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xls" ContentType="application/vnd.ms-excel"/>
  <Default Extension="wmf" ContentType="image/x-wmf"/>
  <Default Extension="rels" ContentType="application/vnd.openxmlformats-package.relationships+xml"/>
  <Default Extension="xml" ContentType="application/xml"/>
  <Default Extension="wav" ContentType="audio/unknown"/>
  <Default Extension="vml" ContentType="application/vnd.openxmlformats-officedocument.vmlDrawing"/>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17"/>
  </p:notesMasterIdLst>
  <p:handoutMasterIdLst>
    <p:handoutMasterId r:id="rId218"/>
  </p:handoutMasterIdLst>
  <p:sldIdLst>
    <p:sldId id="286" r:id="rId2"/>
    <p:sldId id="308" r:id="rId3"/>
    <p:sldId id="351" r:id="rId4"/>
    <p:sldId id="352" r:id="rId5"/>
    <p:sldId id="353" r:id="rId6"/>
    <p:sldId id="354" r:id="rId7"/>
    <p:sldId id="355" r:id="rId8"/>
    <p:sldId id="356" r:id="rId9"/>
    <p:sldId id="357" r:id="rId10"/>
    <p:sldId id="358" r:id="rId11"/>
    <p:sldId id="359" r:id="rId12"/>
    <p:sldId id="360" r:id="rId13"/>
    <p:sldId id="361" r:id="rId14"/>
    <p:sldId id="362" r:id="rId15"/>
    <p:sldId id="363" r:id="rId16"/>
    <p:sldId id="364" r:id="rId17"/>
    <p:sldId id="365" r:id="rId18"/>
    <p:sldId id="366" r:id="rId19"/>
    <p:sldId id="367" r:id="rId20"/>
    <p:sldId id="368" r:id="rId21"/>
    <p:sldId id="369" r:id="rId22"/>
    <p:sldId id="370" r:id="rId23"/>
    <p:sldId id="371" r:id="rId24"/>
    <p:sldId id="372" r:id="rId25"/>
    <p:sldId id="373" r:id="rId26"/>
    <p:sldId id="374" r:id="rId27"/>
    <p:sldId id="375" r:id="rId28"/>
    <p:sldId id="376" r:id="rId29"/>
    <p:sldId id="377" r:id="rId30"/>
    <p:sldId id="378" r:id="rId31"/>
    <p:sldId id="379" r:id="rId32"/>
    <p:sldId id="380" r:id="rId33"/>
    <p:sldId id="381" r:id="rId34"/>
    <p:sldId id="382" r:id="rId35"/>
    <p:sldId id="383" r:id="rId36"/>
    <p:sldId id="384" r:id="rId37"/>
    <p:sldId id="385" r:id="rId38"/>
    <p:sldId id="386" r:id="rId39"/>
    <p:sldId id="387" r:id="rId40"/>
    <p:sldId id="388" r:id="rId41"/>
    <p:sldId id="389" r:id="rId42"/>
    <p:sldId id="390" r:id="rId43"/>
    <p:sldId id="391" r:id="rId44"/>
    <p:sldId id="392" r:id="rId45"/>
    <p:sldId id="393" r:id="rId46"/>
    <p:sldId id="394" r:id="rId47"/>
    <p:sldId id="395" r:id="rId48"/>
    <p:sldId id="396" r:id="rId49"/>
    <p:sldId id="397" r:id="rId50"/>
    <p:sldId id="398" r:id="rId51"/>
    <p:sldId id="399" r:id="rId52"/>
    <p:sldId id="400" r:id="rId53"/>
    <p:sldId id="401" r:id="rId54"/>
    <p:sldId id="402" r:id="rId55"/>
    <p:sldId id="403" r:id="rId56"/>
    <p:sldId id="404" r:id="rId57"/>
    <p:sldId id="405" r:id="rId58"/>
    <p:sldId id="406" r:id="rId59"/>
    <p:sldId id="407" r:id="rId60"/>
    <p:sldId id="408" r:id="rId61"/>
    <p:sldId id="409" r:id="rId62"/>
    <p:sldId id="410" r:id="rId63"/>
    <p:sldId id="411" r:id="rId64"/>
    <p:sldId id="412" r:id="rId65"/>
    <p:sldId id="413" r:id="rId66"/>
    <p:sldId id="414" r:id="rId67"/>
    <p:sldId id="415" r:id="rId68"/>
    <p:sldId id="416" r:id="rId69"/>
    <p:sldId id="417" r:id="rId70"/>
    <p:sldId id="418" r:id="rId71"/>
    <p:sldId id="419" r:id="rId72"/>
    <p:sldId id="420" r:id="rId73"/>
    <p:sldId id="421" r:id="rId74"/>
    <p:sldId id="422" r:id="rId75"/>
    <p:sldId id="423" r:id="rId76"/>
    <p:sldId id="424" r:id="rId77"/>
    <p:sldId id="425" r:id="rId78"/>
    <p:sldId id="426" r:id="rId79"/>
    <p:sldId id="427" r:id="rId80"/>
    <p:sldId id="428" r:id="rId81"/>
    <p:sldId id="429" r:id="rId82"/>
    <p:sldId id="430" r:id="rId83"/>
    <p:sldId id="431" r:id="rId84"/>
    <p:sldId id="432" r:id="rId85"/>
    <p:sldId id="433" r:id="rId86"/>
    <p:sldId id="434" r:id="rId87"/>
    <p:sldId id="435" r:id="rId88"/>
    <p:sldId id="436" r:id="rId89"/>
    <p:sldId id="437" r:id="rId90"/>
    <p:sldId id="438" r:id="rId91"/>
    <p:sldId id="439" r:id="rId92"/>
    <p:sldId id="440" r:id="rId93"/>
    <p:sldId id="441" r:id="rId94"/>
    <p:sldId id="442" r:id="rId95"/>
    <p:sldId id="443" r:id="rId96"/>
    <p:sldId id="558" r:id="rId97"/>
    <p:sldId id="559" r:id="rId98"/>
    <p:sldId id="560" r:id="rId99"/>
    <p:sldId id="561" r:id="rId100"/>
    <p:sldId id="562" r:id="rId101"/>
    <p:sldId id="563" r:id="rId102"/>
    <p:sldId id="564" r:id="rId103"/>
    <p:sldId id="565" r:id="rId104"/>
    <p:sldId id="566" r:id="rId105"/>
    <p:sldId id="458" r:id="rId106"/>
    <p:sldId id="459" r:id="rId107"/>
    <p:sldId id="460" r:id="rId108"/>
    <p:sldId id="461" r:id="rId109"/>
    <p:sldId id="462" r:id="rId110"/>
    <p:sldId id="463" r:id="rId111"/>
    <p:sldId id="464" r:id="rId112"/>
    <p:sldId id="465" r:id="rId113"/>
    <p:sldId id="466" r:id="rId114"/>
    <p:sldId id="467" r:id="rId115"/>
    <p:sldId id="468" r:id="rId116"/>
    <p:sldId id="469" r:id="rId117"/>
    <p:sldId id="470" r:id="rId118"/>
    <p:sldId id="471" r:id="rId119"/>
    <p:sldId id="472" r:id="rId120"/>
    <p:sldId id="473" r:id="rId121"/>
    <p:sldId id="474" r:id="rId122"/>
    <p:sldId id="475" r:id="rId123"/>
    <p:sldId id="476" r:id="rId124"/>
    <p:sldId id="477" r:id="rId125"/>
    <p:sldId id="478" r:id="rId126"/>
    <p:sldId id="479" r:id="rId127"/>
    <p:sldId id="480" r:id="rId128"/>
    <p:sldId id="481" r:id="rId129"/>
    <p:sldId id="482" r:id="rId130"/>
    <p:sldId id="483" r:id="rId131"/>
    <p:sldId id="484" r:id="rId132"/>
    <p:sldId id="485" r:id="rId133"/>
    <p:sldId id="486" r:id="rId134"/>
    <p:sldId id="487" r:id="rId135"/>
    <p:sldId id="488" r:id="rId136"/>
    <p:sldId id="489" r:id="rId137"/>
    <p:sldId id="490" r:id="rId138"/>
    <p:sldId id="491" r:id="rId139"/>
    <p:sldId id="492" r:id="rId140"/>
    <p:sldId id="493" r:id="rId141"/>
    <p:sldId id="494" r:id="rId142"/>
    <p:sldId id="495" r:id="rId143"/>
    <p:sldId id="496" r:id="rId144"/>
    <p:sldId id="497" r:id="rId145"/>
    <p:sldId id="498" r:id="rId146"/>
    <p:sldId id="499" r:id="rId147"/>
    <p:sldId id="500" r:id="rId148"/>
    <p:sldId id="501" r:id="rId149"/>
    <p:sldId id="502" r:id="rId150"/>
    <p:sldId id="503" r:id="rId151"/>
    <p:sldId id="504" r:id="rId152"/>
    <p:sldId id="505" r:id="rId153"/>
    <p:sldId id="506" r:id="rId154"/>
    <p:sldId id="507" r:id="rId155"/>
    <p:sldId id="508" r:id="rId156"/>
    <p:sldId id="509" r:id="rId157"/>
    <p:sldId id="510" r:id="rId158"/>
    <p:sldId id="511" r:id="rId159"/>
    <p:sldId id="512" r:id="rId160"/>
    <p:sldId id="513" r:id="rId161"/>
    <p:sldId id="514" r:id="rId162"/>
    <p:sldId id="515" r:id="rId163"/>
    <p:sldId id="516" r:id="rId164"/>
    <p:sldId id="517" r:id="rId165"/>
    <p:sldId id="518" r:id="rId166"/>
    <p:sldId id="519" r:id="rId167"/>
    <p:sldId id="520" r:id="rId168"/>
    <p:sldId id="521" r:id="rId169"/>
    <p:sldId id="522" r:id="rId170"/>
    <p:sldId id="523" r:id="rId171"/>
    <p:sldId id="524" r:id="rId172"/>
    <p:sldId id="525" r:id="rId173"/>
    <p:sldId id="526" r:id="rId174"/>
    <p:sldId id="527" r:id="rId175"/>
    <p:sldId id="528" r:id="rId176"/>
    <p:sldId id="529" r:id="rId177"/>
    <p:sldId id="530" r:id="rId178"/>
    <p:sldId id="531" r:id="rId179"/>
    <p:sldId id="532" r:id="rId180"/>
    <p:sldId id="533" r:id="rId181"/>
    <p:sldId id="534" r:id="rId182"/>
    <p:sldId id="535" r:id="rId183"/>
    <p:sldId id="536" r:id="rId184"/>
    <p:sldId id="537" r:id="rId185"/>
    <p:sldId id="538" r:id="rId186"/>
    <p:sldId id="539" r:id="rId187"/>
    <p:sldId id="540" r:id="rId188"/>
    <p:sldId id="541" r:id="rId189"/>
    <p:sldId id="542" r:id="rId190"/>
    <p:sldId id="543" r:id="rId191"/>
    <p:sldId id="544" r:id="rId192"/>
    <p:sldId id="545" r:id="rId193"/>
    <p:sldId id="546" r:id="rId194"/>
    <p:sldId id="547" r:id="rId195"/>
    <p:sldId id="548" r:id="rId196"/>
    <p:sldId id="549" r:id="rId197"/>
    <p:sldId id="550" r:id="rId198"/>
    <p:sldId id="551" r:id="rId199"/>
    <p:sldId id="552" r:id="rId200"/>
    <p:sldId id="553" r:id="rId201"/>
    <p:sldId id="554" r:id="rId202"/>
    <p:sldId id="555" r:id="rId203"/>
    <p:sldId id="556" r:id="rId204"/>
    <p:sldId id="449" r:id="rId205"/>
    <p:sldId id="450" r:id="rId206"/>
    <p:sldId id="567" r:id="rId207"/>
    <p:sldId id="451" r:id="rId208"/>
    <p:sldId id="452" r:id="rId209"/>
    <p:sldId id="568" r:id="rId210"/>
    <p:sldId id="453" r:id="rId211"/>
    <p:sldId id="454" r:id="rId212"/>
    <p:sldId id="455" r:id="rId213"/>
    <p:sldId id="456" r:id="rId214"/>
    <p:sldId id="457" r:id="rId215"/>
    <p:sldId id="307" r:id="rId216"/>
  </p:sldIdLst>
  <p:sldSz cx="9144000" cy="6858000" type="screen4x3"/>
  <p:notesSz cx="9979025" cy="6834188"/>
  <p:custDataLst>
    <p:tags r:id="rId219"/>
  </p:custDataLst>
  <p:defaultTextStyle>
    <a:defPPr>
      <a:defRPr lang="en-US"/>
    </a:defPPr>
    <a:lvl1pPr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eaLnBrk="0" fontAlgn="base" hangingPunct="0">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clrMode="bw" scaleToFitPaper="1" frameSlides="1"/>
  <p:clrMru>
    <a:srgbClr val="C00000"/>
    <a:srgbClr val="0066CC"/>
    <a:srgbClr val="993300"/>
    <a:srgbClr val="66FF99"/>
    <a:srgbClr val="FFCCFF"/>
    <a:srgbClr val="660066"/>
    <a:srgbClr val="00FF00"/>
    <a:srgbClr val="CB51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75" autoAdjust="0"/>
    <p:restoredTop sz="93195" autoAdjust="0"/>
  </p:normalViewPr>
  <p:slideViewPr>
    <p:cSldViewPr>
      <p:cViewPr varScale="1">
        <p:scale>
          <a:sx n="68" d="100"/>
          <a:sy n="68" d="100"/>
        </p:scale>
        <p:origin x="-1170"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363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222"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tags" Target="tags/tag1.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C9B298-0951-4EBB-991B-4089E0F95288}"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MY"/>
        </a:p>
      </dgm:t>
    </dgm:pt>
    <dgm:pt modelId="{17BD1E54-1D3E-4C3E-ADA5-2E80DDF43AF7}">
      <dgm:prSet phldrT="[Text]" custT="1"/>
      <dgm:spPr>
        <a:ln>
          <a:solidFill>
            <a:srgbClr val="002060"/>
          </a:solidFill>
        </a:ln>
      </dgm:spPr>
      <dgm:t>
        <a:bodyPr/>
        <a:lstStyle/>
        <a:p>
          <a:r>
            <a:rPr lang="en-US" sz="2800" b="1" dirty="0" smtClean="0"/>
            <a:t>OBSERVATION</a:t>
          </a:r>
          <a:endParaRPr lang="en-MY" sz="2800" b="1" dirty="0"/>
        </a:p>
      </dgm:t>
    </dgm:pt>
    <dgm:pt modelId="{7E874952-ECA0-458A-86FE-9F6F21D6D0E5}" type="parTrans" cxnId="{9B41FA49-1D1F-47F5-BD60-4DD3C6C6B776}">
      <dgm:prSet/>
      <dgm:spPr/>
      <dgm:t>
        <a:bodyPr/>
        <a:lstStyle/>
        <a:p>
          <a:endParaRPr lang="en-MY"/>
        </a:p>
      </dgm:t>
    </dgm:pt>
    <dgm:pt modelId="{8800A688-0E35-4D97-8F30-DE631C9182EE}" type="sibTrans" cxnId="{9B41FA49-1D1F-47F5-BD60-4DD3C6C6B776}">
      <dgm:prSet/>
      <dgm:spPr/>
      <dgm:t>
        <a:bodyPr/>
        <a:lstStyle/>
        <a:p>
          <a:endParaRPr lang="en-MY"/>
        </a:p>
      </dgm:t>
    </dgm:pt>
    <dgm:pt modelId="{E98740AD-D066-4AE0-8C26-4BE02F41C075}">
      <dgm:prSet phldrT="[Text]"/>
      <dgm:spPr>
        <a:ln>
          <a:solidFill>
            <a:srgbClr val="002060"/>
          </a:solidFill>
        </a:ln>
      </dgm:spPr>
      <dgm:t>
        <a:bodyPr/>
        <a:lstStyle/>
        <a:p>
          <a:r>
            <a:rPr lang="en-US" b="1" dirty="0" smtClean="0"/>
            <a:t>Participatory observation </a:t>
          </a:r>
        </a:p>
        <a:p>
          <a:r>
            <a:rPr lang="en-US" dirty="0" smtClean="0"/>
            <a:t>researcher immerses into the research environment and gains first hand experience</a:t>
          </a:r>
          <a:endParaRPr lang="en-MY" dirty="0"/>
        </a:p>
      </dgm:t>
    </dgm:pt>
    <dgm:pt modelId="{13B4DC8E-E1A4-46AB-9472-AF3F15763F37}" type="parTrans" cxnId="{64312C48-AC2A-4590-AAD9-6CFD0AC7747F}">
      <dgm:prSet/>
      <dgm:spPr>
        <a:ln>
          <a:solidFill>
            <a:srgbClr val="002060"/>
          </a:solidFill>
        </a:ln>
      </dgm:spPr>
      <dgm:t>
        <a:bodyPr/>
        <a:lstStyle/>
        <a:p>
          <a:endParaRPr lang="en-MY"/>
        </a:p>
      </dgm:t>
    </dgm:pt>
    <dgm:pt modelId="{ACF900CA-D0CC-4A1A-B4F2-2A8922A82055}" type="sibTrans" cxnId="{64312C48-AC2A-4590-AAD9-6CFD0AC7747F}">
      <dgm:prSet/>
      <dgm:spPr/>
      <dgm:t>
        <a:bodyPr/>
        <a:lstStyle/>
        <a:p>
          <a:endParaRPr lang="en-MY"/>
        </a:p>
      </dgm:t>
    </dgm:pt>
    <dgm:pt modelId="{923250F8-047B-4F85-A720-94B3059468BE}">
      <dgm:prSet phldrT="[Text]"/>
      <dgm:spPr>
        <a:ln>
          <a:solidFill>
            <a:srgbClr val="002060"/>
          </a:solidFill>
        </a:ln>
      </dgm:spPr>
      <dgm:t>
        <a:bodyPr/>
        <a:lstStyle/>
        <a:p>
          <a:r>
            <a:rPr lang="en-US" b="1" dirty="0" smtClean="0"/>
            <a:t>Non-participatory observation </a:t>
          </a:r>
        </a:p>
        <a:p>
          <a:r>
            <a:rPr lang="en-US" dirty="0" smtClean="0"/>
            <a:t>resaearcher as outsider</a:t>
          </a:r>
          <a:endParaRPr lang="en-MY" dirty="0"/>
        </a:p>
      </dgm:t>
    </dgm:pt>
    <dgm:pt modelId="{919E4F2B-FAB0-45AC-8E1E-2B78D4DF56D4}" type="parTrans" cxnId="{4BAFF636-D744-4144-8143-BDCDE076AF21}">
      <dgm:prSet/>
      <dgm:spPr>
        <a:ln>
          <a:solidFill>
            <a:srgbClr val="002060"/>
          </a:solidFill>
        </a:ln>
      </dgm:spPr>
      <dgm:t>
        <a:bodyPr/>
        <a:lstStyle/>
        <a:p>
          <a:endParaRPr lang="en-MY"/>
        </a:p>
      </dgm:t>
    </dgm:pt>
    <dgm:pt modelId="{5F6A01C8-B133-4445-8EED-CA1583DAB3A5}" type="sibTrans" cxnId="{4BAFF636-D744-4144-8143-BDCDE076AF21}">
      <dgm:prSet/>
      <dgm:spPr/>
      <dgm:t>
        <a:bodyPr/>
        <a:lstStyle/>
        <a:p>
          <a:endParaRPr lang="en-MY"/>
        </a:p>
      </dgm:t>
    </dgm:pt>
    <dgm:pt modelId="{E6922FCA-5523-434E-B7A8-9A45F9C3B027}" type="pres">
      <dgm:prSet presAssocID="{79C9B298-0951-4EBB-991B-4089E0F95288}" presName="Name0" presStyleCnt="0">
        <dgm:presLayoutVars>
          <dgm:orgChart val="1"/>
          <dgm:chPref val="1"/>
          <dgm:dir/>
          <dgm:animOne val="branch"/>
          <dgm:animLvl val="lvl"/>
          <dgm:resizeHandles/>
        </dgm:presLayoutVars>
      </dgm:prSet>
      <dgm:spPr/>
      <dgm:t>
        <a:bodyPr/>
        <a:lstStyle/>
        <a:p>
          <a:endParaRPr lang="en-MY"/>
        </a:p>
      </dgm:t>
    </dgm:pt>
    <dgm:pt modelId="{8392CAD0-3DC8-46E6-8D30-81E245259151}" type="pres">
      <dgm:prSet presAssocID="{17BD1E54-1D3E-4C3E-ADA5-2E80DDF43AF7}" presName="hierRoot1" presStyleCnt="0">
        <dgm:presLayoutVars>
          <dgm:hierBranch val="init"/>
        </dgm:presLayoutVars>
      </dgm:prSet>
      <dgm:spPr/>
    </dgm:pt>
    <dgm:pt modelId="{78718DF4-0605-43CF-AEFC-11AD866FCC74}" type="pres">
      <dgm:prSet presAssocID="{17BD1E54-1D3E-4C3E-ADA5-2E80DDF43AF7}" presName="rootComposite1" presStyleCnt="0"/>
      <dgm:spPr/>
    </dgm:pt>
    <dgm:pt modelId="{B3A29B6A-B156-4004-82FB-A50733EA64A6}" type="pres">
      <dgm:prSet presAssocID="{17BD1E54-1D3E-4C3E-ADA5-2E80DDF43AF7}" presName="rootText1" presStyleLbl="alignAcc1" presStyleIdx="0" presStyleCnt="0" custScaleY="58533">
        <dgm:presLayoutVars>
          <dgm:chPref val="3"/>
        </dgm:presLayoutVars>
      </dgm:prSet>
      <dgm:spPr/>
      <dgm:t>
        <a:bodyPr/>
        <a:lstStyle/>
        <a:p>
          <a:endParaRPr lang="en-MY"/>
        </a:p>
      </dgm:t>
    </dgm:pt>
    <dgm:pt modelId="{FD3FE062-F74E-45D3-A6D9-6750168BEDAF}" type="pres">
      <dgm:prSet presAssocID="{17BD1E54-1D3E-4C3E-ADA5-2E80DDF43AF7}" presName="topArc1" presStyleLbl="parChTrans1D1" presStyleIdx="0" presStyleCnt="6"/>
      <dgm:spPr/>
    </dgm:pt>
    <dgm:pt modelId="{E0A09636-96C0-4242-BDAC-F5C5673A33E3}" type="pres">
      <dgm:prSet presAssocID="{17BD1E54-1D3E-4C3E-ADA5-2E80DDF43AF7}" presName="bottomArc1" presStyleLbl="parChTrans1D1" presStyleIdx="1" presStyleCnt="6"/>
      <dgm:spPr/>
    </dgm:pt>
    <dgm:pt modelId="{6EFAB606-C851-461D-BC18-473955FC42CA}" type="pres">
      <dgm:prSet presAssocID="{17BD1E54-1D3E-4C3E-ADA5-2E80DDF43AF7}" presName="topConnNode1" presStyleLbl="node1" presStyleIdx="0" presStyleCnt="0"/>
      <dgm:spPr/>
      <dgm:t>
        <a:bodyPr/>
        <a:lstStyle/>
        <a:p>
          <a:endParaRPr lang="en-MY"/>
        </a:p>
      </dgm:t>
    </dgm:pt>
    <dgm:pt modelId="{FA464EFD-3D47-4FDA-A7FF-B7B34E597211}" type="pres">
      <dgm:prSet presAssocID="{17BD1E54-1D3E-4C3E-ADA5-2E80DDF43AF7}" presName="hierChild2" presStyleCnt="0"/>
      <dgm:spPr/>
    </dgm:pt>
    <dgm:pt modelId="{919ED650-D8C8-4DB8-8F6A-D443DE544911}" type="pres">
      <dgm:prSet presAssocID="{13B4DC8E-E1A4-46AB-9472-AF3F15763F37}" presName="Name28" presStyleLbl="parChTrans1D2" presStyleIdx="0" presStyleCnt="2"/>
      <dgm:spPr/>
      <dgm:t>
        <a:bodyPr/>
        <a:lstStyle/>
        <a:p>
          <a:endParaRPr lang="en-MY"/>
        </a:p>
      </dgm:t>
    </dgm:pt>
    <dgm:pt modelId="{08BE14EC-EC1D-4D22-AFF7-6C43EC19F3D6}" type="pres">
      <dgm:prSet presAssocID="{E98740AD-D066-4AE0-8C26-4BE02F41C075}" presName="hierRoot2" presStyleCnt="0">
        <dgm:presLayoutVars>
          <dgm:hierBranch val="init"/>
        </dgm:presLayoutVars>
      </dgm:prSet>
      <dgm:spPr/>
    </dgm:pt>
    <dgm:pt modelId="{25131899-909D-4C7E-9051-6E32DFD7F565}" type="pres">
      <dgm:prSet presAssocID="{E98740AD-D066-4AE0-8C26-4BE02F41C075}" presName="rootComposite2" presStyleCnt="0"/>
      <dgm:spPr/>
    </dgm:pt>
    <dgm:pt modelId="{04DFD28F-4D4D-4A00-A51A-DC994ACB3059}" type="pres">
      <dgm:prSet presAssocID="{E98740AD-D066-4AE0-8C26-4BE02F41C075}" presName="rootText2" presStyleLbl="alignAcc1" presStyleIdx="0" presStyleCnt="0" custScaleY="130655">
        <dgm:presLayoutVars>
          <dgm:chPref val="3"/>
        </dgm:presLayoutVars>
      </dgm:prSet>
      <dgm:spPr/>
      <dgm:t>
        <a:bodyPr/>
        <a:lstStyle/>
        <a:p>
          <a:endParaRPr lang="en-MY"/>
        </a:p>
      </dgm:t>
    </dgm:pt>
    <dgm:pt modelId="{987538CD-8E58-48C7-A867-7CCCD36F4FAF}" type="pres">
      <dgm:prSet presAssocID="{E98740AD-D066-4AE0-8C26-4BE02F41C075}" presName="topArc2" presStyleLbl="parChTrans1D1" presStyleIdx="2" presStyleCnt="6"/>
      <dgm:spPr/>
    </dgm:pt>
    <dgm:pt modelId="{499CA2FA-DEDB-43AB-871C-651F532DE96D}" type="pres">
      <dgm:prSet presAssocID="{E98740AD-D066-4AE0-8C26-4BE02F41C075}" presName="bottomArc2" presStyleLbl="parChTrans1D1" presStyleIdx="3" presStyleCnt="6"/>
      <dgm:spPr/>
    </dgm:pt>
    <dgm:pt modelId="{269016A1-386D-439D-BCEE-86699DDFEE3A}" type="pres">
      <dgm:prSet presAssocID="{E98740AD-D066-4AE0-8C26-4BE02F41C075}" presName="topConnNode2" presStyleLbl="node2" presStyleIdx="0" presStyleCnt="0"/>
      <dgm:spPr/>
      <dgm:t>
        <a:bodyPr/>
        <a:lstStyle/>
        <a:p>
          <a:endParaRPr lang="en-MY"/>
        </a:p>
      </dgm:t>
    </dgm:pt>
    <dgm:pt modelId="{C7C6DCED-2685-43EA-B083-304711752CB3}" type="pres">
      <dgm:prSet presAssocID="{E98740AD-D066-4AE0-8C26-4BE02F41C075}" presName="hierChild4" presStyleCnt="0"/>
      <dgm:spPr/>
    </dgm:pt>
    <dgm:pt modelId="{03203DF3-3B28-4ACA-97B2-D3AAEA32283E}" type="pres">
      <dgm:prSet presAssocID="{E98740AD-D066-4AE0-8C26-4BE02F41C075}" presName="hierChild5" presStyleCnt="0"/>
      <dgm:spPr/>
    </dgm:pt>
    <dgm:pt modelId="{54AA54D8-C955-4454-AE00-67495E69A83C}" type="pres">
      <dgm:prSet presAssocID="{919E4F2B-FAB0-45AC-8E1E-2B78D4DF56D4}" presName="Name28" presStyleLbl="parChTrans1D2" presStyleIdx="1" presStyleCnt="2"/>
      <dgm:spPr/>
      <dgm:t>
        <a:bodyPr/>
        <a:lstStyle/>
        <a:p>
          <a:endParaRPr lang="en-MY"/>
        </a:p>
      </dgm:t>
    </dgm:pt>
    <dgm:pt modelId="{E252303D-1E4A-4299-8C04-D20AF515524D}" type="pres">
      <dgm:prSet presAssocID="{923250F8-047B-4F85-A720-94B3059468BE}" presName="hierRoot2" presStyleCnt="0">
        <dgm:presLayoutVars>
          <dgm:hierBranch val="init"/>
        </dgm:presLayoutVars>
      </dgm:prSet>
      <dgm:spPr/>
    </dgm:pt>
    <dgm:pt modelId="{88F853F7-95DA-4671-A521-36CF5DFF7AA1}" type="pres">
      <dgm:prSet presAssocID="{923250F8-047B-4F85-A720-94B3059468BE}" presName="rootComposite2" presStyleCnt="0"/>
      <dgm:spPr/>
    </dgm:pt>
    <dgm:pt modelId="{7A8AC2BB-C36E-432D-B334-6A622418715B}" type="pres">
      <dgm:prSet presAssocID="{923250F8-047B-4F85-A720-94B3059468BE}" presName="rootText2" presStyleLbl="alignAcc1" presStyleIdx="0" presStyleCnt="0" custScaleY="135123">
        <dgm:presLayoutVars>
          <dgm:chPref val="3"/>
        </dgm:presLayoutVars>
      </dgm:prSet>
      <dgm:spPr/>
      <dgm:t>
        <a:bodyPr/>
        <a:lstStyle/>
        <a:p>
          <a:endParaRPr lang="en-MY"/>
        </a:p>
      </dgm:t>
    </dgm:pt>
    <dgm:pt modelId="{9E3826D2-8994-46EC-A1AE-E475D85A602B}" type="pres">
      <dgm:prSet presAssocID="{923250F8-047B-4F85-A720-94B3059468BE}" presName="topArc2" presStyleLbl="parChTrans1D1" presStyleIdx="4" presStyleCnt="6"/>
      <dgm:spPr/>
    </dgm:pt>
    <dgm:pt modelId="{DB638A33-5BBB-496E-B089-7F08E40DF00B}" type="pres">
      <dgm:prSet presAssocID="{923250F8-047B-4F85-A720-94B3059468BE}" presName="bottomArc2" presStyleLbl="parChTrans1D1" presStyleIdx="5" presStyleCnt="6"/>
      <dgm:spPr/>
    </dgm:pt>
    <dgm:pt modelId="{ADF4821D-A271-495C-8BF2-DA50803023C6}" type="pres">
      <dgm:prSet presAssocID="{923250F8-047B-4F85-A720-94B3059468BE}" presName="topConnNode2" presStyleLbl="node2" presStyleIdx="0" presStyleCnt="0"/>
      <dgm:spPr/>
      <dgm:t>
        <a:bodyPr/>
        <a:lstStyle/>
        <a:p>
          <a:endParaRPr lang="en-MY"/>
        </a:p>
      </dgm:t>
    </dgm:pt>
    <dgm:pt modelId="{633155CC-B843-497A-80BE-17138C2BBBF8}" type="pres">
      <dgm:prSet presAssocID="{923250F8-047B-4F85-A720-94B3059468BE}" presName="hierChild4" presStyleCnt="0"/>
      <dgm:spPr/>
    </dgm:pt>
    <dgm:pt modelId="{38DB952D-E09C-4427-8D55-A93A84B2921F}" type="pres">
      <dgm:prSet presAssocID="{923250F8-047B-4F85-A720-94B3059468BE}" presName="hierChild5" presStyleCnt="0"/>
      <dgm:spPr/>
    </dgm:pt>
    <dgm:pt modelId="{78DF742A-8606-46EE-A181-E61C88C6AB9D}" type="pres">
      <dgm:prSet presAssocID="{17BD1E54-1D3E-4C3E-ADA5-2E80DDF43AF7}" presName="hierChild3" presStyleCnt="0"/>
      <dgm:spPr/>
    </dgm:pt>
  </dgm:ptLst>
  <dgm:cxnLst>
    <dgm:cxn modelId="{FE49D133-8F8C-0F4B-87B9-7DB8A85F5E58}" type="presOf" srcId="{17BD1E54-1D3E-4C3E-ADA5-2E80DDF43AF7}" destId="{B3A29B6A-B156-4004-82FB-A50733EA64A6}" srcOrd="0" destOrd="0" presId="urn:microsoft.com/office/officeart/2008/layout/HalfCircleOrganizationChart"/>
    <dgm:cxn modelId="{88308505-B12B-C343-B96D-375E0BFD7633}" type="presOf" srcId="{919E4F2B-FAB0-45AC-8E1E-2B78D4DF56D4}" destId="{54AA54D8-C955-4454-AE00-67495E69A83C}" srcOrd="0" destOrd="0" presId="urn:microsoft.com/office/officeart/2008/layout/HalfCircleOrganizationChart"/>
    <dgm:cxn modelId="{4BAFF636-D744-4144-8143-BDCDE076AF21}" srcId="{17BD1E54-1D3E-4C3E-ADA5-2E80DDF43AF7}" destId="{923250F8-047B-4F85-A720-94B3059468BE}" srcOrd="1" destOrd="0" parTransId="{919E4F2B-FAB0-45AC-8E1E-2B78D4DF56D4}" sibTransId="{5F6A01C8-B133-4445-8EED-CA1583DAB3A5}"/>
    <dgm:cxn modelId="{9CC6315A-8C4A-414A-A60F-68FEADDB85C6}" type="presOf" srcId="{923250F8-047B-4F85-A720-94B3059468BE}" destId="{7A8AC2BB-C36E-432D-B334-6A622418715B}" srcOrd="0" destOrd="0" presId="urn:microsoft.com/office/officeart/2008/layout/HalfCircleOrganizationChart"/>
    <dgm:cxn modelId="{9B41FA49-1D1F-47F5-BD60-4DD3C6C6B776}" srcId="{79C9B298-0951-4EBB-991B-4089E0F95288}" destId="{17BD1E54-1D3E-4C3E-ADA5-2E80DDF43AF7}" srcOrd="0" destOrd="0" parTransId="{7E874952-ECA0-458A-86FE-9F6F21D6D0E5}" sibTransId="{8800A688-0E35-4D97-8F30-DE631C9182EE}"/>
    <dgm:cxn modelId="{14FDE333-FE82-DC44-8B73-1B8BEB198035}" type="presOf" srcId="{17BD1E54-1D3E-4C3E-ADA5-2E80DDF43AF7}" destId="{6EFAB606-C851-461D-BC18-473955FC42CA}" srcOrd="1" destOrd="0" presId="urn:microsoft.com/office/officeart/2008/layout/HalfCircleOrganizationChart"/>
    <dgm:cxn modelId="{64312C48-AC2A-4590-AAD9-6CFD0AC7747F}" srcId="{17BD1E54-1D3E-4C3E-ADA5-2E80DDF43AF7}" destId="{E98740AD-D066-4AE0-8C26-4BE02F41C075}" srcOrd="0" destOrd="0" parTransId="{13B4DC8E-E1A4-46AB-9472-AF3F15763F37}" sibTransId="{ACF900CA-D0CC-4A1A-B4F2-2A8922A82055}"/>
    <dgm:cxn modelId="{CFBD757F-303B-B342-8E39-3E4B432F2CD6}" type="presOf" srcId="{E98740AD-D066-4AE0-8C26-4BE02F41C075}" destId="{04DFD28F-4D4D-4A00-A51A-DC994ACB3059}" srcOrd="0" destOrd="0" presId="urn:microsoft.com/office/officeart/2008/layout/HalfCircleOrganizationChart"/>
    <dgm:cxn modelId="{F49524A3-9C73-9A4D-A262-62F465AF13AD}" type="presOf" srcId="{13B4DC8E-E1A4-46AB-9472-AF3F15763F37}" destId="{919ED650-D8C8-4DB8-8F6A-D443DE544911}" srcOrd="0" destOrd="0" presId="urn:microsoft.com/office/officeart/2008/layout/HalfCircleOrganizationChart"/>
    <dgm:cxn modelId="{5E127EE8-7B24-0F45-9258-C762187EDB7F}" type="presOf" srcId="{E98740AD-D066-4AE0-8C26-4BE02F41C075}" destId="{269016A1-386D-439D-BCEE-86699DDFEE3A}" srcOrd="1" destOrd="0" presId="urn:microsoft.com/office/officeart/2008/layout/HalfCircleOrganizationChart"/>
    <dgm:cxn modelId="{1B87BFDC-24FF-A045-88B5-A5E793CCD5A1}" type="presOf" srcId="{79C9B298-0951-4EBB-991B-4089E0F95288}" destId="{E6922FCA-5523-434E-B7A8-9A45F9C3B027}" srcOrd="0" destOrd="0" presId="urn:microsoft.com/office/officeart/2008/layout/HalfCircleOrganizationChart"/>
    <dgm:cxn modelId="{15446BEC-555C-1F4C-BE67-92EA73FD4702}" type="presOf" srcId="{923250F8-047B-4F85-A720-94B3059468BE}" destId="{ADF4821D-A271-495C-8BF2-DA50803023C6}" srcOrd="1" destOrd="0" presId="urn:microsoft.com/office/officeart/2008/layout/HalfCircleOrganizationChart"/>
    <dgm:cxn modelId="{044194BE-0BEA-5D44-B96A-7F00D51A946A}" type="presParOf" srcId="{E6922FCA-5523-434E-B7A8-9A45F9C3B027}" destId="{8392CAD0-3DC8-46E6-8D30-81E245259151}" srcOrd="0" destOrd="0" presId="urn:microsoft.com/office/officeart/2008/layout/HalfCircleOrganizationChart"/>
    <dgm:cxn modelId="{B399D40C-F65A-834C-A793-71484F2D91B0}" type="presParOf" srcId="{8392CAD0-3DC8-46E6-8D30-81E245259151}" destId="{78718DF4-0605-43CF-AEFC-11AD866FCC74}" srcOrd="0" destOrd="0" presId="urn:microsoft.com/office/officeart/2008/layout/HalfCircleOrganizationChart"/>
    <dgm:cxn modelId="{11CB69E5-EB52-5A45-8D8D-F022C4C55515}" type="presParOf" srcId="{78718DF4-0605-43CF-AEFC-11AD866FCC74}" destId="{B3A29B6A-B156-4004-82FB-A50733EA64A6}" srcOrd="0" destOrd="0" presId="urn:microsoft.com/office/officeart/2008/layout/HalfCircleOrganizationChart"/>
    <dgm:cxn modelId="{A6D63BF9-69FA-4941-9567-BB647FE13743}" type="presParOf" srcId="{78718DF4-0605-43CF-AEFC-11AD866FCC74}" destId="{FD3FE062-F74E-45D3-A6D9-6750168BEDAF}" srcOrd="1" destOrd="0" presId="urn:microsoft.com/office/officeart/2008/layout/HalfCircleOrganizationChart"/>
    <dgm:cxn modelId="{B64AC75B-96B3-0E46-B2EF-037EC09E2937}" type="presParOf" srcId="{78718DF4-0605-43CF-AEFC-11AD866FCC74}" destId="{E0A09636-96C0-4242-BDAC-F5C5673A33E3}" srcOrd="2" destOrd="0" presId="urn:microsoft.com/office/officeart/2008/layout/HalfCircleOrganizationChart"/>
    <dgm:cxn modelId="{6A4D0B47-2C1C-8F4E-9985-78D1F86805B1}" type="presParOf" srcId="{78718DF4-0605-43CF-AEFC-11AD866FCC74}" destId="{6EFAB606-C851-461D-BC18-473955FC42CA}" srcOrd="3" destOrd="0" presId="urn:microsoft.com/office/officeart/2008/layout/HalfCircleOrganizationChart"/>
    <dgm:cxn modelId="{79F2B685-FBB5-AB42-8909-30FB031FB9D1}" type="presParOf" srcId="{8392CAD0-3DC8-46E6-8D30-81E245259151}" destId="{FA464EFD-3D47-4FDA-A7FF-B7B34E597211}" srcOrd="1" destOrd="0" presId="urn:microsoft.com/office/officeart/2008/layout/HalfCircleOrganizationChart"/>
    <dgm:cxn modelId="{565103FF-E14C-0746-B449-6D21B2B68FDD}" type="presParOf" srcId="{FA464EFD-3D47-4FDA-A7FF-B7B34E597211}" destId="{919ED650-D8C8-4DB8-8F6A-D443DE544911}" srcOrd="0" destOrd="0" presId="urn:microsoft.com/office/officeart/2008/layout/HalfCircleOrganizationChart"/>
    <dgm:cxn modelId="{A09A4319-6ABA-C446-ACE3-4CE3DEAFF0EF}" type="presParOf" srcId="{FA464EFD-3D47-4FDA-A7FF-B7B34E597211}" destId="{08BE14EC-EC1D-4D22-AFF7-6C43EC19F3D6}" srcOrd="1" destOrd="0" presId="urn:microsoft.com/office/officeart/2008/layout/HalfCircleOrganizationChart"/>
    <dgm:cxn modelId="{7DE0EB97-8BCA-4741-858A-4A38C452355D}" type="presParOf" srcId="{08BE14EC-EC1D-4D22-AFF7-6C43EC19F3D6}" destId="{25131899-909D-4C7E-9051-6E32DFD7F565}" srcOrd="0" destOrd="0" presId="urn:microsoft.com/office/officeart/2008/layout/HalfCircleOrganizationChart"/>
    <dgm:cxn modelId="{F776D760-0AA7-D84A-9012-2205334A490B}" type="presParOf" srcId="{25131899-909D-4C7E-9051-6E32DFD7F565}" destId="{04DFD28F-4D4D-4A00-A51A-DC994ACB3059}" srcOrd="0" destOrd="0" presId="urn:microsoft.com/office/officeart/2008/layout/HalfCircleOrganizationChart"/>
    <dgm:cxn modelId="{F0481145-1165-424E-A458-BC0A7D50E39C}" type="presParOf" srcId="{25131899-909D-4C7E-9051-6E32DFD7F565}" destId="{987538CD-8E58-48C7-A867-7CCCD36F4FAF}" srcOrd="1" destOrd="0" presId="urn:microsoft.com/office/officeart/2008/layout/HalfCircleOrganizationChart"/>
    <dgm:cxn modelId="{CE850EC8-A6B1-E149-89D9-B6BC8DE2F402}" type="presParOf" srcId="{25131899-909D-4C7E-9051-6E32DFD7F565}" destId="{499CA2FA-DEDB-43AB-871C-651F532DE96D}" srcOrd="2" destOrd="0" presId="urn:microsoft.com/office/officeart/2008/layout/HalfCircleOrganizationChart"/>
    <dgm:cxn modelId="{DC750567-4729-E448-8A94-4D2F23AB9764}" type="presParOf" srcId="{25131899-909D-4C7E-9051-6E32DFD7F565}" destId="{269016A1-386D-439D-BCEE-86699DDFEE3A}" srcOrd="3" destOrd="0" presId="urn:microsoft.com/office/officeart/2008/layout/HalfCircleOrganizationChart"/>
    <dgm:cxn modelId="{3F96EEF2-64E9-634C-993F-29C638CA5EDF}" type="presParOf" srcId="{08BE14EC-EC1D-4D22-AFF7-6C43EC19F3D6}" destId="{C7C6DCED-2685-43EA-B083-304711752CB3}" srcOrd="1" destOrd="0" presId="urn:microsoft.com/office/officeart/2008/layout/HalfCircleOrganizationChart"/>
    <dgm:cxn modelId="{3620EB37-85B4-F041-A9F0-9BE56F920CE6}" type="presParOf" srcId="{08BE14EC-EC1D-4D22-AFF7-6C43EC19F3D6}" destId="{03203DF3-3B28-4ACA-97B2-D3AAEA32283E}" srcOrd="2" destOrd="0" presId="urn:microsoft.com/office/officeart/2008/layout/HalfCircleOrganizationChart"/>
    <dgm:cxn modelId="{5014CD8A-0029-5A4A-9E55-9CD4C751399C}" type="presParOf" srcId="{FA464EFD-3D47-4FDA-A7FF-B7B34E597211}" destId="{54AA54D8-C955-4454-AE00-67495E69A83C}" srcOrd="2" destOrd="0" presId="urn:microsoft.com/office/officeart/2008/layout/HalfCircleOrganizationChart"/>
    <dgm:cxn modelId="{202CBDF1-B7E3-8A4C-A0EB-617B3EE7E346}" type="presParOf" srcId="{FA464EFD-3D47-4FDA-A7FF-B7B34E597211}" destId="{E252303D-1E4A-4299-8C04-D20AF515524D}" srcOrd="3" destOrd="0" presId="urn:microsoft.com/office/officeart/2008/layout/HalfCircleOrganizationChart"/>
    <dgm:cxn modelId="{781609A6-E3D6-7849-91AB-33FB1469D479}" type="presParOf" srcId="{E252303D-1E4A-4299-8C04-D20AF515524D}" destId="{88F853F7-95DA-4671-A521-36CF5DFF7AA1}" srcOrd="0" destOrd="0" presId="urn:microsoft.com/office/officeart/2008/layout/HalfCircleOrganizationChart"/>
    <dgm:cxn modelId="{1920241A-1372-BE47-89F8-714ECD5A61A4}" type="presParOf" srcId="{88F853F7-95DA-4671-A521-36CF5DFF7AA1}" destId="{7A8AC2BB-C36E-432D-B334-6A622418715B}" srcOrd="0" destOrd="0" presId="urn:microsoft.com/office/officeart/2008/layout/HalfCircleOrganizationChart"/>
    <dgm:cxn modelId="{261CF503-2254-5D47-A3E8-A6AC97101C3F}" type="presParOf" srcId="{88F853F7-95DA-4671-A521-36CF5DFF7AA1}" destId="{9E3826D2-8994-46EC-A1AE-E475D85A602B}" srcOrd="1" destOrd="0" presId="urn:microsoft.com/office/officeart/2008/layout/HalfCircleOrganizationChart"/>
    <dgm:cxn modelId="{E6A44D5A-3692-A248-96E0-3B8F141311F9}" type="presParOf" srcId="{88F853F7-95DA-4671-A521-36CF5DFF7AA1}" destId="{DB638A33-5BBB-496E-B089-7F08E40DF00B}" srcOrd="2" destOrd="0" presId="urn:microsoft.com/office/officeart/2008/layout/HalfCircleOrganizationChart"/>
    <dgm:cxn modelId="{14D56487-F731-7547-9641-EE1BC0CFE7A4}" type="presParOf" srcId="{88F853F7-95DA-4671-A521-36CF5DFF7AA1}" destId="{ADF4821D-A271-495C-8BF2-DA50803023C6}" srcOrd="3" destOrd="0" presId="urn:microsoft.com/office/officeart/2008/layout/HalfCircleOrganizationChart"/>
    <dgm:cxn modelId="{CCFB2761-2DC7-B447-9B77-D1522E2B8353}" type="presParOf" srcId="{E252303D-1E4A-4299-8C04-D20AF515524D}" destId="{633155CC-B843-497A-80BE-17138C2BBBF8}" srcOrd="1" destOrd="0" presId="urn:microsoft.com/office/officeart/2008/layout/HalfCircleOrganizationChart"/>
    <dgm:cxn modelId="{D8D4ED0A-90EC-D249-8692-AAEA8DC64ADC}" type="presParOf" srcId="{E252303D-1E4A-4299-8C04-D20AF515524D}" destId="{38DB952D-E09C-4427-8D55-A93A84B2921F}" srcOrd="2" destOrd="0" presId="urn:microsoft.com/office/officeart/2008/layout/HalfCircleOrganizationChart"/>
    <dgm:cxn modelId="{92C822C0-705B-074C-A453-950850BD6ECD}" type="presParOf" srcId="{8392CAD0-3DC8-46E6-8D30-81E245259151}" destId="{78DF742A-8606-46EE-A181-E61C88C6AB9D}" srcOrd="2" destOrd="0" presId="urn:microsoft.com/office/officeart/2008/layout/HalfCircleOrganizationChart"/>
  </dgm:cxnLst>
  <dgm:bg>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A9117B-9D91-4EAE-8A9E-93CDA0E676E3}" type="doc">
      <dgm:prSet loTypeId="urn:microsoft.com/office/officeart/2005/8/layout/hList1" loCatId="list" qsTypeId="urn:microsoft.com/office/officeart/2005/8/quickstyle/3d1" qsCatId="3D" csTypeId="urn:microsoft.com/office/officeart/2005/8/colors/accent1_2" csCatId="accent1" phldr="1"/>
      <dgm:spPr/>
      <dgm:t>
        <a:bodyPr/>
        <a:lstStyle/>
        <a:p>
          <a:endParaRPr lang="en-MY"/>
        </a:p>
      </dgm:t>
    </dgm:pt>
    <dgm:pt modelId="{EF8CB083-A870-47D9-823D-F1068BA26C49}">
      <dgm:prSet phldrT="[Text]" custT="1"/>
      <dgm:spPr>
        <a:solidFill>
          <a:srgbClr val="002060"/>
        </a:solidFill>
      </dgm:spPr>
      <dgm:t>
        <a:bodyPr/>
        <a:lstStyle/>
        <a:p>
          <a:r>
            <a:rPr lang="en-US" sz="2000" b="1" dirty="0" smtClean="0"/>
            <a:t>Structured interview </a:t>
          </a:r>
          <a:endParaRPr lang="en-MY" sz="2000" b="1" dirty="0"/>
        </a:p>
      </dgm:t>
    </dgm:pt>
    <dgm:pt modelId="{57271FDD-BE8F-4490-973B-0D3143EF0991}" type="parTrans" cxnId="{D7D61E9F-A409-4B5E-8714-C7408B487AB6}">
      <dgm:prSet/>
      <dgm:spPr/>
      <dgm:t>
        <a:bodyPr/>
        <a:lstStyle/>
        <a:p>
          <a:endParaRPr lang="en-MY"/>
        </a:p>
      </dgm:t>
    </dgm:pt>
    <dgm:pt modelId="{8B7815F8-1762-4B6A-B5B0-C2E60F139CE1}" type="sibTrans" cxnId="{D7D61E9F-A409-4B5E-8714-C7408B487AB6}">
      <dgm:prSet/>
      <dgm:spPr/>
      <dgm:t>
        <a:bodyPr/>
        <a:lstStyle/>
        <a:p>
          <a:endParaRPr lang="en-MY"/>
        </a:p>
      </dgm:t>
    </dgm:pt>
    <dgm:pt modelId="{DBEE3192-ED8C-47B9-8E4F-493305EADEDD}">
      <dgm:prSet phldrT="[Text]"/>
      <dgm:spPr/>
      <dgm:t>
        <a:bodyPr/>
        <a:lstStyle/>
        <a:p>
          <a:r>
            <a:rPr lang="en-US" dirty="0" smtClean="0"/>
            <a:t>ask respondents a set of prepared questions like questionnaire in the form of face-to-face interview. There is an opportunity to explain the meaning of the questions and to clarify the meaning of the answers</a:t>
          </a:r>
          <a:endParaRPr lang="en-MY" dirty="0"/>
        </a:p>
      </dgm:t>
    </dgm:pt>
    <dgm:pt modelId="{D8E9E1F4-1347-4510-BB24-F5CB34389B17}" type="parTrans" cxnId="{29D07EC7-67BF-4A74-840C-70364D195B91}">
      <dgm:prSet/>
      <dgm:spPr/>
      <dgm:t>
        <a:bodyPr/>
        <a:lstStyle/>
        <a:p>
          <a:endParaRPr lang="en-MY"/>
        </a:p>
      </dgm:t>
    </dgm:pt>
    <dgm:pt modelId="{C566D409-28A9-47A9-989A-69A9EABE6469}" type="sibTrans" cxnId="{29D07EC7-67BF-4A74-840C-70364D195B91}">
      <dgm:prSet/>
      <dgm:spPr/>
      <dgm:t>
        <a:bodyPr/>
        <a:lstStyle/>
        <a:p>
          <a:endParaRPr lang="en-MY"/>
        </a:p>
      </dgm:t>
    </dgm:pt>
    <dgm:pt modelId="{B971497C-98C8-4016-9B7A-1CD31C1344C4}">
      <dgm:prSet phldrT="[Text]" custT="1"/>
      <dgm:spPr>
        <a:solidFill>
          <a:srgbClr val="002060"/>
        </a:solidFill>
      </dgm:spPr>
      <dgm:t>
        <a:bodyPr/>
        <a:lstStyle/>
        <a:p>
          <a:r>
            <a:rPr lang="en-US" sz="2000" b="1" dirty="0" smtClean="0"/>
            <a:t>Semi-structured interview </a:t>
          </a:r>
          <a:endParaRPr lang="en-MY" sz="2000" b="1" dirty="0"/>
        </a:p>
      </dgm:t>
    </dgm:pt>
    <dgm:pt modelId="{683A47D9-7F0E-4AA0-8010-F7E314A35443}" type="parTrans" cxnId="{94614EE9-A9B4-4B03-9902-57D1DDF0B7EF}">
      <dgm:prSet/>
      <dgm:spPr/>
      <dgm:t>
        <a:bodyPr/>
        <a:lstStyle/>
        <a:p>
          <a:endParaRPr lang="en-MY"/>
        </a:p>
      </dgm:t>
    </dgm:pt>
    <dgm:pt modelId="{D874E147-ACDB-496D-9A9D-72689890FB2B}" type="sibTrans" cxnId="{94614EE9-A9B4-4B03-9902-57D1DDF0B7EF}">
      <dgm:prSet/>
      <dgm:spPr/>
      <dgm:t>
        <a:bodyPr/>
        <a:lstStyle/>
        <a:p>
          <a:endParaRPr lang="en-MY"/>
        </a:p>
      </dgm:t>
    </dgm:pt>
    <dgm:pt modelId="{3634D0A2-DEAC-4FA2-B97D-FEC373C77435}">
      <dgm:prSet phldrT="[Text]"/>
      <dgm:spPr/>
      <dgm:t>
        <a:bodyPr/>
        <a:lstStyle/>
        <a:p>
          <a:r>
            <a:rPr lang="en-US" dirty="0" smtClean="0"/>
            <a:t>a set of prepared questions is used during the interview but can be modified and added based on the respondents’ answers. This is good for beginners in using interview to collect data</a:t>
          </a:r>
          <a:endParaRPr lang="en-MY" dirty="0"/>
        </a:p>
      </dgm:t>
    </dgm:pt>
    <dgm:pt modelId="{2729BB6B-509E-4BBC-8414-59EA335074A9}" type="parTrans" cxnId="{DBA5CB4B-4EBC-440D-AAAB-5011EC7E5E73}">
      <dgm:prSet/>
      <dgm:spPr/>
      <dgm:t>
        <a:bodyPr/>
        <a:lstStyle/>
        <a:p>
          <a:endParaRPr lang="en-MY"/>
        </a:p>
      </dgm:t>
    </dgm:pt>
    <dgm:pt modelId="{A76DB82D-6A2D-4075-9A3F-2806E9554B32}" type="sibTrans" cxnId="{DBA5CB4B-4EBC-440D-AAAB-5011EC7E5E73}">
      <dgm:prSet/>
      <dgm:spPr/>
      <dgm:t>
        <a:bodyPr/>
        <a:lstStyle/>
        <a:p>
          <a:endParaRPr lang="en-MY"/>
        </a:p>
      </dgm:t>
    </dgm:pt>
    <dgm:pt modelId="{61E100B7-393E-470A-BBB6-B2DBBC3B9527}">
      <dgm:prSet phldrT="[Text]" custT="1"/>
      <dgm:spPr>
        <a:solidFill>
          <a:srgbClr val="002060"/>
        </a:solidFill>
      </dgm:spPr>
      <dgm:t>
        <a:bodyPr/>
        <a:lstStyle/>
        <a:p>
          <a:r>
            <a:rPr lang="en-US" sz="2000" b="1" dirty="0" smtClean="0"/>
            <a:t>Unstructured interview </a:t>
          </a:r>
          <a:endParaRPr lang="en-MY" sz="2000" b="1" dirty="0"/>
        </a:p>
      </dgm:t>
    </dgm:pt>
    <dgm:pt modelId="{EE70F9DB-DA58-40FF-A228-6872F8EF65A1}" type="parTrans" cxnId="{D1D232DE-63EA-4644-8C0A-EA2894393F1E}">
      <dgm:prSet/>
      <dgm:spPr/>
      <dgm:t>
        <a:bodyPr/>
        <a:lstStyle/>
        <a:p>
          <a:endParaRPr lang="en-MY"/>
        </a:p>
      </dgm:t>
    </dgm:pt>
    <dgm:pt modelId="{0D853C4E-2F36-4142-9677-DB97B348068B}" type="sibTrans" cxnId="{D1D232DE-63EA-4644-8C0A-EA2894393F1E}">
      <dgm:prSet/>
      <dgm:spPr/>
      <dgm:t>
        <a:bodyPr/>
        <a:lstStyle/>
        <a:p>
          <a:endParaRPr lang="en-MY"/>
        </a:p>
      </dgm:t>
    </dgm:pt>
    <dgm:pt modelId="{7E6D1785-6C20-4885-BDF8-D2246ED33A26}">
      <dgm:prSet phldrT="[Text]"/>
      <dgm:spPr/>
      <dgm:t>
        <a:bodyPr/>
        <a:lstStyle/>
        <a:p>
          <a:r>
            <a:rPr lang="en-US" dirty="0" smtClean="0"/>
            <a:t>the interview starts with a question or topic and followed by more questions as the conversation goes on. This is usually used by expert interviewers</a:t>
          </a:r>
          <a:endParaRPr lang="en-MY" dirty="0"/>
        </a:p>
      </dgm:t>
    </dgm:pt>
    <dgm:pt modelId="{9CB99467-6F2D-4544-B0F4-01198C6BD91F}" type="parTrans" cxnId="{30193806-4B05-4F6B-AEDC-EEC5DC5AEA33}">
      <dgm:prSet/>
      <dgm:spPr/>
      <dgm:t>
        <a:bodyPr/>
        <a:lstStyle/>
        <a:p>
          <a:endParaRPr lang="en-MY"/>
        </a:p>
      </dgm:t>
    </dgm:pt>
    <dgm:pt modelId="{6499449E-BF7E-41B1-804C-E1C50ACD9E83}" type="sibTrans" cxnId="{30193806-4B05-4F6B-AEDC-EEC5DC5AEA33}">
      <dgm:prSet/>
      <dgm:spPr/>
      <dgm:t>
        <a:bodyPr/>
        <a:lstStyle/>
        <a:p>
          <a:endParaRPr lang="en-MY"/>
        </a:p>
      </dgm:t>
    </dgm:pt>
    <dgm:pt modelId="{54475DBA-3137-4B88-B3B4-4C0E4DF36C21}" type="pres">
      <dgm:prSet presAssocID="{92A9117B-9D91-4EAE-8A9E-93CDA0E676E3}" presName="Name0" presStyleCnt="0">
        <dgm:presLayoutVars>
          <dgm:dir/>
          <dgm:animLvl val="lvl"/>
          <dgm:resizeHandles val="exact"/>
        </dgm:presLayoutVars>
      </dgm:prSet>
      <dgm:spPr/>
      <dgm:t>
        <a:bodyPr/>
        <a:lstStyle/>
        <a:p>
          <a:endParaRPr lang="en-MY"/>
        </a:p>
      </dgm:t>
    </dgm:pt>
    <dgm:pt modelId="{AB12E04D-E7E9-429F-868F-69EECC8099C7}" type="pres">
      <dgm:prSet presAssocID="{EF8CB083-A870-47D9-823D-F1068BA26C49}" presName="composite" presStyleCnt="0"/>
      <dgm:spPr/>
    </dgm:pt>
    <dgm:pt modelId="{22706FD9-6447-4B4A-A3E4-F39FBF631172}" type="pres">
      <dgm:prSet presAssocID="{EF8CB083-A870-47D9-823D-F1068BA26C49}" presName="parTx" presStyleLbl="alignNode1" presStyleIdx="0" presStyleCnt="3">
        <dgm:presLayoutVars>
          <dgm:chMax val="0"/>
          <dgm:chPref val="0"/>
          <dgm:bulletEnabled val="1"/>
        </dgm:presLayoutVars>
      </dgm:prSet>
      <dgm:spPr/>
      <dgm:t>
        <a:bodyPr/>
        <a:lstStyle/>
        <a:p>
          <a:endParaRPr lang="en-MY"/>
        </a:p>
      </dgm:t>
    </dgm:pt>
    <dgm:pt modelId="{E18FA4E8-43D4-4327-BAED-C8A70C1B3C0C}" type="pres">
      <dgm:prSet presAssocID="{EF8CB083-A870-47D9-823D-F1068BA26C49}" presName="desTx" presStyleLbl="alignAccFollowNode1" presStyleIdx="0" presStyleCnt="3">
        <dgm:presLayoutVars>
          <dgm:bulletEnabled val="1"/>
        </dgm:presLayoutVars>
      </dgm:prSet>
      <dgm:spPr/>
      <dgm:t>
        <a:bodyPr/>
        <a:lstStyle/>
        <a:p>
          <a:endParaRPr lang="en-MY"/>
        </a:p>
      </dgm:t>
    </dgm:pt>
    <dgm:pt modelId="{208F425D-CFB0-41D8-8DCD-1C17A8CC59C5}" type="pres">
      <dgm:prSet presAssocID="{8B7815F8-1762-4B6A-B5B0-C2E60F139CE1}" presName="space" presStyleCnt="0"/>
      <dgm:spPr/>
    </dgm:pt>
    <dgm:pt modelId="{C83F8CA7-4079-45F3-8083-73DAD984E21B}" type="pres">
      <dgm:prSet presAssocID="{B971497C-98C8-4016-9B7A-1CD31C1344C4}" presName="composite" presStyleCnt="0"/>
      <dgm:spPr/>
    </dgm:pt>
    <dgm:pt modelId="{E35F4206-4E7C-4815-9490-B3B2A1A05C4C}" type="pres">
      <dgm:prSet presAssocID="{B971497C-98C8-4016-9B7A-1CD31C1344C4}" presName="parTx" presStyleLbl="alignNode1" presStyleIdx="1" presStyleCnt="3">
        <dgm:presLayoutVars>
          <dgm:chMax val="0"/>
          <dgm:chPref val="0"/>
          <dgm:bulletEnabled val="1"/>
        </dgm:presLayoutVars>
      </dgm:prSet>
      <dgm:spPr/>
      <dgm:t>
        <a:bodyPr/>
        <a:lstStyle/>
        <a:p>
          <a:endParaRPr lang="en-MY"/>
        </a:p>
      </dgm:t>
    </dgm:pt>
    <dgm:pt modelId="{AD4873BE-98D9-4B73-AF8A-E0086DD6EA41}" type="pres">
      <dgm:prSet presAssocID="{B971497C-98C8-4016-9B7A-1CD31C1344C4}" presName="desTx" presStyleLbl="alignAccFollowNode1" presStyleIdx="1" presStyleCnt="3">
        <dgm:presLayoutVars>
          <dgm:bulletEnabled val="1"/>
        </dgm:presLayoutVars>
      </dgm:prSet>
      <dgm:spPr/>
      <dgm:t>
        <a:bodyPr/>
        <a:lstStyle/>
        <a:p>
          <a:endParaRPr lang="en-MY"/>
        </a:p>
      </dgm:t>
    </dgm:pt>
    <dgm:pt modelId="{17798826-6F90-4804-A0C6-A4E724964DB1}" type="pres">
      <dgm:prSet presAssocID="{D874E147-ACDB-496D-9A9D-72689890FB2B}" presName="space" presStyleCnt="0"/>
      <dgm:spPr/>
    </dgm:pt>
    <dgm:pt modelId="{6003BBF5-15E6-42D5-A239-A174DCBF2848}" type="pres">
      <dgm:prSet presAssocID="{61E100B7-393E-470A-BBB6-B2DBBC3B9527}" presName="composite" presStyleCnt="0"/>
      <dgm:spPr/>
    </dgm:pt>
    <dgm:pt modelId="{D1231388-2C03-43D4-8E4E-9217DD33354F}" type="pres">
      <dgm:prSet presAssocID="{61E100B7-393E-470A-BBB6-B2DBBC3B9527}" presName="parTx" presStyleLbl="alignNode1" presStyleIdx="2" presStyleCnt="3">
        <dgm:presLayoutVars>
          <dgm:chMax val="0"/>
          <dgm:chPref val="0"/>
          <dgm:bulletEnabled val="1"/>
        </dgm:presLayoutVars>
      </dgm:prSet>
      <dgm:spPr/>
      <dgm:t>
        <a:bodyPr/>
        <a:lstStyle/>
        <a:p>
          <a:endParaRPr lang="en-MY"/>
        </a:p>
      </dgm:t>
    </dgm:pt>
    <dgm:pt modelId="{7A3A59AF-BBFC-4FE2-909D-6ED2592D4CBE}" type="pres">
      <dgm:prSet presAssocID="{61E100B7-393E-470A-BBB6-B2DBBC3B9527}" presName="desTx" presStyleLbl="alignAccFollowNode1" presStyleIdx="2" presStyleCnt="3">
        <dgm:presLayoutVars>
          <dgm:bulletEnabled val="1"/>
        </dgm:presLayoutVars>
      </dgm:prSet>
      <dgm:spPr/>
      <dgm:t>
        <a:bodyPr/>
        <a:lstStyle/>
        <a:p>
          <a:endParaRPr lang="en-MY"/>
        </a:p>
      </dgm:t>
    </dgm:pt>
  </dgm:ptLst>
  <dgm:cxnLst>
    <dgm:cxn modelId="{D40E2C91-E73C-E043-8781-0DC488B4EDC5}" type="presOf" srcId="{92A9117B-9D91-4EAE-8A9E-93CDA0E676E3}" destId="{54475DBA-3137-4B88-B3B4-4C0E4DF36C21}" srcOrd="0" destOrd="0" presId="urn:microsoft.com/office/officeart/2005/8/layout/hList1"/>
    <dgm:cxn modelId="{D7D61E9F-A409-4B5E-8714-C7408B487AB6}" srcId="{92A9117B-9D91-4EAE-8A9E-93CDA0E676E3}" destId="{EF8CB083-A870-47D9-823D-F1068BA26C49}" srcOrd="0" destOrd="0" parTransId="{57271FDD-BE8F-4490-973B-0D3143EF0991}" sibTransId="{8B7815F8-1762-4B6A-B5B0-C2E60F139CE1}"/>
    <dgm:cxn modelId="{E674CA1A-4B8F-9B4C-8CA3-FE1B9CAABCBC}" type="presOf" srcId="{61E100B7-393E-470A-BBB6-B2DBBC3B9527}" destId="{D1231388-2C03-43D4-8E4E-9217DD33354F}" srcOrd="0" destOrd="0" presId="urn:microsoft.com/office/officeart/2005/8/layout/hList1"/>
    <dgm:cxn modelId="{8AE1C8B8-AE98-504D-9246-26A01DFED577}" type="presOf" srcId="{3634D0A2-DEAC-4FA2-B97D-FEC373C77435}" destId="{AD4873BE-98D9-4B73-AF8A-E0086DD6EA41}" srcOrd="0" destOrd="0" presId="urn:microsoft.com/office/officeart/2005/8/layout/hList1"/>
    <dgm:cxn modelId="{94614EE9-A9B4-4B03-9902-57D1DDF0B7EF}" srcId="{92A9117B-9D91-4EAE-8A9E-93CDA0E676E3}" destId="{B971497C-98C8-4016-9B7A-1CD31C1344C4}" srcOrd="1" destOrd="0" parTransId="{683A47D9-7F0E-4AA0-8010-F7E314A35443}" sibTransId="{D874E147-ACDB-496D-9A9D-72689890FB2B}"/>
    <dgm:cxn modelId="{D1D232DE-63EA-4644-8C0A-EA2894393F1E}" srcId="{92A9117B-9D91-4EAE-8A9E-93CDA0E676E3}" destId="{61E100B7-393E-470A-BBB6-B2DBBC3B9527}" srcOrd="2" destOrd="0" parTransId="{EE70F9DB-DA58-40FF-A228-6872F8EF65A1}" sibTransId="{0D853C4E-2F36-4142-9677-DB97B348068B}"/>
    <dgm:cxn modelId="{29D07EC7-67BF-4A74-840C-70364D195B91}" srcId="{EF8CB083-A870-47D9-823D-F1068BA26C49}" destId="{DBEE3192-ED8C-47B9-8E4F-493305EADEDD}" srcOrd="0" destOrd="0" parTransId="{D8E9E1F4-1347-4510-BB24-F5CB34389B17}" sibTransId="{C566D409-28A9-47A9-989A-69A9EABE6469}"/>
    <dgm:cxn modelId="{B55DB278-0353-6C4D-B77F-320FD1B66E93}" type="presOf" srcId="{7E6D1785-6C20-4885-BDF8-D2246ED33A26}" destId="{7A3A59AF-BBFC-4FE2-909D-6ED2592D4CBE}" srcOrd="0" destOrd="0" presId="urn:microsoft.com/office/officeart/2005/8/layout/hList1"/>
    <dgm:cxn modelId="{798B1CF0-E44C-A24D-A72A-D98805699169}" type="presOf" srcId="{EF8CB083-A870-47D9-823D-F1068BA26C49}" destId="{22706FD9-6447-4B4A-A3E4-F39FBF631172}" srcOrd="0" destOrd="0" presId="urn:microsoft.com/office/officeart/2005/8/layout/hList1"/>
    <dgm:cxn modelId="{7EFB7334-D2B4-C742-8B5A-00B68DEB7709}" type="presOf" srcId="{DBEE3192-ED8C-47B9-8E4F-493305EADEDD}" destId="{E18FA4E8-43D4-4327-BAED-C8A70C1B3C0C}" srcOrd="0" destOrd="0" presId="urn:microsoft.com/office/officeart/2005/8/layout/hList1"/>
    <dgm:cxn modelId="{597EC8FF-5696-CE4F-8337-6DE1A89DC299}" type="presOf" srcId="{B971497C-98C8-4016-9B7A-1CD31C1344C4}" destId="{E35F4206-4E7C-4815-9490-B3B2A1A05C4C}" srcOrd="0" destOrd="0" presId="urn:microsoft.com/office/officeart/2005/8/layout/hList1"/>
    <dgm:cxn modelId="{DBA5CB4B-4EBC-440D-AAAB-5011EC7E5E73}" srcId="{B971497C-98C8-4016-9B7A-1CD31C1344C4}" destId="{3634D0A2-DEAC-4FA2-B97D-FEC373C77435}" srcOrd="0" destOrd="0" parTransId="{2729BB6B-509E-4BBC-8414-59EA335074A9}" sibTransId="{A76DB82D-6A2D-4075-9A3F-2806E9554B32}"/>
    <dgm:cxn modelId="{30193806-4B05-4F6B-AEDC-EEC5DC5AEA33}" srcId="{61E100B7-393E-470A-BBB6-B2DBBC3B9527}" destId="{7E6D1785-6C20-4885-BDF8-D2246ED33A26}" srcOrd="0" destOrd="0" parTransId="{9CB99467-6F2D-4544-B0F4-01198C6BD91F}" sibTransId="{6499449E-BF7E-41B1-804C-E1C50ACD9E83}"/>
    <dgm:cxn modelId="{36DE99E3-CC7C-4143-80A0-64305D317B39}" type="presParOf" srcId="{54475DBA-3137-4B88-B3B4-4C0E4DF36C21}" destId="{AB12E04D-E7E9-429F-868F-69EECC8099C7}" srcOrd="0" destOrd="0" presId="urn:microsoft.com/office/officeart/2005/8/layout/hList1"/>
    <dgm:cxn modelId="{E153A8D1-3DAE-DA41-A243-EA8E43166B6A}" type="presParOf" srcId="{AB12E04D-E7E9-429F-868F-69EECC8099C7}" destId="{22706FD9-6447-4B4A-A3E4-F39FBF631172}" srcOrd="0" destOrd="0" presId="urn:microsoft.com/office/officeart/2005/8/layout/hList1"/>
    <dgm:cxn modelId="{395D445F-04AD-1A44-AAE4-980E2FB953EC}" type="presParOf" srcId="{AB12E04D-E7E9-429F-868F-69EECC8099C7}" destId="{E18FA4E8-43D4-4327-BAED-C8A70C1B3C0C}" srcOrd="1" destOrd="0" presId="urn:microsoft.com/office/officeart/2005/8/layout/hList1"/>
    <dgm:cxn modelId="{BE4CBD7D-63A8-3C4B-A129-415B9BC99C92}" type="presParOf" srcId="{54475DBA-3137-4B88-B3B4-4C0E4DF36C21}" destId="{208F425D-CFB0-41D8-8DCD-1C17A8CC59C5}" srcOrd="1" destOrd="0" presId="urn:microsoft.com/office/officeart/2005/8/layout/hList1"/>
    <dgm:cxn modelId="{575E1A3B-4275-DC46-96B2-8AEDA4564570}" type="presParOf" srcId="{54475DBA-3137-4B88-B3B4-4C0E4DF36C21}" destId="{C83F8CA7-4079-45F3-8083-73DAD984E21B}" srcOrd="2" destOrd="0" presId="urn:microsoft.com/office/officeart/2005/8/layout/hList1"/>
    <dgm:cxn modelId="{7D358898-7262-1548-9637-C89CAF140955}" type="presParOf" srcId="{C83F8CA7-4079-45F3-8083-73DAD984E21B}" destId="{E35F4206-4E7C-4815-9490-B3B2A1A05C4C}" srcOrd="0" destOrd="0" presId="urn:microsoft.com/office/officeart/2005/8/layout/hList1"/>
    <dgm:cxn modelId="{AAB8803A-C4EA-234C-90A0-1DD8897F6D15}" type="presParOf" srcId="{C83F8CA7-4079-45F3-8083-73DAD984E21B}" destId="{AD4873BE-98D9-4B73-AF8A-E0086DD6EA41}" srcOrd="1" destOrd="0" presId="urn:microsoft.com/office/officeart/2005/8/layout/hList1"/>
    <dgm:cxn modelId="{35248481-E5FB-8D44-A620-A3A8A62E6F48}" type="presParOf" srcId="{54475DBA-3137-4B88-B3B4-4C0E4DF36C21}" destId="{17798826-6F90-4804-A0C6-A4E724964DB1}" srcOrd="3" destOrd="0" presId="urn:microsoft.com/office/officeart/2005/8/layout/hList1"/>
    <dgm:cxn modelId="{4B88DDE1-18C9-944C-94CC-C9939E780F09}" type="presParOf" srcId="{54475DBA-3137-4B88-B3B4-4C0E4DF36C21}" destId="{6003BBF5-15E6-42D5-A239-A174DCBF2848}" srcOrd="4" destOrd="0" presId="urn:microsoft.com/office/officeart/2005/8/layout/hList1"/>
    <dgm:cxn modelId="{33529183-6476-5949-931B-CCB782E914D4}" type="presParOf" srcId="{6003BBF5-15E6-42D5-A239-A174DCBF2848}" destId="{D1231388-2C03-43D4-8E4E-9217DD33354F}" srcOrd="0" destOrd="0" presId="urn:microsoft.com/office/officeart/2005/8/layout/hList1"/>
    <dgm:cxn modelId="{87BA3612-101D-7F42-B933-76D260A20516}" type="presParOf" srcId="{6003BBF5-15E6-42D5-A239-A174DCBF2848}" destId="{7A3A59AF-BBFC-4FE2-909D-6ED2592D4CBE}"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086F1C7-6F11-4DF4-BA20-96E63127B28E}" type="doc">
      <dgm:prSet loTypeId="urn:microsoft.com/office/officeart/2005/8/layout/chevron2" loCatId="list" qsTypeId="urn:microsoft.com/office/officeart/2005/8/quickstyle/simple1" qsCatId="simple" csTypeId="urn:microsoft.com/office/officeart/2005/8/colors/accent2_4" csCatId="accent2" phldr="1"/>
      <dgm:spPr/>
      <dgm:t>
        <a:bodyPr/>
        <a:lstStyle/>
        <a:p>
          <a:endParaRPr lang="en-MY"/>
        </a:p>
      </dgm:t>
    </dgm:pt>
    <dgm:pt modelId="{9428E6DE-7AF8-4A11-9C1B-F451F99AFE5D}">
      <dgm:prSet phldrT="[Text]" custT="1"/>
      <dgm:spPr>
        <a:solidFill>
          <a:srgbClr val="002060"/>
        </a:solidFill>
      </dgm:spPr>
      <dgm:t>
        <a:bodyPr/>
        <a:lstStyle/>
        <a:p>
          <a:r>
            <a:rPr lang="en-MY" sz="1600" dirty="0" smtClean="0"/>
            <a:t>Data reduction</a:t>
          </a:r>
        </a:p>
      </dgm:t>
    </dgm:pt>
    <dgm:pt modelId="{526A65E6-5D00-44E7-B49F-28045BBF4CCC}" type="parTrans" cxnId="{4E7A86F6-A350-4D86-93CF-2463D62E6E98}">
      <dgm:prSet/>
      <dgm:spPr/>
      <dgm:t>
        <a:bodyPr/>
        <a:lstStyle/>
        <a:p>
          <a:endParaRPr lang="en-MY" sz="2800"/>
        </a:p>
      </dgm:t>
    </dgm:pt>
    <dgm:pt modelId="{67584128-F631-409C-B8C2-7674D6626EF7}" type="sibTrans" cxnId="{4E7A86F6-A350-4D86-93CF-2463D62E6E98}">
      <dgm:prSet/>
      <dgm:spPr/>
      <dgm:t>
        <a:bodyPr/>
        <a:lstStyle/>
        <a:p>
          <a:endParaRPr lang="en-MY" sz="2800"/>
        </a:p>
      </dgm:t>
    </dgm:pt>
    <dgm:pt modelId="{B58577FF-963C-4EF9-A65E-44B29DC34DB4}">
      <dgm:prSet phldrT="[Text]" custT="1"/>
      <dgm:spPr/>
      <dgm:t>
        <a:bodyPr/>
        <a:lstStyle/>
        <a:p>
          <a:r>
            <a:rPr lang="en-MY" sz="1400" dirty="0" smtClean="0"/>
            <a:t>The data is condensed for the sake of manageability and made intelligible in terms of the research questions being addressed. </a:t>
          </a:r>
          <a:endParaRPr lang="en-MY" sz="1400" dirty="0"/>
        </a:p>
      </dgm:t>
    </dgm:pt>
    <dgm:pt modelId="{771166D8-82D6-4A92-B36D-CD8B07926C25}" type="parTrans" cxnId="{1538A696-0BB1-4685-8A79-A1C7F1E023FF}">
      <dgm:prSet/>
      <dgm:spPr/>
      <dgm:t>
        <a:bodyPr/>
        <a:lstStyle/>
        <a:p>
          <a:endParaRPr lang="en-MY" sz="2800"/>
        </a:p>
      </dgm:t>
    </dgm:pt>
    <dgm:pt modelId="{7F836D14-2EC6-4074-86A5-CC27A0819D48}" type="sibTrans" cxnId="{1538A696-0BB1-4685-8A79-A1C7F1E023FF}">
      <dgm:prSet/>
      <dgm:spPr/>
      <dgm:t>
        <a:bodyPr/>
        <a:lstStyle/>
        <a:p>
          <a:endParaRPr lang="en-MY" sz="2800"/>
        </a:p>
      </dgm:t>
    </dgm:pt>
    <dgm:pt modelId="{975B71C1-E813-4735-93D5-16D60672BA85}">
      <dgm:prSet phldrT="[Text]" custT="1"/>
      <dgm:spPr>
        <a:solidFill>
          <a:srgbClr val="002060"/>
        </a:solidFill>
      </dgm:spPr>
      <dgm:t>
        <a:bodyPr/>
        <a:lstStyle/>
        <a:p>
          <a:r>
            <a:rPr lang="en-MY" sz="1600" dirty="0" smtClean="0"/>
            <a:t>Data display</a:t>
          </a:r>
          <a:endParaRPr lang="en-MY" sz="1600" dirty="0"/>
        </a:p>
      </dgm:t>
    </dgm:pt>
    <dgm:pt modelId="{13B55A37-ABFC-496A-8B0F-B18B206D2649}" type="parTrans" cxnId="{8D1E998B-0B03-40C5-96F4-90E5321BA3E9}">
      <dgm:prSet/>
      <dgm:spPr/>
      <dgm:t>
        <a:bodyPr/>
        <a:lstStyle/>
        <a:p>
          <a:endParaRPr lang="en-MY" sz="2800"/>
        </a:p>
      </dgm:t>
    </dgm:pt>
    <dgm:pt modelId="{F77DC9D7-5379-47C3-A927-624FF56F3B10}" type="sibTrans" cxnId="{8D1E998B-0B03-40C5-96F4-90E5321BA3E9}">
      <dgm:prSet/>
      <dgm:spPr/>
      <dgm:t>
        <a:bodyPr/>
        <a:lstStyle/>
        <a:p>
          <a:endParaRPr lang="en-MY" sz="2800"/>
        </a:p>
      </dgm:t>
    </dgm:pt>
    <dgm:pt modelId="{92BDD903-94EE-4DE8-B61F-DFCD548D8D09}">
      <dgm:prSet phldrT="[Text]" custT="1"/>
      <dgm:spPr/>
      <dgm:t>
        <a:bodyPr/>
        <a:lstStyle/>
        <a:p>
          <a:r>
            <a:rPr lang="en-MY" sz="1400" dirty="0" smtClean="0"/>
            <a:t>To produce an organized, compressed assembly of information that permits conclusion drawing. </a:t>
          </a:r>
          <a:endParaRPr lang="en-MY" sz="1400" dirty="0"/>
        </a:p>
      </dgm:t>
    </dgm:pt>
    <dgm:pt modelId="{B571C402-3F02-4211-92E0-AE8BB7BE5EF4}" type="parTrans" cxnId="{90A17306-943F-425A-BA96-822BE7A3421F}">
      <dgm:prSet/>
      <dgm:spPr/>
      <dgm:t>
        <a:bodyPr/>
        <a:lstStyle/>
        <a:p>
          <a:endParaRPr lang="en-MY" sz="2800"/>
        </a:p>
      </dgm:t>
    </dgm:pt>
    <dgm:pt modelId="{3A0F0C2F-C4A9-4B23-A081-8A9D0947CF72}" type="sibTrans" cxnId="{90A17306-943F-425A-BA96-822BE7A3421F}">
      <dgm:prSet/>
      <dgm:spPr/>
      <dgm:t>
        <a:bodyPr/>
        <a:lstStyle/>
        <a:p>
          <a:endParaRPr lang="en-MY" sz="2800"/>
        </a:p>
      </dgm:t>
    </dgm:pt>
    <dgm:pt modelId="{EB29A2A1-DCBA-4EDF-B868-FC20731F5884}">
      <dgm:prSet phldrT="[Text]" custT="1"/>
      <dgm:spPr>
        <a:solidFill>
          <a:srgbClr val="002060"/>
        </a:solidFill>
      </dgm:spPr>
      <dgm:t>
        <a:bodyPr/>
        <a:lstStyle/>
        <a:p>
          <a:r>
            <a:rPr lang="en-MY" sz="1600" dirty="0" smtClean="0"/>
            <a:t>Conclusion drawing &amp; verification</a:t>
          </a:r>
          <a:endParaRPr lang="en-MY" sz="1600" dirty="0"/>
        </a:p>
      </dgm:t>
    </dgm:pt>
    <dgm:pt modelId="{232F125F-FDFF-4967-B2D1-7581FA2F9323}" type="parTrans" cxnId="{9AE5FDA7-823B-4772-9220-63952356E149}">
      <dgm:prSet/>
      <dgm:spPr/>
      <dgm:t>
        <a:bodyPr/>
        <a:lstStyle/>
        <a:p>
          <a:endParaRPr lang="en-MY" sz="2800"/>
        </a:p>
      </dgm:t>
    </dgm:pt>
    <dgm:pt modelId="{E0A0CA7C-865B-4E38-84AE-2372631B3DC9}" type="sibTrans" cxnId="{9AE5FDA7-823B-4772-9220-63952356E149}">
      <dgm:prSet/>
      <dgm:spPr/>
      <dgm:t>
        <a:bodyPr/>
        <a:lstStyle/>
        <a:p>
          <a:endParaRPr lang="en-MY" sz="2800"/>
        </a:p>
      </dgm:t>
    </dgm:pt>
    <dgm:pt modelId="{0DE74F86-06C5-435A-A274-7938E84A9DEE}">
      <dgm:prSet phldrT="[Text]" custT="1"/>
      <dgm:spPr/>
      <dgm:t>
        <a:bodyPr/>
        <a:lstStyle/>
        <a:p>
          <a:r>
            <a:rPr lang="en-MY" sz="1400" dirty="0" smtClean="0"/>
            <a:t>Stepping back to consider what the analyzed data mean and to assess their implications for the questions at hand. </a:t>
          </a:r>
          <a:endParaRPr lang="en-MY" sz="1400" dirty="0"/>
        </a:p>
      </dgm:t>
    </dgm:pt>
    <dgm:pt modelId="{D6FBB385-B62E-4A01-8367-67FFE7C16F60}" type="parTrans" cxnId="{FF512301-0DE6-4B04-8944-6F36A3DD2AE2}">
      <dgm:prSet/>
      <dgm:spPr/>
      <dgm:t>
        <a:bodyPr/>
        <a:lstStyle/>
        <a:p>
          <a:endParaRPr lang="en-MY" sz="2800"/>
        </a:p>
      </dgm:t>
    </dgm:pt>
    <dgm:pt modelId="{513DF01B-4887-4AF5-945F-6D978BB394D9}" type="sibTrans" cxnId="{FF512301-0DE6-4B04-8944-6F36A3DD2AE2}">
      <dgm:prSet/>
      <dgm:spPr/>
      <dgm:t>
        <a:bodyPr/>
        <a:lstStyle/>
        <a:p>
          <a:endParaRPr lang="en-MY" sz="2800"/>
        </a:p>
      </dgm:t>
    </dgm:pt>
    <dgm:pt modelId="{7B6E8BD2-F215-4600-A04F-7BC48387544C}">
      <dgm:prSet custT="1"/>
      <dgm:spPr/>
      <dgm:t>
        <a:bodyPr/>
        <a:lstStyle/>
        <a:p>
          <a:r>
            <a:rPr lang="en-MY" sz="1400" dirty="0" smtClean="0"/>
            <a:t>For example - What are the difficulties faced by lecturers in implementing PBL?</a:t>
          </a:r>
          <a:endParaRPr lang="en-MY" sz="1400" dirty="0"/>
        </a:p>
      </dgm:t>
    </dgm:pt>
    <dgm:pt modelId="{7D1CC560-03F2-4BDD-88B8-DF4F09EAB54B}" type="parTrans" cxnId="{E32F0C5A-DDC0-4C24-8E43-3A18B1D2AD98}">
      <dgm:prSet/>
      <dgm:spPr/>
      <dgm:t>
        <a:bodyPr/>
        <a:lstStyle/>
        <a:p>
          <a:endParaRPr lang="en-MY"/>
        </a:p>
      </dgm:t>
    </dgm:pt>
    <dgm:pt modelId="{BCA1FB7F-A1D1-4E54-B42F-976B7FB35EB5}" type="sibTrans" cxnId="{E32F0C5A-DDC0-4C24-8E43-3A18B1D2AD98}">
      <dgm:prSet/>
      <dgm:spPr/>
      <dgm:t>
        <a:bodyPr/>
        <a:lstStyle/>
        <a:p>
          <a:endParaRPr lang="en-MY"/>
        </a:p>
      </dgm:t>
    </dgm:pt>
    <dgm:pt modelId="{8C93656A-4990-441C-873E-4E04A4C499E0}">
      <dgm:prSet custT="1"/>
      <dgm:spPr/>
      <dgm:t>
        <a:bodyPr/>
        <a:lstStyle/>
        <a:p>
          <a:r>
            <a:rPr lang="en-MY" sz="1400" dirty="0" smtClean="0"/>
            <a:t>Examine all the relevant data sources to extract a description of what they say about the difficulties faced. </a:t>
          </a:r>
          <a:endParaRPr lang="en-MY" sz="1400" dirty="0"/>
        </a:p>
      </dgm:t>
    </dgm:pt>
    <dgm:pt modelId="{971ABBE8-DE94-4893-94E2-69B4A0A01606}" type="parTrans" cxnId="{047E0686-B35A-4555-8B69-A222C6D524AF}">
      <dgm:prSet/>
      <dgm:spPr/>
      <dgm:t>
        <a:bodyPr/>
        <a:lstStyle/>
        <a:p>
          <a:endParaRPr lang="en-MY"/>
        </a:p>
      </dgm:t>
    </dgm:pt>
    <dgm:pt modelId="{19447C34-44A6-4301-A89C-A7C222A90313}" type="sibTrans" cxnId="{047E0686-B35A-4555-8B69-A222C6D524AF}">
      <dgm:prSet/>
      <dgm:spPr/>
      <dgm:t>
        <a:bodyPr/>
        <a:lstStyle/>
        <a:p>
          <a:endParaRPr lang="en-MY"/>
        </a:p>
      </dgm:t>
    </dgm:pt>
    <dgm:pt modelId="{FA6F4661-406D-41DF-91E3-2BD4F53BE1A3}">
      <dgm:prSet phldrT="[Text]" custT="1"/>
      <dgm:spPr/>
      <dgm:t>
        <a:bodyPr/>
        <a:lstStyle/>
        <a:p>
          <a:r>
            <a:rPr lang="en-MY" sz="1400" dirty="0" smtClean="0"/>
            <a:t>An extended piece of text or a Figure, chart, or matrix that provides a new way of arranging and thinking about the more textually embedded data. </a:t>
          </a:r>
          <a:endParaRPr lang="en-MY" sz="1400" dirty="0"/>
        </a:p>
      </dgm:t>
    </dgm:pt>
    <dgm:pt modelId="{F96E8CC1-E576-4480-953B-9B2F0155D956}" type="parTrans" cxnId="{D84F44E5-8269-49A5-847D-1B20D6FF7494}">
      <dgm:prSet/>
      <dgm:spPr/>
      <dgm:t>
        <a:bodyPr/>
        <a:lstStyle/>
        <a:p>
          <a:endParaRPr lang="en-MY"/>
        </a:p>
      </dgm:t>
    </dgm:pt>
    <dgm:pt modelId="{4B18B9FA-79DA-4EDA-933A-B1B1D0DE8426}" type="sibTrans" cxnId="{D84F44E5-8269-49A5-847D-1B20D6FF7494}">
      <dgm:prSet/>
      <dgm:spPr/>
      <dgm:t>
        <a:bodyPr/>
        <a:lstStyle/>
        <a:p>
          <a:endParaRPr lang="en-MY"/>
        </a:p>
      </dgm:t>
    </dgm:pt>
    <dgm:pt modelId="{70A24BFD-2CAB-4976-99EF-4D80B4000FFA}">
      <dgm:prSet phldrT="[Text]" custT="1"/>
      <dgm:spPr/>
      <dgm:t>
        <a:bodyPr/>
        <a:lstStyle/>
        <a:p>
          <a:r>
            <a:rPr lang="en-MY" sz="1400" dirty="0" smtClean="0"/>
            <a:t>Inter-case analysis is performed to compare the cases between different respondents to find out if there is any differences or similarities in</a:t>
          </a:r>
          <a:endParaRPr lang="en-MY" sz="1400" dirty="0"/>
        </a:p>
      </dgm:t>
    </dgm:pt>
    <dgm:pt modelId="{038931E8-CF6B-4585-A06F-69F7D92FB265}" type="parTrans" cxnId="{A5B2AEFE-0706-454A-B314-74C2F1FD7BC0}">
      <dgm:prSet/>
      <dgm:spPr/>
      <dgm:t>
        <a:bodyPr/>
        <a:lstStyle/>
        <a:p>
          <a:endParaRPr lang="en-MY"/>
        </a:p>
      </dgm:t>
    </dgm:pt>
    <dgm:pt modelId="{EDBD3045-EDA4-4F1F-AF64-8AB2CA3D983B}" type="sibTrans" cxnId="{A5B2AEFE-0706-454A-B314-74C2F1FD7BC0}">
      <dgm:prSet/>
      <dgm:spPr/>
      <dgm:t>
        <a:bodyPr/>
        <a:lstStyle/>
        <a:p>
          <a:endParaRPr lang="en-MY"/>
        </a:p>
      </dgm:t>
    </dgm:pt>
    <dgm:pt modelId="{F0A4A1C9-2A79-4559-843C-EFC87D7B510B}">
      <dgm:prSet phldrT="[Text]" custT="1"/>
      <dgm:spPr/>
      <dgm:t>
        <a:bodyPr/>
        <a:lstStyle/>
        <a:p>
          <a:r>
            <a:rPr lang="en-MY" sz="1400" dirty="0" smtClean="0"/>
            <a:t>For example, the difficulties faced by the lecturers in implementing PBL. The researcher can go deeper by comparing why different lecturers faced different or similar difficulties</a:t>
          </a:r>
          <a:endParaRPr lang="en-MY" sz="1400" dirty="0"/>
        </a:p>
      </dgm:t>
    </dgm:pt>
    <dgm:pt modelId="{E22F586A-C422-41CC-8C4C-75940C82610F}" type="parTrans" cxnId="{54A42831-4190-439E-B3A3-1CAE8914EB7D}">
      <dgm:prSet/>
      <dgm:spPr/>
      <dgm:t>
        <a:bodyPr/>
        <a:lstStyle/>
        <a:p>
          <a:endParaRPr lang="en-MY"/>
        </a:p>
      </dgm:t>
    </dgm:pt>
    <dgm:pt modelId="{12E3CA99-B16C-4B89-B09C-E99770052C89}" type="sibTrans" cxnId="{54A42831-4190-439E-B3A3-1CAE8914EB7D}">
      <dgm:prSet/>
      <dgm:spPr/>
      <dgm:t>
        <a:bodyPr/>
        <a:lstStyle/>
        <a:p>
          <a:endParaRPr lang="en-MY"/>
        </a:p>
      </dgm:t>
    </dgm:pt>
    <dgm:pt modelId="{094F9BF6-C210-4A5B-A1DF-101BBB35FD2B}">
      <dgm:prSet phldrT="[Text]" custT="1"/>
      <dgm:spPr/>
      <dgm:t>
        <a:bodyPr/>
        <a:lstStyle/>
        <a:p>
          <a:r>
            <a:rPr lang="en-MY" sz="1400" dirty="0" smtClean="0"/>
            <a:t>Revisiting the data as many times as necessary to cross-check or verify these emergent conclusions. </a:t>
          </a:r>
          <a:endParaRPr lang="en-MY" sz="1400" dirty="0"/>
        </a:p>
      </dgm:t>
    </dgm:pt>
    <dgm:pt modelId="{00430521-19AB-4E69-8AA2-C2C234CD4240}" type="parTrans" cxnId="{3AF9A023-1F7F-4F68-8DC5-1112AA76F46C}">
      <dgm:prSet/>
      <dgm:spPr/>
      <dgm:t>
        <a:bodyPr/>
        <a:lstStyle/>
        <a:p>
          <a:endParaRPr lang="en-MY"/>
        </a:p>
      </dgm:t>
    </dgm:pt>
    <dgm:pt modelId="{E3084196-49A7-4AAE-A26C-8D09031719E3}" type="sibTrans" cxnId="{3AF9A023-1F7F-4F68-8DC5-1112AA76F46C}">
      <dgm:prSet/>
      <dgm:spPr/>
      <dgm:t>
        <a:bodyPr/>
        <a:lstStyle/>
        <a:p>
          <a:endParaRPr lang="en-MY"/>
        </a:p>
      </dgm:t>
    </dgm:pt>
    <dgm:pt modelId="{328E40EB-D91C-4DFE-BC00-6A8CF5790043}" type="pres">
      <dgm:prSet presAssocID="{C086F1C7-6F11-4DF4-BA20-96E63127B28E}" presName="linearFlow" presStyleCnt="0">
        <dgm:presLayoutVars>
          <dgm:dir/>
          <dgm:animLvl val="lvl"/>
          <dgm:resizeHandles val="exact"/>
        </dgm:presLayoutVars>
      </dgm:prSet>
      <dgm:spPr/>
      <dgm:t>
        <a:bodyPr/>
        <a:lstStyle/>
        <a:p>
          <a:endParaRPr lang="en-MY"/>
        </a:p>
      </dgm:t>
    </dgm:pt>
    <dgm:pt modelId="{433AB32F-FC65-480A-BB6A-F833D217345D}" type="pres">
      <dgm:prSet presAssocID="{9428E6DE-7AF8-4A11-9C1B-F451F99AFE5D}" presName="composite" presStyleCnt="0"/>
      <dgm:spPr/>
    </dgm:pt>
    <dgm:pt modelId="{7B91F45D-ACBC-411B-A992-CDB956593D5F}" type="pres">
      <dgm:prSet presAssocID="{9428E6DE-7AF8-4A11-9C1B-F451F99AFE5D}" presName="parentText" presStyleLbl="alignNode1" presStyleIdx="0" presStyleCnt="3">
        <dgm:presLayoutVars>
          <dgm:chMax val="1"/>
          <dgm:bulletEnabled val="1"/>
        </dgm:presLayoutVars>
      </dgm:prSet>
      <dgm:spPr/>
      <dgm:t>
        <a:bodyPr/>
        <a:lstStyle/>
        <a:p>
          <a:endParaRPr lang="en-MY"/>
        </a:p>
      </dgm:t>
    </dgm:pt>
    <dgm:pt modelId="{9C1648CF-CF6D-45FB-9FC4-9530B1EF907F}" type="pres">
      <dgm:prSet presAssocID="{9428E6DE-7AF8-4A11-9C1B-F451F99AFE5D}" presName="descendantText" presStyleLbl="alignAcc1" presStyleIdx="0" presStyleCnt="3">
        <dgm:presLayoutVars>
          <dgm:bulletEnabled val="1"/>
        </dgm:presLayoutVars>
      </dgm:prSet>
      <dgm:spPr/>
      <dgm:t>
        <a:bodyPr/>
        <a:lstStyle/>
        <a:p>
          <a:endParaRPr lang="en-MY"/>
        </a:p>
      </dgm:t>
    </dgm:pt>
    <dgm:pt modelId="{779A93C5-582C-4143-88A2-94E37C5CC755}" type="pres">
      <dgm:prSet presAssocID="{67584128-F631-409C-B8C2-7674D6626EF7}" presName="sp" presStyleCnt="0"/>
      <dgm:spPr/>
    </dgm:pt>
    <dgm:pt modelId="{593683B3-A1F5-47D0-80D7-2474BA5DF565}" type="pres">
      <dgm:prSet presAssocID="{975B71C1-E813-4735-93D5-16D60672BA85}" presName="composite" presStyleCnt="0"/>
      <dgm:spPr/>
    </dgm:pt>
    <dgm:pt modelId="{6D0F5C0B-A336-4F97-80F0-FD406F2D795C}" type="pres">
      <dgm:prSet presAssocID="{975B71C1-E813-4735-93D5-16D60672BA85}" presName="parentText" presStyleLbl="alignNode1" presStyleIdx="1" presStyleCnt="3" custLinFactNeighborY="-9444">
        <dgm:presLayoutVars>
          <dgm:chMax val="1"/>
          <dgm:bulletEnabled val="1"/>
        </dgm:presLayoutVars>
      </dgm:prSet>
      <dgm:spPr/>
      <dgm:t>
        <a:bodyPr/>
        <a:lstStyle/>
        <a:p>
          <a:endParaRPr lang="en-MY"/>
        </a:p>
      </dgm:t>
    </dgm:pt>
    <dgm:pt modelId="{B218596E-122A-417B-B159-8573D67FB507}" type="pres">
      <dgm:prSet presAssocID="{975B71C1-E813-4735-93D5-16D60672BA85}" presName="descendantText" presStyleLbl="alignAcc1" presStyleIdx="1" presStyleCnt="3" custScaleY="160650" custLinFactNeighborY="-11947">
        <dgm:presLayoutVars>
          <dgm:bulletEnabled val="1"/>
        </dgm:presLayoutVars>
      </dgm:prSet>
      <dgm:spPr/>
      <dgm:t>
        <a:bodyPr/>
        <a:lstStyle/>
        <a:p>
          <a:endParaRPr lang="en-MY"/>
        </a:p>
      </dgm:t>
    </dgm:pt>
    <dgm:pt modelId="{4839067A-652E-460F-8372-50D23DA7AC03}" type="pres">
      <dgm:prSet presAssocID="{F77DC9D7-5379-47C3-A927-624FF56F3B10}" presName="sp" presStyleCnt="0"/>
      <dgm:spPr/>
    </dgm:pt>
    <dgm:pt modelId="{DE40273A-CB8D-45E5-A8F0-92170E3C9573}" type="pres">
      <dgm:prSet presAssocID="{EB29A2A1-DCBA-4EDF-B868-FC20731F5884}" presName="composite" presStyleCnt="0"/>
      <dgm:spPr/>
    </dgm:pt>
    <dgm:pt modelId="{430CF053-1616-4AA6-A8F1-9704D270C39E}" type="pres">
      <dgm:prSet presAssocID="{EB29A2A1-DCBA-4EDF-B868-FC20731F5884}" presName="parentText" presStyleLbl="alignNode1" presStyleIdx="2" presStyleCnt="3">
        <dgm:presLayoutVars>
          <dgm:chMax val="1"/>
          <dgm:bulletEnabled val="1"/>
        </dgm:presLayoutVars>
      </dgm:prSet>
      <dgm:spPr/>
      <dgm:t>
        <a:bodyPr/>
        <a:lstStyle/>
        <a:p>
          <a:endParaRPr lang="en-MY"/>
        </a:p>
      </dgm:t>
    </dgm:pt>
    <dgm:pt modelId="{A7910F44-01D4-4823-B471-0CF39495855E}" type="pres">
      <dgm:prSet presAssocID="{EB29A2A1-DCBA-4EDF-B868-FC20731F5884}" presName="descendantText" presStyleLbl="alignAcc1" presStyleIdx="2" presStyleCnt="3" custScaleY="100000">
        <dgm:presLayoutVars>
          <dgm:bulletEnabled val="1"/>
        </dgm:presLayoutVars>
      </dgm:prSet>
      <dgm:spPr/>
      <dgm:t>
        <a:bodyPr/>
        <a:lstStyle/>
        <a:p>
          <a:endParaRPr lang="en-MY"/>
        </a:p>
      </dgm:t>
    </dgm:pt>
  </dgm:ptLst>
  <dgm:cxnLst>
    <dgm:cxn modelId="{455D9385-D965-AF4C-ABE9-4DBC17E2D87D}" type="presOf" srcId="{92BDD903-94EE-4DE8-B61F-DFCD548D8D09}" destId="{B218596E-122A-417B-B159-8573D67FB507}" srcOrd="0" destOrd="0" presId="urn:microsoft.com/office/officeart/2005/8/layout/chevron2"/>
    <dgm:cxn modelId="{1538A696-0BB1-4685-8A79-A1C7F1E023FF}" srcId="{9428E6DE-7AF8-4A11-9C1B-F451F99AFE5D}" destId="{B58577FF-963C-4EF9-A65E-44B29DC34DB4}" srcOrd="0" destOrd="0" parTransId="{771166D8-82D6-4A92-B36D-CD8B07926C25}" sibTransId="{7F836D14-2EC6-4074-86A5-CC27A0819D48}"/>
    <dgm:cxn modelId="{D5719000-0934-1541-989F-717305D7B7C7}" type="presOf" srcId="{7B6E8BD2-F215-4600-A04F-7BC48387544C}" destId="{9C1648CF-CF6D-45FB-9FC4-9530B1EF907F}" srcOrd="0" destOrd="1" presId="urn:microsoft.com/office/officeart/2005/8/layout/chevron2"/>
    <dgm:cxn modelId="{3190AF2E-1BEC-B546-BF6F-7742485C1873}" type="presOf" srcId="{F0A4A1C9-2A79-4559-843C-EFC87D7B510B}" destId="{B218596E-122A-417B-B159-8573D67FB507}" srcOrd="0" destOrd="3" presId="urn:microsoft.com/office/officeart/2005/8/layout/chevron2"/>
    <dgm:cxn modelId="{D84F44E5-8269-49A5-847D-1B20D6FF7494}" srcId="{975B71C1-E813-4735-93D5-16D60672BA85}" destId="{FA6F4661-406D-41DF-91E3-2BD4F53BE1A3}" srcOrd="1" destOrd="0" parTransId="{F96E8CC1-E576-4480-953B-9B2F0155D956}" sibTransId="{4B18B9FA-79DA-4EDA-933A-B1B1D0DE8426}"/>
    <dgm:cxn modelId="{4E7A86F6-A350-4D86-93CF-2463D62E6E98}" srcId="{C086F1C7-6F11-4DF4-BA20-96E63127B28E}" destId="{9428E6DE-7AF8-4A11-9C1B-F451F99AFE5D}" srcOrd="0" destOrd="0" parTransId="{526A65E6-5D00-44E7-B49F-28045BBF4CCC}" sibTransId="{67584128-F631-409C-B8C2-7674D6626EF7}"/>
    <dgm:cxn modelId="{5A58537B-5CDE-F345-84D7-7BBCC48ED0C0}" type="presOf" srcId="{EB29A2A1-DCBA-4EDF-B868-FC20731F5884}" destId="{430CF053-1616-4AA6-A8F1-9704D270C39E}" srcOrd="0" destOrd="0" presId="urn:microsoft.com/office/officeart/2005/8/layout/chevron2"/>
    <dgm:cxn modelId="{FF512301-0DE6-4B04-8944-6F36A3DD2AE2}" srcId="{EB29A2A1-DCBA-4EDF-B868-FC20731F5884}" destId="{0DE74F86-06C5-435A-A274-7938E84A9DEE}" srcOrd="0" destOrd="0" parTransId="{D6FBB385-B62E-4A01-8367-67FFE7C16F60}" sibTransId="{513DF01B-4887-4AF5-945F-6D978BB394D9}"/>
    <dgm:cxn modelId="{65222478-4B71-384D-977E-47E5E1A46060}" type="presOf" srcId="{8C93656A-4990-441C-873E-4E04A4C499E0}" destId="{9C1648CF-CF6D-45FB-9FC4-9530B1EF907F}" srcOrd="0" destOrd="2" presId="urn:microsoft.com/office/officeart/2005/8/layout/chevron2"/>
    <dgm:cxn modelId="{9CCDC115-4681-CB4A-A0FC-1DF2E3D37621}" type="presOf" srcId="{975B71C1-E813-4735-93D5-16D60672BA85}" destId="{6D0F5C0B-A336-4F97-80F0-FD406F2D795C}" srcOrd="0" destOrd="0" presId="urn:microsoft.com/office/officeart/2005/8/layout/chevron2"/>
    <dgm:cxn modelId="{1C7913C1-BFFD-2E4F-B2B9-C2EF6C79CC72}" type="presOf" srcId="{094F9BF6-C210-4A5B-A1DF-101BBB35FD2B}" destId="{A7910F44-01D4-4823-B471-0CF39495855E}" srcOrd="0" destOrd="1" presId="urn:microsoft.com/office/officeart/2005/8/layout/chevron2"/>
    <dgm:cxn modelId="{4135885C-D8C6-A048-A21F-A0474AE7B1D0}" type="presOf" srcId="{70A24BFD-2CAB-4976-99EF-4D80B4000FFA}" destId="{B218596E-122A-417B-B159-8573D67FB507}" srcOrd="0" destOrd="2" presId="urn:microsoft.com/office/officeart/2005/8/layout/chevron2"/>
    <dgm:cxn modelId="{A5B2AEFE-0706-454A-B314-74C2F1FD7BC0}" srcId="{975B71C1-E813-4735-93D5-16D60672BA85}" destId="{70A24BFD-2CAB-4976-99EF-4D80B4000FFA}" srcOrd="2" destOrd="0" parTransId="{038931E8-CF6B-4585-A06F-69F7D92FB265}" sibTransId="{EDBD3045-EDA4-4F1F-AF64-8AB2CA3D983B}"/>
    <dgm:cxn modelId="{E32F0C5A-DDC0-4C24-8E43-3A18B1D2AD98}" srcId="{9428E6DE-7AF8-4A11-9C1B-F451F99AFE5D}" destId="{7B6E8BD2-F215-4600-A04F-7BC48387544C}" srcOrd="1" destOrd="0" parTransId="{7D1CC560-03F2-4BDD-88B8-DF4F09EAB54B}" sibTransId="{BCA1FB7F-A1D1-4E54-B42F-976B7FB35EB5}"/>
    <dgm:cxn modelId="{8D1E998B-0B03-40C5-96F4-90E5321BA3E9}" srcId="{C086F1C7-6F11-4DF4-BA20-96E63127B28E}" destId="{975B71C1-E813-4735-93D5-16D60672BA85}" srcOrd="1" destOrd="0" parTransId="{13B55A37-ABFC-496A-8B0F-B18B206D2649}" sibTransId="{F77DC9D7-5379-47C3-A927-624FF56F3B10}"/>
    <dgm:cxn modelId="{51212B9F-4E63-4442-9555-694A46C2CDB3}" type="presOf" srcId="{9428E6DE-7AF8-4A11-9C1B-F451F99AFE5D}" destId="{7B91F45D-ACBC-411B-A992-CDB956593D5F}" srcOrd="0" destOrd="0" presId="urn:microsoft.com/office/officeart/2005/8/layout/chevron2"/>
    <dgm:cxn modelId="{3AF9A023-1F7F-4F68-8DC5-1112AA76F46C}" srcId="{EB29A2A1-DCBA-4EDF-B868-FC20731F5884}" destId="{094F9BF6-C210-4A5B-A1DF-101BBB35FD2B}" srcOrd="1" destOrd="0" parTransId="{00430521-19AB-4E69-8AA2-C2C234CD4240}" sibTransId="{E3084196-49A7-4AAE-A26C-8D09031719E3}"/>
    <dgm:cxn modelId="{9AE5FDA7-823B-4772-9220-63952356E149}" srcId="{C086F1C7-6F11-4DF4-BA20-96E63127B28E}" destId="{EB29A2A1-DCBA-4EDF-B868-FC20731F5884}" srcOrd="2" destOrd="0" parTransId="{232F125F-FDFF-4967-B2D1-7581FA2F9323}" sibTransId="{E0A0CA7C-865B-4E38-84AE-2372631B3DC9}"/>
    <dgm:cxn modelId="{9DD42351-18AA-384D-B1E9-7E60B073C498}" type="presOf" srcId="{C086F1C7-6F11-4DF4-BA20-96E63127B28E}" destId="{328E40EB-D91C-4DFE-BC00-6A8CF5790043}" srcOrd="0" destOrd="0" presId="urn:microsoft.com/office/officeart/2005/8/layout/chevron2"/>
    <dgm:cxn modelId="{DA76B476-B558-CB48-A22F-6EBBD242EAEA}" type="presOf" srcId="{0DE74F86-06C5-435A-A274-7938E84A9DEE}" destId="{A7910F44-01D4-4823-B471-0CF39495855E}" srcOrd="0" destOrd="0" presId="urn:microsoft.com/office/officeart/2005/8/layout/chevron2"/>
    <dgm:cxn modelId="{047E0686-B35A-4555-8B69-A222C6D524AF}" srcId="{9428E6DE-7AF8-4A11-9C1B-F451F99AFE5D}" destId="{8C93656A-4990-441C-873E-4E04A4C499E0}" srcOrd="2" destOrd="0" parTransId="{971ABBE8-DE94-4893-94E2-69B4A0A01606}" sibTransId="{19447C34-44A6-4301-A89C-A7C222A90313}"/>
    <dgm:cxn modelId="{EB46DD66-D39D-7146-9360-81C3FA6E7884}" type="presOf" srcId="{B58577FF-963C-4EF9-A65E-44B29DC34DB4}" destId="{9C1648CF-CF6D-45FB-9FC4-9530B1EF907F}" srcOrd="0" destOrd="0" presId="urn:microsoft.com/office/officeart/2005/8/layout/chevron2"/>
    <dgm:cxn modelId="{54A42831-4190-439E-B3A3-1CAE8914EB7D}" srcId="{975B71C1-E813-4735-93D5-16D60672BA85}" destId="{F0A4A1C9-2A79-4559-843C-EFC87D7B510B}" srcOrd="3" destOrd="0" parTransId="{E22F586A-C422-41CC-8C4C-75940C82610F}" sibTransId="{12E3CA99-B16C-4B89-B09C-E99770052C89}"/>
    <dgm:cxn modelId="{90A17306-943F-425A-BA96-822BE7A3421F}" srcId="{975B71C1-E813-4735-93D5-16D60672BA85}" destId="{92BDD903-94EE-4DE8-B61F-DFCD548D8D09}" srcOrd="0" destOrd="0" parTransId="{B571C402-3F02-4211-92E0-AE8BB7BE5EF4}" sibTransId="{3A0F0C2F-C4A9-4B23-A081-8A9D0947CF72}"/>
    <dgm:cxn modelId="{603ABD8B-4FA9-0745-8985-18D1889C61A6}" type="presOf" srcId="{FA6F4661-406D-41DF-91E3-2BD4F53BE1A3}" destId="{B218596E-122A-417B-B159-8573D67FB507}" srcOrd="0" destOrd="1" presId="urn:microsoft.com/office/officeart/2005/8/layout/chevron2"/>
    <dgm:cxn modelId="{1B447EC8-EA25-9349-B755-24EB31F178C9}" type="presParOf" srcId="{328E40EB-D91C-4DFE-BC00-6A8CF5790043}" destId="{433AB32F-FC65-480A-BB6A-F833D217345D}" srcOrd="0" destOrd="0" presId="urn:microsoft.com/office/officeart/2005/8/layout/chevron2"/>
    <dgm:cxn modelId="{C56A27DF-760F-D54C-B5B0-2356841EAB77}" type="presParOf" srcId="{433AB32F-FC65-480A-BB6A-F833D217345D}" destId="{7B91F45D-ACBC-411B-A992-CDB956593D5F}" srcOrd="0" destOrd="0" presId="urn:microsoft.com/office/officeart/2005/8/layout/chevron2"/>
    <dgm:cxn modelId="{A7200D8D-9BCC-D548-95BF-42BBDC4AD6D5}" type="presParOf" srcId="{433AB32F-FC65-480A-BB6A-F833D217345D}" destId="{9C1648CF-CF6D-45FB-9FC4-9530B1EF907F}" srcOrd="1" destOrd="0" presId="urn:microsoft.com/office/officeart/2005/8/layout/chevron2"/>
    <dgm:cxn modelId="{E643A1EC-F553-8B4F-8285-7E3D3FFB3D4E}" type="presParOf" srcId="{328E40EB-D91C-4DFE-BC00-6A8CF5790043}" destId="{779A93C5-582C-4143-88A2-94E37C5CC755}" srcOrd="1" destOrd="0" presId="urn:microsoft.com/office/officeart/2005/8/layout/chevron2"/>
    <dgm:cxn modelId="{85648D1E-682A-054A-B697-683576AAD9C8}" type="presParOf" srcId="{328E40EB-D91C-4DFE-BC00-6A8CF5790043}" destId="{593683B3-A1F5-47D0-80D7-2474BA5DF565}" srcOrd="2" destOrd="0" presId="urn:microsoft.com/office/officeart/2005/8/layout/chevron2"/>
    <dgm:cxn modelId="{A0721E97-61E1-B944-AE09-344228109530}" type="presParOf" srcId="{593683B3-A1F5-47D0-80D7-2474BA5DF565}" destId="{6D0F5C0B-A336-4F97-80F0-FD406F2D795C}" srcOrd="0" destOrd="0" presId="urn:microsoft.com/office/officeart/2005/8/layout/chevron2"/>
    <dgm:cxn modelId="{05451884-CBE6-CA46-BC8E-F0576D23A4F7}" type="presParOf" srcId="{593683B3-A1F5-47D0-80D7-2474BA5DF565}" destId="{B218596E-122A-417B-B159-8573D67FB507}" srcOrd="1" destOrd="0" presId="urn:microsoft.com/office/officeart/2005/8/layout/chevron2"/>
    <dgm:cxn modelId="{7AC624EC-BBEA-C948-B84C-F47F91A5DD57}" type="presParOf" srcId="{328E40EB-D91C-4DFE-BC00-6A8CF5790043}" destId="{4839067A-652E-460F-8372-50D23DA7AC03}" srcOrd="3" destOrd="0" presId="urn:microsoft.com/office/officeart/2005/8/layout/chevron2"/>
    <dgm:cxn modelId="{BB11EDA7-03A1-5F4A-A7CF-6A1CADC38BC2}" type="presParOf" srcId="{328E40EB-D91C-4DFE-BC00-6A8CF5790043}" destId="{DE40273A-CB8D-45E5-A8F0-92170E3C9573}" srcOrd="4" destOrd="0" presId="urn:microsoft.com/office/officeart/2005/8/layout/chevron2"/>
    <dgm:cxn modelId="{4E8DE03C-B7EA-F346-A713-43E25B7117B4}" type="presParOf" srcId="{DE40273A-CB8D-45E5-A8F0-92170E3C9573}" destId="{430CF053-1616-4AA6-A8F1-9704D270C39E}" srcOrd="0" destOrd="0" presId="urn:microsoft.com/office/officeart/2005/8/layout/chevron2"/>
    <dgm:cxn modelId="{0B776E32-F1D5-D744-A841-C5276326D9E7}" type="presParOf" srcId="{DE40273A-CB8D-45E5-A8F0-92170E3C9573}" destId="{A7910F44-01D4-4823-B471-0CF39495855E}"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58DB8B3-666F-40F0-B2CC-27DC98123BBD}" type="doc">
      <dgm:prSet loTypeId="urn:microsoft.com/office/officeart/2005/8/layout/vProcess5" loCatId="process" qsTypeId="urn:microsoft.com/office/officeart/2005/8/quickstyle/simple5" qsCatId="simple" csTypeId="urn:microsoft.com/office/officeart/2005/8/colors/colorful2" csCatId="colorful" phldr="1"/>
      <dgm:spPr/>
      <dgm:t>
        <a:bodyPr/>
        <a:lstStyle/>
        <a:p>
          <a:endParaRPr lang="en-MY"/>
        </a:p>
      </dgm:t>
    </dgm:pt>
    <dgm:pt modelId="{2CE13564-1670-42E2-A2DF-06568C4A2B77}">
      <dgm:prSet phldrT="[Text]"/>
      <dgm:spPr/>
      <dgm:t>
        <a:bodyPr/>
        <a:lstStyle/>
        <a:p>
          <a:r>
            <a:rPr lang="en-US" dirty="0" smtClean="0">
              <a:solidFill>
                <a:schemeClr val="tx1"/>
              </a:solidFill>
            </a:rPr>
            <a:t>1. To get familiarized with the data</a:t>
          </a:r>
          <a:endParaRPr lang="en-MY" dirty="0">
            <a:solidFill>
              <a:schemeClr val="tx1"/>
            </a:solidFill>
          </a:endParaRPr>
        </a:p>
      </dgm:t>
    </dgm:pt>
    <dgm:pt modelId="{D8E21C66-A923-44B4-8725-A708FA76F0B9}" type="parTrans" cxnId="{7E75E64A-4913-4A40-86A2-82C7685AADE9}">
      <dgm:prSet/>
      <dgm:spPr/>
      <dgm:t>
        <a:bodyPr/>
        <a:lstStyle/>
        <a:p>
          <a:endParaRPr lang="en-MY">
            <a:solidFill>
              <a:schemeClr val="tx1"/>
            </a:solidFill>
          </a:endParaRPr>
        </a:p>
      </dgm:t>
    </dgm:pt>
    <dgm:pt modelId="{AE0BCACB-32BD-41E6-8B17-537ADAF7F33D}" type="sibTrans" cxnId="{7E75E64A-4913-4A40-86A2-82C7685AADE9}">
      <dgm:prSet/>
      <dgm:spPr/>
      <dgm:t>
        <a:bodyPr/>
        <a:lstStyle/>
        <a:p>
          <a:endParaRPr lang="en-MY">
            <a:solidFill>
              <a:schemeClr val="tx1"/>
            </a:solidFill>
          </a:endParaRPr>
        </a:p>
      </dgm:t>
    </dgm:pt>
    <dgm:pt modelId="{F702FF55-2A32-4A9A-B5C2-C821361E4F0A}">
      <dgm:prSet phldrT="[Text]"/>
      <dgm:spPr/>
      <dgm:t>
        <a:bodyPr/>
        <a:lstStyle/>
        <a:p>
          <a:r>
            <a:rPr lang="en-US" dirty="0" smtClean="0">
              <a:solidFill>
                <a:schemeClr val="tx1"/>
              </a:solidFill>
            </a:rPr>
            <a:t>2 To generate initial codes</a:t>
          </a:r>
          <a:endParaRPr lang="en-MY" dirty="0">
            <a:solidFill>
              <a:schemeClr val="tx1"/>
            </a:solidFill>
          </a:endParaRPr>
        </a:p>
      </dgm:t>
    </dgm:pt>
    <dgm:pt modelId="{90E8ECFB-370E-4ABE-9FAD-3B17739BE960}" type="parTrans" cxnId="{BF99BB86-A8A3-416A-A616-4B5E8F95F872}">
      <dgm:prSet/>
      <dgm:spPr/>
      <dgm:t>
        <a:bodyPr/>
        <a:lstStyle/>
        <a:p>
          <a:endParaRPr lang="en-MY">
            <a:solidFill>
              <a:schemeClr val="tx1"/>
            </a:solidFill>
          </a:endParaRPr>
        </a:p>
      </dgm:t>
    </dgm:pt>
    <dgm:pt modelId="{E69E0101-6F83-4D2E-A67F-85B7C99E708F}" type="sibTrans" cxnId="{BF99BB86-A8A3-416A-A616-4B5E8F95F872}">
      <dgm:prSet/>
      <dgm:spPr/>
      <dgm:t>
        <a:bodyPr/>
        <a:lstStyle/>
        <a:p>
          <a:endParaRPr lang="en-MY">
            <a:solidFill>
              <a:schemeClr val="tx1"/>
            </a:solidFill>
          </a:endParaRPr>
        </a:p>
      </dgm:t>
    </dgm:pt>
    <dgm:pt modelId="{D46AE682-4F23-4354-A262-52346258E2A2}">
      <dgm:prSet phldrT="[Text]"/>
      <dgm:spPr/>
      <dgm:t>
        <a:bodyPr/>
        <a:lstStyle/>
        <a:p>
          <a:r>
            <a:rPr lang="en-US" dirty="0" smtClean="0">
              <a:solidFill>
                <a:schemeClr val="tx1"/>
              </a:solidFill>
            </a:rPr>
            <a:t>3 To search for themes</a:t>
          </a:r>
          <a:endParaRPr lang="en-MY" dirty="0">
            <a:solidFill>
              <a:schemeClr val="tx1"/>
            </a:solidFill>
          </a:endParaRPr>
        </a:p>
      </dgm:t>
    </dgm:pt>
    <dgm:pt modelId="{1A8F1814-5F28-48F8-B59E-69385A6D4FE4}" type="parTrans" cxnId="{109FB97E-B3E8-4F40-9C89-D42A79E3D961}">
      <dgm:prSet/>
      <dgm:spPr/>
      <dgm:t>
        <a:bodyPr/>
        <a:lstStyle/>
        <a:p>
          <a:endParaRPr lang="en-MY">
            <a:solidFill>
              <a:schemeClr val="tx1"/>
            </a:solidFill>
          </a:endParaRPr>
        </a:p>
      </dgm:t>
    </dgm:pt>
    <dgm:pt modelId="{F5C97AEC-4C78-4ADE-8C40-8B324284CB8B}" type="sibTrans" cxnId="{109FB97E-B3E8-4F40-9C89-D42A79E3D961}">
      <dgm:prSet/>
      <dgm:spPr/>
      <dgm:t>
        <a:bodyPr/>
        <a:lstStyle/>
        <a:p>
          <a:endParaRPr lang="en-MY">
            <a:solidFill>
              <a:schemeClr val="tx1"/>
            </a:solidFill>
          </a:endParaRPr>
        </a:p>
      </dgm:t>
    </dgm:pt>
    <dgm:pt modelId="{EC5C2D2E-0B7A-4275-8FEB-CC3CF68A5867}">
      <dgm:prSet phldrT="[Text]"/>
      <dgm:spPr/>
      <dgm:t>
        <a:bodyPr/>
        <a:lstStyle/>
        <a:p>
          <a:r>
            <a:rPr lang="en-US" dirty="0" smtClean="0">
              <a:solidFill>
                <a:schemeClr val="tx1"/>
              </a:solidFill>
            </a:rPr>
            <a:t>4 To review the themes</a:t>
          </a:r>
          <a:endParaRPr lang="en-MY" dirty="0">
            <a:solidFill>
              <a:schemeClr val="tx1"/>
            </a:solidFill>
          </a:endParaRPr>
        </a:p>
      </dgm:t>
    </dgm:pt>
    <dgm:pt modelId="{6B67B245-E364-4FDB-A436-A11D332C9E6A}" type="parTrans" cxnId="{ED0DBF75-986C-46C6-A667-23DA59DF3032}">
      <dgm:prSet/>
      <dgm:spPr/>
      <dgm:t>
        <a:bodyPr/>
        <a:lstStyle/>
        <a:p>
          <a:endParaRPr lang="en-MY">
            <a:solidFill>
              <a:schemeClr val="tx1"/>
            </a:solidFill>
          </a:endParaRPr>
        </a:p>
      </dgm:t>
    </dgm:pt>
    <dgm:pt modelId="{0D1466CD-39FB-45C2-991A-99C60DD29BE0}" type="sibTrans" cxnId="{ED0DBF75-986C-46C6-A667-23DA59DF3032}">
      <dgm:prSet/>
      <dgm:spPr/>
      <dgm:t>
        <a:bodyPr/>
        <a:lstStyle/>
        <a:p>
          <a:endParaRPr lang="en-MY">
            <a:solidFill>
              <a:schemeClr val="tx1"/>
            </a:solidFill>
          </a:endParaRPr>
        </a:p>
      </dgm:t>
    </dgm:pt>
    <dgm:pt modelId="{60FBDD42-E57E-4694-B54F-B30AB8997AAB}">
      <dgm:prSet phldrT="[Text]"/>
      <dgm:spPr/>
      <dgm:t>
        <a:bodyPr/>
        <a:lstStyle/>
        <a:p>
          <a:r>
            <a:rPr lang="en-US" dirty="0" smtClean="0">
              <a:solidFill>
                <a:schemeClr val="tx1"/>
              </a:solidFill>
            </a:rPr>
            <a:t>5 To define and name the themes</a:t>
          </a:r>
          <a:endParaRPr lang="en-MY" dirty="0">
            <a:solidFill>
              <a:schemeClr val="tx1"/>
            </a:solidFill>
          </a:endParaRPr>
        </a:p>
      </dgm:t>
    </dgm:pt>
    <dgm:pt modelId="{0D73FE50-3282-4576-B10A-9F9BCFEBB302}" type="parTrans" cxnId="{978D7CF6-C603-4588-A0A2-3A432EA8A63D}">
      <dgm:prSet/>
      <dgm:spPr/>
      <dgm:t>
        <a:bodyPr/>
        <a:lstStyle/>
        <a:p>
          <a:endParaRPr lang="en-MY">
            <a:solidFill>
              <a:schemeClr val="tx1"/>
            </a:solidFill>
          </a:endParaRPr>
        </a:p>
      </dgm:t>
    </dgm:pt>
    <dgm:pt modelId="{CEADBAE8-A745-4E0A-A8C9-CDBC38DFF9D7}" type="sibTrans" cxnId="{978D7CF6-C603-4588-A0A2-3A432EA8A63D}">
      <dgm:prSet/>
      <dgm:spPr/>
      <dgm:t>
        <a:bodyPr/>
        <a:lstStyle/>
        <a:p>
          <a:endParaRPr lang="en-MY">
            <a:solidFill>
              <a:schemeClr val="tx1"/>
            </a:solidFill>
          </a:endParaRPr>
        </a:p>
      </dgm:t>
    </dgm:pt>
    <dgm:pt modelId="{2286C43C-8AAB-4AAF-9CA4-F04F0DF9BF98}">
      <dgm:prSet phldrT="[Text]"/>
      <dgm:spPr/>
      <dgm:t>
        <a:bodyPr/>
        <a:lstStyle/>
        <a:p>
          <a:endParaRPr lang="en-MY"/>
        </a:p>
      </dgm:t>
    </dgm:pt>
    <dgm:pt modelId="{34C74BC9-B10A-4E34-830B-5EADCFDC578E}" type="parTrans" cxnId="{FA02E8B1-C25C-4440-AC03-E66B34349B64}">
      <dgm:prSet/>
      <dgm:spPr/>
      <dgm:t>
        <a:bodyPr/>
        <a:lstStyle/>
        <a:p>
          <a:endParaRPr lang="en-MY">
            <a:solidFill>
              <a:schemeClr val="tx1"/>
            </a:solidFill>
          </a:endParaRPr>
        </a:p>
      </dgm:t>
    </dgm:pt>
    <dgm:pt modelId="{0535AF3C-9E93-4FA6-BA1B-C4211A9F2A0C}" type="sibTrans" cxnId="{FA02E8B1-C25C-4440-AC03-E66B34349B64}">
      <dgm:prSet/>
      <dgm:spPr/>
      <dgm:t>
        <a:bodyPr/>
        <a:lstStyle/>
        <a:p>
          <a:endParaRPr lang="en-MY">
            <a:solidFill>
              <a:schemeClr val="tx1"/>
            </a:solidFill>
          </a:endParaRPr>
        </a:p>
      </dgm:t>
    </dgm:pt>
    <dgm:pt modelId="{3DF7C81D-4DBA-46D0-B418-0CB196B7379D}" type="pres">
      <dgm:prSet presAssocID="{E58DB8B3-666F-40F0-B2CC-27DC98123BBD}" presName="outerComposite" presStyleCnt="0">
        <dgm:presLayoutVars>
          <dgm:chMax val="5"/>
          <dgm:dir/>
          <dgm:resizeHandles val="exact"/>
        </dgm:presLayoutVars>
      </dgm:prSet>
      <dgm:spPr/>
      <dgm:t>
        <a:bodyPr/>
        <a:lstStyle/>
        <a:p>
          <a:endParaRPr lang="en-MY"/>
        </a:p>
      </dgm:t>
    </dgm:pt>
    <dgm:pt modelId="{3E24C238-BFD8-48F4-8007-E84EB698B950}" type="pres">
      <dgm:prSet presAssocID="{E58DB8B3-666F-40F0-B2CC-27DC98123BBD}" presName="dummyMaxCanvas" presStyleCnt="0">
        <dgm:presLayoutVars/>
      </dgm:prSet>
      <dgm:spPr/>
    </dgm:pt>
    <dgm:pt modelId="{99A717B6-E7C0-4798-A82F-703C84B398B9}" type="pres">
      <dgm:prSet presAssocID="{E58DB8B3-666F-40F0-B2CC-27DC98123BBD}" presName="FiveNodes_1" presStyleLbl="node1" presStyleIdx="0" presStyleCnt="5">
        <dgm:presLayoutVars>
          <dgm:bulletEnabled val="1"/>
        </dgm:presLayoutVars>
      </dgm:prSet>
      <dgm:spPr/>
      <dgm:t>
        <a:bodyPr/>
        <a:lstStyle/>
        <a:p>
          <a:endParaRPr lang="en-MY"/>
        </a:p>
      </dgm:t>
    </dgm:pt>
    <dgm:pt modelId="{E5791802-5E47-4AFF-901A-A8A5488E1775}" type="pres">
      <dgm:prSet presAssocID="{E58DB8B3-666F-40F0-B2CC-27DC98123BBD}" presName="FiveNodes_2" presStyleLbl="node1" presStyleIdx="1" presStyleCnt="5">
        <dgm:presLayoutVars>
          <dgm:bulletEnabled val="1"/>
        </dgm:presLayoutVars>
      </dgm:prSet>
      <dgm:spPr/>
      <dgm:t>
        <a:bodyPr/>
        <a:lstStyle/>
        <a:p>
          <a:endParaRPr lang="en-MY"/>
        </a:p>
      </dgm:t>
    </dgm:pt>
    <dgm:pt modelId="{C061AE39-235E-46AB-BFE9-825E7BAC0097}" type="pres">
      <dgm:prSet presAssocID="{E58DB8B3-666F-40F0-B2CC-27DC98123BBD}" presName="FiveNodes_3" presStyleLbl="node1" presStyleIdx="2" presStyleCnt="5">
        <dgm:presLayoutVars>
          <dgm:bulletEnabled val="1"/>
        </dgm:presLayoutVars>
      </dgm:prSet>
      <dgm:spPr/>
      <dgm:t>
        <a:bodyPr/>
        <a:lstStyle/>
        <a:p>
          <a:endParaRPr lang="en-MY"/>
        </a:p>
      </dgm:t>
    </dgm:pt>
    <dgm:pt modelId="{344A34D0-4B17-48B6-9396-8B7103308632}" type="pres">
      <dgm:prSet presAssocID="{E58DB8B3-666F-40F0-B2CC-27DC98123BBD}" presName="FiveNodes_4" presStyleLbl="node1" presStyleIdx="3" presStyleCnt="5">
        <dgm:presLayoutVars>
          <dgm:bulletEnabled val="1"/>
        </dgm:presLayoutVars>
      </dgm:prSet>
      <dgm:spPr/>
      <dgm:t>
        <a:bodyPr/>
        <a:lstStyle/>
        <a:p>
          <a:endParaRPr lang="en-MY"/>
        </a:p>
      </dgm:t>
    </dgm:pt>
    <dgm:pt modelId="{D8F4EB5A-0CC9-4D4D-BDEE-8C25EB2F93A6}" type="pres">
      <dgm:prSet presAssocID="{E58DB8B3-666F-40F0-B2CC-27DC98123BBD}" presName="FiveNodes_5" presStyleLbl="node1" presStyleIdx="4" presStyleCnt="5">
        <dgm:presLayoutVars>
          <dgm:bulletEnabled val="1"/>
        </dgm:presLayoutVars>
      </dgm:prSet>
      <dgm:spPr/>
      <dgm:t>
        <a:bodyPr/>
        <a:lstStyle/>
        <a:p>
          <a:endParaRPr lang="en-MY"/>
        </a:p>
      </dgm:t>
    </dgm:pt>
    <dgm:pt modelId="{C8B292A1-9196-43DA-B218-2436C860DFC6}" type="pres">
      <dgm:prSet presAssocID="{E58DB8B3-666F-40F0-B2CC-27DC98123BBD}" presName="FiveConn_1-2" presStyleLbl="fgAccFollowNode1" presStyleIdx="0" presStyleCnt="4">
        <dgm:presLayoutVars>
          <dgm:bulletEnabled val="1"/>
        </dgm:presLayoutVars>
      </dgm:prSet>
      <dgm:spPr/>
      <dgm:t>
        <a:bodyPr/>
        <a:lstStyle/>
        <a:p>
          <a:endParaRPr lang="en-MY"/>
        </a:p>
      </dgm:t>
    </dgm:pt>
    <dgm:pt modelId="{7731C200-D58B-4F76-B05C-61B4EF77B0AD}" type="pres">
      <dgm:prSet presAssocID="{E58DB8B3-666F-40F0-B2CC-27DC98123BBD}" presName="FiveConn_2-3" presStyleLbl="fgAccFollowNode1" presStyleIdx="1" presStyleCnt="4">
        <dgm:presLayoutVars>
          <dgm:bulletEnabled val="1"/>
        </dgm:presLayoutVars>
      </dgm:prSet>
      <dgm:spPr/>
      <dgm:t>
        <a:bodyPr/>
        <a:lstStyle/>
        <a:p>
          <a:endParaRPr lang="en-MY"/>
        </a:p>
      </dgm:t>
    </dgm:pt>
    <dgm:pt modelId="{67D477BD-3DAF-4DB2-9B8D-D54E3BD32BBE}" type="pres">
      <dgm:prSet presAssocID="{E58DB8B3-666F-40F0-B2CC-27DC98123BBD}" presName="FiveConn_3-4" presStyleLbl="fgAccFollowNode1" presStyleIdx="2" presStyleCnt="4">
        <dgm:presLayoutVars>
          <dgm:bulletEnabled val="1"/>
        </dgm:presLayoutVars>
      </dgm:prSet>
      <dgm:spPr/>
      <dgm:t>
        <a:bodyPr/>
        <a:lstStyle/>
        <a:p>
          <a:endParaRPr lang="en-MY"/>
        </a:p>
      </dgm:t>
    </dgm:pt>
    <dgm:pt modelId="{13D0D7D8-4569-4D9C-96A5-31FDB4912B53}" type="pres">
      <dgm:prSet presAssocID="{E58DB8B3-666F-40F0-B2CC-27DC98123BBD}" presName="FiveConn_4-5" presStyleLbl="fgAccFollowNode1" presStyleIdx="3" presStyleCnt="4">
        <dgm:presLayoutVars>
          <dgm:bulletEnabled val="1"/>
        </dgm:presLayoutVars>
      </dgm:prSet>
      <dgm:spPr/>
      <dgm:t>
        <a:bodyPr/>
        <a:lstStyle/>
        <a:p>
          <a:endParaRPr lang="en-MY"/>
        </a:p>
      </dgm:t>
    </dgm:pt>
    <dgm:pt modelId="{C9387FA1-8E13-4CE0-8A27-77BDF8CD86D5}" type="pres">
      <dgm:prSet presAssocID="{E58DB8B3-666F-40F0-B2CC-27DC98123BBD}" presName="FiveNodes_1_text" presStyleLbl="node1" presStyleIdx="4" presStyleCnt="5">
        <dgm:presLayoutVars>
          <dgm:bulletEnabled val="1"/>
        </dgm:presLayoutVars>
      </dgm:prSet>
      <dgm:spPr/>
      <dgm:t>
        <a:bodyPr/>
        <a:lstStyle/>
        <a:p>
          <a:endParaRPr lang="en-MY"/>
        </a:p>
      </dgm:t>
    </dgm:pt>
    <dgm:pt modelId="{95302311-D4E7-4469-B384-FDD5831EF674}" type="pres">
      <dgm:prSet presAssocID="{E58DB8B3-666F-40F0-B2CC-27DC98123BBD}" presName="FiveNodes_2_text" presStyleLbl="node1" presStyleIdx="4" presStyleCnt="5">
        <dgm:presLayoutVars>
          <dgm:bulletEnabled val="1"/>
        </dgm:presLayoutVars>
      </dgm:prSet>
      <dgm:spPr/>
      <dgm:t>
        <a:bodyPr/>
        <a:lstStyle/>
        <a:p>
          <a:endParaRPr lang="en-MY"/>
        </a:p>
      </dgm:t>
    </dgm:pt>
    <dgm:pt modelId="{7D020E3D-D791-4C47-90D5-46B1C2FC9A6B}" type="pres">
      <dgm:prSet presAssocID="{E58DB8B3-666F-40F0-B2CC-27DC98123BBD}" presName="FiveNodes_3_text" presStyleLbl="node1" presStyleIdx="4" presStyleCnt="5">
        <dgm:presLayoutVars>
          <dgm:bulletEnabled val="1"/>
        </dgm:presLayoutVars>
      </dgm:prSet>
      <dgm:spPr/>
      <dgm:t>
        <a:bodyPr/>
        <a:lstStyle/>
        <a:p>
          <a:endParaRPr lang="en-MY"/>
        </a:p>
      </dgm:t>
    </dgm:pt>
    <dgm:pt modelId="{4E38F340-9D36-46EE-9847-84386E627349}" type="pres">
      <dgm:prSet presAssocID="{E58DB8B3-666F-40F0-B2CC-27DC98123BBD}" presName="FiveNodes_4_text" presStyleLbl="node1" presStyleIdx="4" presStyleCnt="5">
        <dgm:presLayoutVars>
          <dgm:bulletEnabled val="1"/>
        </dgm:presLayoutVars>
      </dgm:prSet>
      <dgm:spPr/>
      <dgm:t>
        <a:bodyPr/>
        <a:lstStyle/>
        <a:p>
          <a:endParaRPr lang="en-MY"/>
        </a:p>
      </dgm:t>
    </dgm:pt>
    <dgm:pt modelId="{EF9F9CD2-E8D6-4269-A80D-4C7905B43451}" type="pres">
      <dgm:prSet presAssocID="{E58DB8B3-666F-40F0-B2CC-27DC98123BBD}" presName="FiveNodes_5_text" presStyleLbl="node1" presStyleIdx="4" presStyleCnt="5">
        <dgm:presLayoutVars>
          <dgm:bulletEnabled val="1"/>
        </dgm:presLayoutVars>
      </dgm:prSet>
      <dgm:spPr/>
      <dgm:t>
        <a:bodyPr/>
        <a:lstStyle/>
        <a:p>
          <a:endParaRPr lang="en-MY"/>
        </a:p>
      </dgm:t>
    </dgm:pt>
  </dgm:ptLst>
  <dgm:cxnLst>
    <dgm:cxn modelId="{FA02E8B1-C25C-4440-AC03-E66B34349B64}" srcId="{E58DB8B3-666F-40F0-B2CC-27DC98123BBD}" destId="{2286C43C-8AAB-4AAF-9CA4-F04F0DF9BF98}" srcOrd="5" destOrd="0" parTransId="{34C74BC9-B10A-4E34-830B-5EADCFDC578E}" sibTransId="{0535AF3C-9E93-4FA6-BA1B-C4211A9F2A0C}"/>
    <dgm:cxn modelId="{787AB032-D0ED-4A45-A90A-3C0156F6A410}" type="presOf" srcId="{F702FF55-2A32-4A9A-B5C2-C821361E4F0A}" destId="{95302311-D4E7-4469-B384-FDD5831EF674}" srcOrd="1" destOrd="0" presId="urn:microsoft.com/office/officeart/2005/8/layout/vProcess5"/>
    <dgm:cxn modelId="{4DC7D348-5984-AF4D-8B3C-434142061120}" type="presOf" srcId="{D46AE682-4F23-4354-A262-52346258E2A2}" destId="{7D020E3D-D791-4C47-90D5-46B1C2FC9A6B}" srcOrd="1" destOrd="0" presId="urn:microsoft.com/office/officeart/2005/8/layout/vProcess5"/>
    <dgm:cxn modelId="{ADB27C15-5B2B-5F41-B4F6-E1A63AD14342}" type="presOf" srcId="{E58DB8B3-666F-40F0-B2CC-27DC98123BBD}" destId="{3DF7C81D-4DBA-46D0-B418-0CB196B7379D}" srcOrd="0" destOrd="0" presId="urn:microsoft.com/office/officeart/2005/8/layout/vProcess5"/>
    <dgm:cxn modelId="{BF99BB86-A8A3-416A-A616-4B5E8F95F872}" srcId="{E58DB8B3-666F-40F0-B2CC-27DC98123BBD}" destId="{F702FF55-2A32-4A9A-B5C2-C821361E4F0A}" srcOrd="1" destOrd="0" parTransId="{90E8ECFB-370E-4ABE-9FAD-3B17739BE960}" sibTransId="{E69E0101-6F83-4D2E-A67F-85B7C99E708F}"/>
    <dgm:cxn modelId="{1ECAE395-57C9-4F47-A7A1-0DE4D53FC0BF}" type="presOf" srcId="{F702FF55-2A32-4A9A-B5C2-C821361E4F0A}" destId="{E5791802-5E47-4AFF-901A-A8A5488E1775}" srcOrd="0" destOrd="0" presId="urn:microsoft.com/office/officeart/2005/8/layout/vProcess5"/>
    <dgm:cxn modelId="{109FB97E-B3E8-4F40-9C89-D42A79E3D961}" srcId="{E58DB8B3-666F-40F0-B2CC-27DC98123BBD}" destId="{D46AE682-4F23-4354-A262-52346258E2A2}" srcOrd="2" destOrd="0" parTransId="{1A8F1814-5F28-48F8-B59E-69385A6D4FE4}" sibTransId="{F5C97AEC-4C78-4ADE-8C40-8B324284CB8B}"/>
    <dgm:cxn modelId="{4EF790ED-1B5E-7D42-A947-5FFF9A85E312}" type="presOf" srcId="{2CE13564-1670-42E2-A2DF-06568C4A2B77}" destId="{C9387FA1-8E13-4CE0-8A27-77BDF8CD86D5}" srcOrd="1" destOrd="0" presId="urn:microsoft.com/office/officeart/2005/8/layout/vProcess5"/>
    <dgm:cxn modelId="{AA723D08-EFD9-9E4C-9F9A-69E281ED19EC}" type="presOf" srcId="{EC5C2D2E-0B7A-4275-8FEB-CC3CF68A5867}" destId="{4E38F340-9D36-46EE-9847-84386E627349}" srcOrd="1" destOrd="0" presId="urn:microsoft.com/office/officeart/2005/8/layout/vProcess5"/>
    <dgm:cxn modelId="{98093E48-8F76-1149-BC96-75C1DDAD3492}" type="presOf" srcId="{E69E0101-6F83-4D2E-A67F-85B7C99E708F}" destId="{7731C200-D58B-4F76-B05C-61B4EF77B0AD}" srcOrd="0" destOrd="0" presId="urn:microsoft.com/office/officeart/2005/8/layout/vProcess5"/>
    <dgm:cxn modelId="{DB463486-36D0-0F4F-A122-B2134C04239B}" type="presOf" srcId="{2CE13564-1670-42E2-A2DF-06568C4A2B77}" destId="{99A717B6-E7C0-4798-A82F-703C84B398B9}" srcOrd="0" destOrd="0" presId="urn:microsoft.com/office/officeart/2005/8/layout/vProcess5"/>
    <dgm:cxn modelId="{FF342F0B-B0E4-474B-9CCB-0E1342A5A74C}" type="presOf" srcId="{D46AE682-4F23-4354-A262-52346258E2A2}" destId="{C061AE39-235E-46AB-BFE9-825E7BAC0097}" srcOrd="0" destOrd="0" presId="urn:microsoft.com/office/officeart/2005/8/layout/vProcess5"/>
    <dgm:cxn modelId="{7E75E64A-4913-4A40-86A2-82C7685AADE9}" srcId="{E58DB8B3-666F-40F0-B2CC-27DC98123BBD}" destId="{2CE13564-1670-42E2-A2DF-06568C4A2B77}" srcOrd="0" destOrd="0" parTransId="{D8E21C66-A923-44B4-8725-A708FA76F0B9}" sibTransId="{AE0BCACB-32BD-41E6-8B17-537ADAF7F33D}"/>
    <dgm:cxn modelId="{0185AA60-86D5-BF47-9C79-D36F84398C15}" type="presOf" srcId="{60FBDD42-E57E-4694-B54F-B30AB8997AAB}" destId="{D8F4EB5A-0CC9-4D4D-BDEE-8C25EB2F93A6}" srcOrd="0" destOrd="0" presId="urn:microsoft.com/office/officeart/2005/8/layout/vProcess5"/>
    <dgm:cxn modelId="{13C842EE-EE6C-E941-B502-18E929DD7ECB}" type="presOf" srcId="{0D1466CD-39FB-45C2-991A-99C60DD29BE0}" destId="{13D0D7D8-4569-4D9C-96A5-31FDB4912B53}" srcOrd="0" destOrd="0" presId="urn:microsoft.com/office/officeart/2005/8/layout/vProcess5"/>
    <dgm:cxn modelId="{51FEFB72-97A3-BA42-A7DC-5C22E823D9BF}" type="presOf" srcId="{60FBDD42-E57E-4694-B54F-B30AB8997AAB}" destId="{EF9F9CD2-E8D6-4269-A80D-4C7905B43451}" srcOrd="1" destOrd="0" presId="urn:microsoft.com/office/officeart/2005/8/layout/vProcess5"/>
    <dgm:cxn modelId="{CE8FC221-94C3-DC46-A8B8-30E3FDA42006}" type="presOf" srcId="{F5C97AEC-4C78-4ADE-8C40-8B324284CB8B}" destId="{67D477BD-3DAF-4DB2-9B8D-D54E3BD32BBE}" srcOrd="0" destOrd="0" presId="urn:microsoft.com/office/officeart/2005/8/layout/vProcess5"/>
    <dgm:cxn modelId="{5E0FEFD9-CECD-8943-9F4F-7D1EBDD540A8}" type="presOf" srcId="{EC5C2D2E-0B7A-4275-8FEB-CC3CF68A5867}" destId="{344A34D0-4B17-48B6-9396-8B7103308632}" srcOrd="0" destOrd="0" presId="urn:microsoft.com/office/officeart/2005/8/layout/vProcess5"/>
    <dgm:cxn modelId="{AA5297D1-B2C7-9D4B-8F1D-416A4798F371}" type="presOf" srcId="{AE0BCACB-32BD-41E6-8B17-537ADAF7F33D}" destId="{C8B292A1-9196-43DA-B218-2436C860DFC6}" srcOrd="0" destOrd="0" presId="urn:microsoft.com/office/officeart/2005/8/layout/vProcess5"/>
    <dgm:cxn modelId="{ED0DBF75-986C-46C6-A667-23DA59DF3032}" srcId="{E58DB8B3-666F-40F0-B2CC-27DC98123BBD}" destId="{EC5C2D2E-0B7A-4275-8FEB-CC3CF68A5867}" srcOrd="3" destOrd="0" parTransId="{6B67B245-E364-4FDB-A436-A11D332C9E6A}" sibTransId="{0D1466CD-39FB-45C2-991A-99C60DD29BE0}"/>
    <dgm:cxn modelId="{978D7CF6-C603-4588-A0A2-3A432EA8A63D}" srcId="{E58DB8B3-666F-40F0-B2CC-27DC98123BBD}" destId="{60FBDD42-E57E-4694-B54F-B30AB8997AAB}" srcOrd="4" destOrd="0" parTransId="{0D73FE50-3282-4576-B10A-9F9BCFEBB302}" sibTransId="{CEADBAE8-A745-4E0A-A8C9-CDBC38DFF9D7}"/>
    <dgm:cxn modelId="{5C4D5EFE-7C5A-C74B-918A-0A7EFCCCB6BF}" type="presParOf" srcId="{3DF7C81D-4DBA-46D0-B418-0CB196B7379D}" destId="{3E24C238-BFD8-48F4-8007-E84EB698B950}" srcOrd="0" destOrd="0" presId="urn:microsoft.com/office/officeart/2005/8/layout/vProcess5"/>
    <dgm:cxn modelId="{EF8471EC-A2BB-FB44-9036-E3FE58B5D67E}" type="presParOf" srcId="{3DF7C81D-4DBA-46D0-B418-0CB196B7379D}" destId="{99A717B6-E7C0-4798-A82F-703C84B398B9}" srcOrd="1" destOrd="0" presId="urn:microsoft.com/office/officeart/2005/8/layout/vProcess5"/>
    <dgm:cxn modelId="{1F82230C-C25A-A04F-9BB5-8992CCEB81A7}" type="presParOf" srcId="{3DF7C81D-4DBA-46D0-B418-0CB196B7379D}" destId="{E5791802-5E47-4AFF-901A-A8A5488E1775}" srcOrd="2" destOrd="0" presId="urn:microsoft.com/office/officeart/2005/8/layout/vProcess5"/>
    <dgm:cxn modelId="{CDBC8FA1-9D3A-D84E-83A8-DE79F384E949}" type="presParOf" srcId="{3DF7C81D-4DBA-46D0-B418-0CB196B7379D}" destId="{C061AE39-235E-46AB-BFE9-825E7BAC0097}" srcOrd="3" destOrd="0" presId="urn:microsoft.com/office/officeart/2005/8/layout/vProcess5"/>
    <dgm:cxn modelId="{8521B5E0-0F42-ED43-87B7-5ABF9D2F12CD}" type="presParOf" srcId="{3DF7C81D-4DBA-46D0-B418-0CB196B7379D}" destId="{344A34D0-4B17-48B6-9396-8B7103308632}" srcOrd="4" destOrd="0" presId="urn:microsoft.com/office/officeart/2005/8/layout/vProcess5"/>
    <dgm:cxn modelId="{E45902AF-498E-5D44-9AB9-A182AC39E817}" type="presParOf" srcId="{3DF7C81D-4DBA-46D0-B418-0CB196B7379D}" destId="{D8F4EB5A-0CC9-4D4D-BDEE-8C25EB2F93A6}" srcOrd="5" destOrd="0" presId="urn:microsoft.com/office/officeart/2005/8/layout/vProcess5"/>
    <dgm:cxn modelId="{BA117012-84FF-2C45-ABC8-CD61098EBE05}" type="presParOf" srcId="{3DF7C81D-4DBA-46D0-B418-0CB196B7379D}" destId="{C8B292A1-9196-43DA-B218-2436C860DFC6}" srcOrd="6" destOrd="0" presId="urn:microsoft.com/office/officeart/2005/8/layout/vProcess5"/>
    <dgm:cxn modelId="{AD4F42C1-F61A-6D45-BCE6-C483B5A5F4DE}" type="presParOf" srcId="{3DF7C81D-4DBA-46D0-B418-0CB196B7379D}" destId="{7731C200-D58B-4F76-B05C-61B4EF77B0AD}" srcOrd="7" destOrd="0" presId="urn:microsoft.com/office/officeart/2005/8/layout/vProcess5"/>
    <dgm:cxn modelId="{48C3BF24-6121-CF49-B56E-C05A45F4D861}" type="presParOf" srcId="{3DF7C81D-4DBA-46D0-B418-0CB196B7379D}" destId="{67D477BD-3DAF-4DB2-9B8D-D54E3BD32BBE}" srcOrd="8" destOrd="0" presId="urn:microsoft.com/office/officeart/2005/8/layout/vProcess5"/>
    <dgm:cxn modelId="{62667119-039B-F442-AD37-9D67EE26E5D0}" type="presParOf" srcId="{3DF7C81D-4DBA-46D0-B418-0CB196B7379D}" destId="{13D0D7D8-4569-4D9C-96A5-31FDB4912B53}" srcOrd="9" destOrd="0" presId="urn:microsoft.com/office/officeart/2005/8/layout/vProcess5"/>
    <dgm:cxn modelId="{F3CF4D11-1AFC-5749-AAC1-9901CD194722}" type="presParOf" srcId="{3DF7C81D-4DBA-46D0-B418-0CB196B7379D}" destId="{C9387FA1-8E13-4CE0-8A27-77BDF8CD86D5}" srcOrd="10" destOrd="0" presId="urn:microsoft.com/office/officeart/2005/8/layout/vProcess5"/>
    <dgm:cxn modelId="{83DED080-1DCB-E84A-886B-4F0B10CEF50A}" type="presParOf" srcId="{3DF7C81D-4DBA-46D0-B418-0CB196B7379D}" destId="{95302311-D4E7-4469-B384-FDD5831EF674}" srcOrd="11" destOrd="0" presId="urn:microsoft.com/office/officeart/2005/8/layout/vProcess5"/>
    <dgm:cxn modelId="{A4FA45A6-E5CB-9A44-893A-925A03A769EB}" type="presParOf" srcId="{3DF7C81D-4DBA-46D0-B418-0CB196B7379D}" destId="{7D020E3D-D791-4C47-90D5-46B1C2FC9A6B}" srcOrd="12" destOrd="0" presId="urn:microsoft.com/office/officeart/2005/8/layout/vProcess5"/>
    <dgm:cxn modelId="{BD45D66F-CF2E-6647-B370-06D81AE2151B}" type="presParOf" srcId="{3DF7C81D-4DBA-46D0-B418-0CB196B7379D}" destId="{4E38F340-9D36-46EE-9847-84386E627349}" srcOrd="13" destOrd="0" presId="urn:microsoft.com/office/officeart/2005/8/layout/vProcess5"/>
    <dgm:cxn modelId="{30C77D4C-1BC8-734B-B43B-E3C4BFD38EB8}" type="presParOf" srcId="{3DF7C81D-4DBA-46D0-B418-0CB196B7379D}" destId="{EF9F9CD2-E8D6-4269-A80D-4C7905B43451}"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AA54D8-C955-4454-AE00-67495E69A83C}">
      <dsp:nvSpPr>
        <dsp:cNvPr id="0" name=""/>
        <dsp:cNvSpPr/>
      </dsp:nvSpPr>
      <dsp:spPr>
        <a:xfrm>
          <a:off x="4107599" y="1792675"/>
          <a:ext cx="2247872" cy="780253"/>
        </a:xfrm>
        <a:custGeom>
          <a:avLst/>
          <a:gdLst/>
          <a:ahLst/>
          <a:cxnLst/>
          <a:rect l="0" t="0" r="0" b="0"/>
          <a:pathLst>
            <a:path>
              <a:moveTo>
                <a:pt x="0" y="0"/>
              </a:moveTo>
              <a:lnTo>
                <a:pt x="0" y="390126"/>
              </a:lnTo>
              <a:lnTo>
                <a:pt x="2247872" y="390126"/>
              </a:lnTo>
              <a:lnTo>
                <a:pt x="2247872" y="780253"/>
              </a:lnTo>
            </a:path>
          </a:pathLst>
        </a:custGeom>
        <a:noFill/>
        <a:ln w="25400" cap="flat" cmpd="sng" algn="ctr">
          <a:solidFill>
            <a:srgbClr val="002060"/>
          </a:solidFill>
          <a:prstDash val="solid"/>
        </a:ln>
        <a:effectLst/>
      </dsp:spPr>
      <dsp:style>
        <a:lnRef idx="2">
          <a:scrgbClr r="0" g="0" b="0"/>
        </a:lnRef>
        <a:fillRef idx="0">
          <a:scrgbClr r="0" g="0" b="0"/>
        </a:fillRef>
        <a:effectRef idx="0">
          <a:scrgbClr r="0" g="0" b="0"/>
        </a:effectRef>
        <a:fontRef idx="minor"/>
      </dsp:style>
    </dsp:sp>
    <dsp:sp modelId="{919ED650-D8C8-4DB8-8F6A-D443DE544911}">
      <dsp:nvSpPr>
        <dsp:cNvPr id="0" name=""/>
        <dsp:cNvSpPr/>
      </dsp:nvSpPr>
      <dsp:spPr>
        <a:xfrm>
          <a:off x="1859726" y="1792675"/>
          <a:ext cx="2247872" cy="780253"/>
        </a:xfrm>
        <a:custGeom>
          <a:avLst/>
          <a:gdLst/>
          <a:ahLst/>
          <a:cxnLst/>
          <a:rect l="0" t="0" r="0" b="0"/>
          <a:pathLst>
            <a:path>
              <a:moveTo>
                <a:pt x="2247872" y="0"/>
              </a:moveTo>
              <a:lnTo>
                <a:pt x="2247872" y="390126"/>
              </a:lnTo>
              <a:lnTo>
                <a:pt x="0" y="390126"/>
              </a:lnTo>
              <a:lnTo>
                <a:pt x="0" y="780253"/>
              </a:lnTo>
            </a:path>
          </a:pathLst>
        </a:custGeom>
        <a:noFill/>
        <a:ln w="25400" cap="flat" cmpd="sng" algn="ctr">
          <a:solidFill>
            <a:srgbClr val="002060"/>
          </a:solidFill>
          <a:prstDash val="solid"/>
        </a:ln>
        <a:effectLst/>
      </dsp:spPr>
      <dsp:style>
        <a:lnRef idx="2">
          <a:scrgbClr r="0" g="0" b="0"/>
        </a:lnRef>
        <a:fillRef idx="0">
          <a:scrgbClr r="0" g="0" b="0"/>
        </a:fillRef>
        <a:effectRef idx="0">
          <a:scrgbClr r="0" g="0" b="0"/>
        </a:effectRef>
        <a:fontRef idx="minor"/>
      </dsp:style>
    </dsp:sp>
    <dsp:sp modelId="{FD3FE062-F74E-45D3-A6D9-6750168BEDAF}">
      <dsp:nvSpPr>
        <dsp:cNvPr id="0" name=""/>
        <dsp:cNvSpPr/>
      </dsp:nvSpPr>
      <dsp:spPr>
        <a:xfrm>
          <a:off x="3178726" y="705281"/>
          <a:ext cx="1857745" cy="1087394"/>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A09636-96C0-4242-BDAC-F5C5673A33E3}">
      <dsp:nvSpPr>
        <dsp:cNvPr id="0" name=""/>
        <dsp:cNvSpPr/>
      </dsp:nvSpPr>
      <dsp:spPr>
        <a:xfrm>
          <a:off x="3178726" y="705281"/>
          <a:ext cx="1857745" cy="1087394"/>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A29B6A-B156-4004-82FB-A50733EA64A6}">
      <dsp:nvSpPr>
        <dsp:cNvPr id="0" name=""/>
        <dsp:cNvSpPr/>
      </dsp:nvSpPr>
      <dsp:spPr>
        <a:xfrm>
          <a:off x="2249853" y="901012"/>
          <a:ext cx="3715491" cy="695932"/>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b="1" kern="1200" dirty="0" smtClean="0"/>
            <a:t>OBSERVATION</a:t>
          </a:r>
          <a:endParaRPr lang="en-MY" sz="2800" b="1" kern="1200" dirty="0"/>
        </a:p>
      </dsp:txBody>
      <dsp:txXfrm>
        <a:off x="2249853" y="901012"/>
        <a:ext cx="3715491" cy="695932"/>
      </dsp:txXfrm>
    </dsp:sp>
    <dsp:sp modelId="{987538CD-8E58-48C7-A867-7CCCD36F4FAF}">
      <dsp:nvSpPr>
        <dsp:cNvPr id="0" name=""/>
        <dsp:cNvSpPr/>
      </dsp:nvSpPr>
      <dsp:spPr>
        <a:xfrm>
          <a:off x="930853" y="2572928"/>
          <a:ext cx="1857745" cy="2427237"/>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9CA2FA-DEDB-43AB-871C-651F532DE96D}">
      <dsp:nvSpPr>
        <dsp:cNvPr id="0" name=""/>
        <dsp:cNvSpPr/>
      </dsp:nvSpPr>
      <dsp:spPr>
        <a:xfrm>
          <a:off x="930853" y="2572928"/>
          <a:ext cx="1857745" cy="2427237"/>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4DFD28F-4D4D-4A00-A51A-DC994ACB3059}">
      <dsp:nvSpPr>
        <dsp:cNvPr id="0" name=""/>
        <dsp:cNvSpPr/>
      </dsp:nvSpPr>
      <dsp:spPr>
        <a:xfrm>
          <a:off x="1980" y="3009831"/>
          <a:ext cx="3715491" cy="1553432"/>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b="1" kern="1200" dirty="0" smtClean="0"/>
            <a:t>Participatory observation </a:t>
          </a:r>
        </a:p>
        <a:p>
          <a:pPr lvl="0" algn="ctr" defTabSz="977900">
            <a:lnSpc>
              <a:spcPct val="90000"/>
            </a:lnSpc>
            <a:spcBef>
              <a:spcPct val="0"/>
            </a:spcBef>
            <a:spcAft>
              <a:spcPct val="35000"/>
            </a:spcAft>
          </a:pPr>
          <a:r>
            <a:rPr lang="en-US" sz="2200" kern="1200" dirty="0" smtClean="0"/>
            <a:t>researcher immerses into the research environment and gains first hand experience</a:t>
          </a:r>
          <a:endParaRPr lang="en-MY" sz="2200" kern="1200" dirty="0"/>
        </a:p>
      </dsp:txBody>
      <dsp:txXfrm>
        <a:off x="1980" y="3009831"/>
        <a:ext cx="3715491" cy="1553432"/>
      </dsp:txXfrm>
    </dsp:sp>
    <dsp:sp modelId="{9E3826D2-8994-46EC-A1AE-E475D85A602B}">
      <dsp:nvSpPr>
        <dsp:cNvPr id="0" name=""/>
        <dsp:cNvSpPr/>
      </dsp:nvSpPr>
      <dsp:spPr>
        <a:xfrm>
          <a:off x="5426598" y="2572928"/>
          <a:ext cx="1857745" cy="2510241"/>
        </a:xfrm>
        <a:prstGeom prst="arc">
          <a:avLst>
            <a:gd name="adj1" fmla="val 13200000"/>
            <a:gd name="adj2" fmla="val 192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B638A33-5BBB-496E-B089-7F08E40DF00B}">
      <dsp:nvSpPr>
        <dsp:cNvPr id="0" name=""/>
        <dsp:cNvSpPr/>
      </dsp:nvSpPr>
      <dsp:spPr>
        <a:xfrm>
          <a:off x="5426598" y="2572928"/>
          <a:ext cx="1857745" cy="2510241"/>
        </a:xfrm>
        <a:prstGeom prst="arc">
          <a:avLst>
            <a:gd name="adj1" fmla="val 2400000"/>
            <a:gd name="adj2" fmla="val 8400000"/>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8AC2BB-C36E-432D-B334-6A622418715B}">
      <dsp:nvSpPr>
        <dsp:cNvPr id="0" name=""/>
        <dsp:cNvSpPr/>
      </dsp:nvSpPr>
      <dsp:spPr>
        <a:xfrm>
          <a:off x="4497725" y="3024772"/>
          <a:ext cx="3715491" cy="1606554"/>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b="1" kern="1200" dirty="0" smtClean="0"/>
            <a:t>Non-participatory observation </a:t>
          </a:r>
        </a:p>
        <a:p>
          <a:pPr lvl="0" algn="ctr" defTabSz="977900">
            <a:lnSpc>
              <a:spcPct val="90000"/>
            </a:lnSpc>
            <a:spcBef>
              <a:spcPct val="0"/>
            </a:spcBef>
            <a:spcAft>
              <a:spcPct val="35000"/>
            </a:spcAft>
          </a:pPr>
          <a:r>
            <a:rPr lang="en-US" sz="2200" kern="1200" dirty="0" smtClean="0"/>
            <a:t>resaearcher as outsider</a:t>
          </a:r>
          <a:endParaRPr lang="en-MY" sz="2200" kern="1200" dirty="0"/>
        </a:p>
      </dsp:txBody>
      <dsp:txXfrm>
        <a:off x="4497725" y="3024772"/>
        <a:ext cx="3715491" cy="16065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706FD9-6447-4B4A-A3E4-F39FBF631172}">
      <dsp:nvSpPr>
        <dsp:cNvPr id="0" name=""/>
        <dsp:cNvSpPr/>
      </dsp:nvSpPr>
      <dsp:spPr>
        <a:xfrm>
          <a:off x="2616" y="374792"/>
          <a:ext cx="2550738" cy="695689"/>
        </a:xfrm>
        <a:prstGeom prst="rect">
          <a:avLst/>
        </a:prstGeom>
        <a:solidFill>
          <a:srgbClr val="002060"/>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b="1" kern="1200" dirty="0" smtClean="0"/>
            <a:t>Structured interview </a:t>
          </a:r>
          <a:endParaRPr lang="en-MY" sz="2000" b="1" kern="1200" dirty="0"/>
        </a:p>
      </dsp:txBody>
      <dsp:txXfrm>
        <a:off x="2616" y="374792"/>
        <a:ext cx="2550738" cy="695689"/>
      </dsp:txXfrm>
    </dsp:sp>
    <dsp:sp modelId="{E18FA4E8-43D4-4327-BAED-C8A70C1B3C0C}">
      <dsp:nvSpPr>
        <dsp:cNvPr id="0" name=""/>
        <dsp:cNvSpPr/>
      </dsp:nvSpPr>
      <dsp:spPr>
        <a:xfrm>
          <a:off x="2616" y="1070481"/>
          <a:ext cx="2550738" cy="4150440"/>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smtClean="0"/>
            <a:t>ask respondents a set of prepared questions like questionnaire in the form of face-to-face interview. There is an opportunity to explain the meaning of the questions and to clarify the meaning of the answers</a:t>
          </a:r>
          <a:endParaRPr lang="en-MY" sz="2100" kern="1200" dirty="0"/>
        </a:p>
      </dsp:txBody>
      <dsp:txXfrm>
        <a:off x="2616" y="1070481"/>
        <a:ext cx="2550738" cy="4150440"/>
      </dsp:txXfrm>
    </dsp:sp>
    <dsp:sp modelId="{E35F4206-4E7C-4815-9490-B3B2A1A05C4C}">
      <dsp:nvSpPr>
        <dsp:cNvPr id="0" name=""/>
        <dsp:cNvSpPr/>
      </dsp:nvSpPr>
      <dsp:spPr>
        <a:xfrm>
          <a:off x="2910458" y="374792"/>
          <a:ext cx="2550738" cy="695689"/>
        </a:xfrm>
        <a:prstGeom prst="rect">
          <a:avLst/>
        </a:prstGeom>
        <a:solidFill>
          <a:srgbClr val="002060"/>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b="1" kern="1200" dirty="0" smtClean="0"/>
            <a:t>Semi-structured interview </a:t>
          </a:r>
          <a:endParaRPr lang="en-MY" sz="2000" b="1" kern="1200" dirty="0"/>
        </a:p>
      </dsp:txBody>
      <dsp:txXfrm>
        <a:off x="2910458" y="374792"/>
        <a:ext cx="2550738" cy="695689"/>
      </dsp:txXfrm>
    </dsp:sp>
    <dsp:sp modelId="{AD4873BE-98D9-4B73-AF8A-E0086DD6EA41}">
      <dsp:nvSpPr>
        <dsp:cNvPr id="0" name=""/>
        <dsp:cNvSpPr/>
      </dsp:nvSpPr>
      <dsp:spPr>
        <a:xfrm>
          <a:off x="2910458" y="1070481"/>
          <a:ext cx="2550738" cy="4150440"/>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smtClean="0"/>
            <a:t>a set of prepared questions is used during the interview but can be modified and added based on the respondents’ answers. This is good for beginners in using interview to collect data</a:t>
          </a:r>
          <a:endParaRPr lang="en-MY" sz="2100" kern="1200" dirty="0"/>
        </a:p>
      </dsp:txBody>
      <dsp:txXfrm>
        <a:off x="2910458" y="1070481"/>
        <a:ext cx="2550738" cy="4150440"/>
      </dsp:txXfrm>
    </dsp:sp>
    <dsp:sp modelId="{D1231388-2C03-43D4-8E4E-9217DD33354F}">
      <dsp:nvSpPr>
        <dsp:cNvPr id="0" name=""/>
        <dsp:cNvSpPr/>
      </dsp:nvSpPr>
      <dsp:spPr>
        <a:xfrm>
          <a:off x="5818300" y="374792"/>
          <a:ext cx="2550738" cy="695689"/>
        </a:xfrm>
        <a:prstGeom prst="rect">
          <a:avLst/>
        </a:prstGeom>
        <a:solidFill>
          <a:srgbClr val="002060"/>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en-US" sz="2000" b="1" kern="1200" dirty="0" smtClean="0"/>
            <a:t>Unstructured interview </a:t>
          </a:r>
          <a:endParaRPr lang="en-MY" sz="2000" b="1" kern="1200" dirty="0"/>
        </a:p>
      </dsp:txBody>
      <dsp:txXfrm>
        <a:off x="5818300" y="374792"/>
        <a:ext cx="2550738" cy="695689"/>
      </dsp:txXfrm>
    </dsp:sp>
    <dsp:sp modelId="{7A3A59AF-BBFC-4FE2-909D-6ED2592D4CBE}">
      <dsp:nvSpPr>
        <dsp:cNvPr id="0" name=""/>
        <dsp:cNvSpPr/>
      </dsp:nvSpPr>
      <dsp:spPr>
        <a:xfrm>
          <a:off x="5818300" y="1070481"/>
          <a:ext cx="2550738" cy="4150440"/>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smtClean="0"/>
            <a:t>the interview starts with a question or topic and followed by more questions as the conversation goes on. This is usually used by expert interviewers</a:t>
          </a:r>
          <a:endParaRPr lang="en-MY" sz="2100" kern="1200" dirty="0"/>
        </a:p>
      </dsp:txBody>
      <dsp:txXfrm>
        <a:off x="5818300" y="1070481"/>
        <a:ext cx="2550738" cy="41504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91F45D-ACBC-411B-A992-CDB956593D5F}">
      <dsp:nvSpPr>
        <dsp:cNvPr id="0" name=""/>
        <dsp:cNvSpPr/>
      </dsp:nvSpPr>
      <dsp:spPr>
        <a:xfrm rot="5400000">
          <a:off x="-284940" y="305279"/>
          <a:ext cx="1899604" cy="1329723"/>
        </a:xfrm>
        <a:prstGeom prst="chevron">
          <a:avLst/>
        </a:prstGeom>
        <a:solidFill>
          <a:srgbClr val="002060"/>
        </a:solidFill>
        <a:ln w="25400" cap="flat" cmpd="sng" algn="ctr">
          <a:solidFill>
            <a:schemeClr val="accent2">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MY" sz="1600" kern="1200" dirty="0" smtClean="0"/>
            <a:t>Data reduction</a:t>
          </a:r>
        </a:p>
      </dsp:txBody>
      <dsp:txXfrm rot="-5400000">
        <a:off x="1" y="685201"/>
        <a:ext cx="1329723" cy="569881"/>
      </dsp:txXfrm>
    </dsp:sp>
    <dsp:sp modelId="{9C1648CF-CF6D-45FB-9FC4-9530B1EF907F}">
      <dsp:nvSpPr>
        <dsp:cNvPr id="0" name=""/>
        <dsp:cNvSpPr/>
      </dsp:nvSpPr>
      <dsp:spPr>
        <a:xfrm rot="5400000">
          <a:off x="4255061" y="-2904998"/>
          <a:ext cx="1234742" cy="7085418"/>
        </a:xfrm>
        <a:prstGeom prst="round2SameRect">
          <a:avLst/>
        </a:prstGeom>
        <a:solidFill>
          <a:schemeClr val="lt1">
            <a:alpha val="90000"/>
            <a:hueOff val="0"/>
            <a:satOff val="0"/>
            <a:lumOff val="0"/>
            <a:alphaOff val="0"/>
          </a:schemeClr>
        </a:solidFill>
        <a:ln w="25400" cap="flat" cmpd="sng" algn="ctr">
          <a:solidFill>
            <a:schemeClr val="accent2">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MY" sz="1400" kern="1200" dirty="0" smtClean="0"/>
            <a:t>The data is condensed for the sake of manageability and made intelligible in terms of the research questions being addressed. </a:t>
          </a:r>
          <a:endParaRPr lang="en-MY" sz="1400" kern="1200" dirty="0"/>
        </a:p>
        <a:p>
          <a:pPr marL="114300" lvl="1" indent="-114300" algn="l" defTabSz="622300">
            <a:lnSpc>
              <a:spcPct val="90000"/>
            </a:lnSpc>
            <a:spcBef>
              <a:spcPct val="0"/>
            </a:spcBef>
            <a:spcAft>
              <a:spcPct val="15000"/>
            </a:spcAft>
            <a:buChar char="••"/>
          </a:pPr>
          <a:r>
            <a:rPr lang="en-MY" sz="1400" kern="1200" dirty="0" smtClean="0"/>
            <a:t>For example - What are the difficulties faced by lecturers in implementing PBL?</a:t>
          </a:r>
          <a:endParaRPr lang="en-MY" sz="1400" kern="1200" dirty="0"/>
        </a:p>
        <a:p>
          <a:pPr marL="114300" lvl="1" indent="-114300" algn="l" defTabSz="622300">
            <a:lnSpc>
              <a:spcPct val="90000"/>
            </a:lnSpc>
            <a:spcBef>
              <a:spcPct val="0"/>
            </a:spcBef>
            <a:spcAft>
              <a:spcPct val="15000"/>
            </a:spcAft>
            <a:buChar char="••"/>
          </a:pPr>
          <a:r>
            <a:rPr lang="en-MY" sz="1400" kern="1200" dirty="0" smtClean="0"/>
            <a:t>Examine all the relevant data sources to extract a description of what they say about the difficulties faced. </a:t>
          </a:r>
          <a:endParaRPr lang="en-MY" sz="1400" kern="1200" dirty="0"/>
        </a:p>
      </dsp:txBody>
      <dsp:txXfrm rot="-5400000">
        <a:off x="1329724" y="80614"/>
        <a:ext cx="7025143" cy="1114192"/>
      </dsp:txXfrm>
    </dsp:sp>
    <dsp:sp modelId="{6D0F5C0B-A336-4F97-80F0-FD406F2D795C}">
      <dsp:nvSpPr>
        <dsp:cNvPr id="0" name=""/>
        <dsp:cNvSpPr/>
      </dsp:nvSpPr>
      <dsp:spPr>
        <a:xfrm rot="5400000">
          <a:off x="-284940" y="2223277"/>
          <a:ext cx="1899604" cy="1329723"/>
        </a:xfrm>
        <a:prstGeom prst="chevron">
          <a:avLst/>
        </a:prstGeom>
        <a:solidFill>
          <a:srgbClr val="002060"/>
        </a:solidFill>
        <a:ln w="25400" cap="flat" cmpd="sng" algn="ctr">
          <a:solidFill>
            <a:schemeClr val="accent2">
              <a:shade val="50000"/>
              <a:hueOff val="0"/>
              <a:satOff val="-10943"/>
              <a:lumOff val="3240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MY" sz="1600" kern="1200" dirty="0" smtClean="0"/>
            <a:t>Data display</a:t>
          </a:r>
          <a:endParaRPr lang="en-MY" sz="1600" kern="1200" dirty="0"/>
        </a:p>
      </dsp:txBody>
      <dsp:txXfrm rot="-5400000">
        <a:off x="1" y="2603199"/>
        <a:ext cx="1329723" cy="569881"/>
      </dsp:txXfrm>
    </dsp:sp>
    <dsp:sp modelId="{B218596E-122A-417B-B159-8573D67FB507}">
      <dsp:nvSpPr>
        <dsp:cNvPr id="0" name=""/>
        <dsp:cNvSpPr/>
      </dsp:nvSpPr>
      <dsp:spPr>
        <a:xfrm rot="5400000">
          <a:off x="3880625" y="-955117"/>
          <a:ext cx="1983614" cy="7085418"/>
        </a:xfrm>
        <a:prstGeom prst="round2SameRect">
          <a:avLst/>
        </a:prstGeom>
        <a:solidFill>
          <a:schemeClr val="lt1">
            <a:alpha val="90000"/>
            <a:hueOff val="0"/>
            <a:satOff val="0"/>
            <a:lumOff val="0"/>
            <a:alphaOff val="0"/>
          </a:schemeClr>
        </a:solidFill>
        <a:ln w="25400" cap="flat" cmpd="sng" algn="ctr">
          <a:solidFill>
            <a:schemeClr val="accent2">
              <a:shade val="50000"/>
              <a:hueOff val="0"/>
              <a:satOff val="-10090"/>
              <a:lumOff val="2965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MY" sz="1400" kern="1200" dirty="0" smtClean="0"/>
            <a:t>To produce an organized, compressed assembly of information that permits conclusion drawing. </a:t>
          </a:r>
          <a:endParaRPr lang="en-MY" sz="1400" kern="1200" dirty="0"/>
        </a:p>
        <a:p>
          <a:pPr marL="114300" lvl="1" indent="-114300" algn="l" defTabSz="622300">
            <a:lnSpc>
              <a:spcPct val="90000"/>
            </a:lnSpc>
            <a:spcBef>
              <a:spcPct val="0"/>
            </a:spcBef>
            <a:spcAft>
              <a:spcPct val="15000"/>
            </a:spcAft>
            <a:buChar char="••"/>
          </a:pPr>
          <a:r>
            <a:rPr lang="en-MY" sz="1400" kern="1200" dirty="0" smtClean="0"/>
            <a:t>An extended piece of text or a Figure, chart, or matrix that provides a new way of arranging and thinking about the more textually embedded data. </a:t>
          </a:r>
          <a:endParaRPr lang="en-MY" sz="1400" kern="1200" dirty="0"/>
        </a:p>
        <a:p>
          <a:pPr marL="114300" lvl="1" indent="-114300" algn="l" defTabSz="622300">
            <a:lnSpc>
              <a:spcPct val="90000"/>
            </a:lnSpc>
            <a:spcBef>
              <a:spcPct val="0"/>
            </a:spcBef>
            <a:spcAft>
              <a:spcPct val="15000"/>
            </a:spcAft>
            <a:buChar char="••"/>
          </a:pPr>
          <a:r>
            <a:rPr lang="en-MY" sz="1400" kern="1200" dirty="0" smtClean="0"/>
            <a:t>Inter-case analysis is performed to compare the cases between different respondents to find out if there is any differences or similarities in</a:t>
          </a:r>
          <a:endParaRPr lang="en-MY" sz="1400" kern="1200" dirty="0"/>
        </a:p>
        <a:p>
          <a:pPr marL="114300" lvl="1" indent="-114300" algn="l" defTabSz="622300">
            <a:lnSpc>
              <a:spcPct val="90000"/>
            </a:lnSpc>
            <a:spcBef>
              <a:spcPct val="0"/>
            </a:spcBef>
            <a:spcAft>
              <a:spcPct val="15000"/>
            </a:spcAft>
            <a:buChar char="••"/>
          </a:pPr>
          <a:r>
            <a:rPr lang="en-MY" sz="1400" kern="1200" dirty="0" smtClean="0"/>
            <a:t>For example, the difficulties faced by the lecturers in implementing PBL. The researcher can go deeper by comparing why different lecturers faced different or similar difficulties</a:t>
          </a:r>
          <a:endParaRPr lang="en-MY" sz="1400" kern="1200" dirty="0"/>
        </a:p>
      </dsp:txBody>
      <dsp:txXfrm rot="-5400000">
        <a:off x="1329723" y="1692617"/>
        <a:ext cx="6988586" cy="1789950"/>
      </dsp:txXfrm>
    </dsp:sp>
    <dsp:sp modelId="{430CF053-1616-4AA6-A8F1-9704D270C39E}">
      <dsp:nvSpPr>
        <dsp:cNvPr id="0" name=""/>
        <dsp:cNvSpPr/>
      </dsp:nvSpPr>
      <dsp:spPr>
        <a:xfrm rot="5400000">
          <a:off x="-284940" y="4125637"/>
          <a:ext cx="1899604" cy="1329723"/>
        </a:xfrm>
        <a:prstGeom prst="chevron">
          <a:avLst/>
        </a:prstGeom>
        <a:solidFill>
          <a:srgbClr val="002060"/>
        </a:solidFill>
        <a:ln w="25400" cap="flat" cmpd="sng" algn="ctr">
          <a:solidFill>
            <a:schemeClr val="accent2">
              <a:shade val="50000"/>
              <a:hueOff val="0"/>
              <a:satOff val="-10943"/>
              <a:lumOff val="3240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MY" sz="1600" kern="1200" dirty="0" smtClean="0"/>
            <a:t>Conclusion drawing &amp; verification</a:t>
          </a:r>
          <a:endParaRPr lang="en-MY" sz="1600" kern="1200" dirty="0"/>
        </a:p>
      </dsp:txBody>
      <dsp:txXfrm rot="-5400000">
        <a:off x="1" y="4505559"/>
        <a:ext cx="1329723" cy="569881"/>
      </dsp:txXfrm>
    </dsp:sp>
    <dsp:sp modelId="{A7910F44-01D4-4823-B471-0CF39495855E}">
      <dsp:nvSpPr>
        <dsp:cNvPr id="0" name=""/>
        <dsp:cNvSpPr/>
      </dsp:nvSpPr>
      <dsp:spPr>
        <a:xfrm rot="5400000">
          <a:off x="4254736" y="915683"/>
          <a:ext cx="1235392" cy="7085418"/>
        </a:xfrm>
        <a:prstGeom prst="round2SameRect">
          <a:avLst/>
        </a:prstGeom>
        <a:solidFill>
          <a:schemeClr val="lt1">
            <a:alpha val="90000"/>
            <a:hueOff val="0"/>
            <a:satOff val="0"/>
            <a:lumOff val="0"/>
            <a:alphaOff val="0"/>
          </a:schemeClr>
        </a:solidFill>
        <a:ln w="25400" cap="flat" cmpd="sng" algn="ctr">
          <a:solidFill>
            <a:schemeClr val="accent2">
              <a:shade val="50000"/>
              <a:hueOff val="0"/>
              <a:satOff val="-10090"/>
              <a:lumOff val="2965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MY" sz="1400" kern="1200" dirty="0" smtClean="0"/>
            <a:t>Stepping back to consider what the analyzed data mean and to assess their implications for the questions at hand. </a:t>
          </a:r>
          <a:endParaRPr lang="en-MY" sz="1400" kern="1200" dirty="0"/>
        </a:p>
        <a:p>
          <a:pPr marL="114300" lvl="1" indent="-114300" algn="l" defTabSz="622300">
            <a:lnSpc>
              <a:spcPct val="90000"/>
            </a:lnSpc>
            <a:spcBef>
              <a:spcPct val="0"/>
            </a:spcBef>
            <a:spcAft>
              <a:spcPct val="15000"/>
            </a:spcAft>
            <a:buChar char="••"/>
          </a:pPr>
          <a:r>
            <a:rPr lang="en-MY" sz="1400" kern="1200" dirty="0" smtClean="0"/>
            <a:t>Revisiting the data as many times as necessary to cross-check or verify these emergent conclusions. </a:t>
          </a:r>
          <a:endParaRPr lang="en-MY" sz="1400" kern="1200" dirty="0"/>
        </a:p>
      </dsp:txBody>
      <dsp:txXfrm rot="-5400000">
        <a:off x="1329724" y="3901003"/>
        <a:ext cx="7025111" cy="111477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A717B6-E7C0-4798-A82F-703C84B398B9}">
      <dsp:nvSpPr>
        <dsp:cNvPr id="0" name=""/>
        <dsp:cNvSpPr/>
      </dsp:nvSpPr>
      <dsp:spPr>
        <a:xfrm>
          <a:off x="0" y="0"/>
          <a:ext cx="6512813" cy="873252"/>
        </a:xfrm>
        <a:prstGeom prst="roundRect">
          <a:avLst>
            <a:gd name="adj" fmla="val 1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smtClean="0">
              <a:solidFill>
                <a:schemeClr val="tx1"/>
              </a:solidFill>
            </a:rPr>
            <a:t>1. To get familiarized with the data</a:t>
          </a:r>
          <a:endParaRPr lang="en-MY" sz="2700" kern="1200" dirty="0">
            <a:solidFill>
              <a:schemeClr val="tx1"/>
            </a:solidFill>
          </a:endParaRPr>
        </a:p>
      </dsp:txBody>
      <dsp:txXfrm>
        <a:off x="25577" y="25577"/>
        <a:ext cx="5468335" cy="822098"/>
      </dsp:txXfrm>
    </dsp:sp>
    <dsp:sp modelId="{E5791802-5E47-4AFF-901A-A8A5488E1775}">
      <dsp:nvSpPr>
        <dsp:cNvPr id="0" name=""/>
        <dsp:cNvSpPr/>
      </dsp:nvSpPr>
      <dsp:spPr>
        <a:xfrm>
          <a:off x="486346" y="994537"/>
          <a:ext cx="6512813" cy="873252"/>
        </a:xfrm>
        <a:prstGeom prst="roundRect">
          <a:avLst>
            <a:gd name="adj" fmla="val 10000"/>
          </a:avLst>
        </a:prstGeom>
        <a:gradFill rotWithShape="0">
          <a:gsLst>
            <a:gs pos="0">
              <a:schemeClr val="accent2">
                <a:hueOff val="-1800000"/>
                <a:satOff val="9999"/>
                <a:lumOff val="11422"/>
                <a:alphaOff val="0"/>
                <a:tint val="100000"/>
                <a:shade val="100000"/>
                <a:satMod val="130000"/>
              </a:schemeClr>
            </a:gs>
            <a:gs pos="100000">
              <a:schemeClr val="accent2">
                <a:hueOff val="-1800000"/>
                <a:satOff val="9999"/>
                <a:lumOff val="11422"/>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smtClean="0">
              <a:solidFill>
                <a:schemeClr val="tx1"/>
              </a:solidFill>
            </a:rPr>
            <a:t>2 To generate initial codes</a:t>
          </a:r>
          <a:endParaRPr lang="en-MY" sz="2700" kern="1200" dirty="0">
            <a:solidFill>
              <a:schemeClr val="tx1"/>
            </a:solidFill>
          </a:endParaRPr>
        </a:p>
      </dsp:txBody>
      <dsp:txXfrm>
        <a:off x="511923" y="1020114"/>
        <a:ext cx="5407699" cy="822098"/>
      </dsp:txXfrm>
    </dsp:sp>
    <dsp:sp modelId="{C061AE39-235E-46AB-BFE9-825E7BAC0097}">
      <dsp:nvSpPr>
        <dsp:cNvPr id="0" name=""/>
        <dsp:cNvSpPr/>
      </dsp:nvSpPr>
      <dsp:spPr>
        <a:xfrm>
          <a:off x="972693" y="1989074"/>
          <a:ext cx="6512813" cy="873252"/>
        </a:xfrm>
        <a:prstGeom prst="roundRect">
          <a:avLst>
            <a:gd name="adj" fmla="val 10000"/>
          </a:avLst>
        </a:prstGeom>
        <a:gradFill rotWithShape="0">
          <a:gsLst>
            <a:gs pos="0">
              <a:schemeClr val="accent2">
                <a:hueOff val="-3600000"/>
                <a:satOff val="19998"/>
                <a:lumOff val="22844"/>
                <a:alphaOff val="0"/>
                <a:tint val="100000"/>
                <a:shade val="100000"/>
                <a:satMod val="130000"/>
              </a:schemeClr>
            </a:gs>
            <a:gs pos="100000">
              <a:schemeClr val="accent2">
                <a:hueOff val="-3600000"/>
                <a:satOff val="19998"/>
                <a:lumOff val="22844"/>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smtClean="0">
              <a:solidFill>
                <a:schemeClr val="tx1"/>
              </a:solidFill>
            </a:rPr>
            <a:t>3 To search for themes</a:t>
          </a:r>
          <a:endParaRPr lang="en-MY" sz="2700" kern="1200" dirty="0">
            <a:solidFill>
              <a:schemeClr val="tx1"/>
            </a:solidFill>
          </a:endParaRPr>
        </a:p>
      </dsp:txBody>
      <dsp:txXfrm>
        <a:off x="998270" y="2014651"/>
        <a:ext cx="5407699" cy="822098"/>
      </dsp:txXfrm>
    </dsp:sp>
    <dsp:sp modelId="{344A34D0-4B17-48B6-9396-8B7103308632}">
      <dsp:nvSpPr>
        <dsp:cNvPr id="0" name=""/>
        <dsp:cNvSpPr/>
      </dsp:nvSpPr>
      <dsp:spPr>
        <a:xfrm>
          <a:off x="1459039" y="2983611"/>
          <a:ext cx="6512813" cy="873252"/>
        </a:xfrm>
        <a:prstGeom prst="roundRect">
          <a:avLst>
            <a:gd name="adj" fmla="val 10000"/>
          </a:avLst>
        </a:prstGeom>
        <a:gradFill rotWithShape="0">
          <a:gsLst>
            <a:gs pos="0">
              <a:schemeClr val="accent2">
                <a:hueOff val="-5400000"/>
                <a:satOff val="29998"/>
                <a:lumOff val="34265"/>
                <a:alphaOff val="0"/>
                <a:tint val="100000"/>
                <a:shade val="100000"/>
                <a:satMod val="130000"/>
              </a:schemeClr>
            </a:gs>
            <a:gs pos="100000">
              <a:schemeClr val="accent2">
                <a:hueOff val="-5400000"/>
                <a:satOff val="29998"/>
                <a:lumOff val="34265"/>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smtClean="0">
              <a:solidFill>
                <a:schemeClr val="tx1"/>
              </a:solidFill>
            </a:rPr>
            <a:t>4 To review the themes</a:t>
          </a:r>
          <a:endParaRPr lang="en-MY" sz="2700" kern="1200" dirty="0">
            <a:solidFill>
              <a:schemeClr val="tx1"/>
            </a:solidFill>
          </a:endParaRPr>
        </a:p>
      </dsp:txBody>
      <dsp:txXfrm>
        <a:off x="1484616" y="3009188"/>
        <a:ext cx="5407699" cy="822098"/>
      </dsp:txXfrm>
    </dsp:sp>
    <dsp:sp modelId="{D8F4EB5A-0CC9-4D4D-BDEE-8C25EB2F93A6}">
      <dsp:nvSpPr>
        <dsp:cNvPr id="0" name=""/>
        <dsp:cNvSpPr/>
      </dsp:nvSpPr>
      <dsp:spPr>
        <a:xfrm>
          <a:off x="1945386" y="3978148"/>
          <a:ext cx="6512813" cy="873252"/>
        </a:xfrm>
        <a:prstGeom prst="roundRect">
          <a:avLst>
            <a:gd name="adj" fmla="val 10000"/>
          </a:avLst>
        </a:prstGeom>
        <a:gradFill rotWithShape="0">
          <a:gsLst>
            <a:gs pos="0">
              <a:schemeClr val="accent2">
                <a:hueOff val="-7200000"/>
                <a:satOff val="39997"/>
                <a:lumOff val="45687"/>
                <a:alphaOff val="0"/>
                <a:tint val="100000"/>
                <a:shade val="100000"/>
                <a:satMod val="130000"/>
              </a:schemeClr>
            </a:gs>
            <a:gs pos="100000">
              <a:schemeClr val="accent2">
                <a:hueOff val="-7200000"/>
                <a:satOff val="39997"/>
                <a:lumOff val="45687"/>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102870" tIns="102870" rIns="102870" bIns="102870" numCol="1" spcCol="1270" anchor="ctr" anchorCtr="0">
          <a:noAutofit/>
        </a:bodyPr>
        <a:lstStyle/>
        <a:p>
          <a:pPr lvl="0" algn="l" defTabSz="1200150">
            <a:lnSpc>
              <a:spcPct val="90000"/>
            </a:lnSpc>
            <a:spcBef>
              <a:spcPct val="0"/>
            </a:spcBef>
            <a:spcAft>
              <a:spcPct val="35000"/>
            </a:spcAft>
          </a:pPr>
          <a:r>
            <a:rPr lang="en-US" sz="2700" kern="1200" dirty="0" smtClean="0">
              <a:solidFill>
                <a:schemeClr val="tx1"/>
              </a:solidFill>
            </a:rPr>
            <a:t>5 To define and name the themes</a:t>
          </a:r>
          <a:endParaRPr lang="en-MY" sz="2700" kern="1200" dirty="0">
            <a:solidFill>
              <a:schemeClr val="tx1"/>
            </a:solidFill>
          </a:endParaRPr>
        </a:p>
      </dsp:txBody>
      <dsp:txXfrm>
        <a:off x="1970963" y="4003725"/>
        <a:ext cx="5407699" cy="822098"/>
      </dsp:txXfrm>
    </dsp:sp>
    <dsp:sp modelId="{C8B292A1-9196-43DA-B218-2436C860DFC6}">
      <dsp:nvSpPr>
        <dsp:cNvPr id="0" name=""/>
        <dsp:cNvSpPr/>
      </dsp:nvSpPr>
      <dsp:spPr>
        <a:xfrm>
          <a:off x="5945200" y="637959"/>
          <a:ext cx="567613" cy="567613"/>
        </a:xfrm>
        <a:prstGeom prst="downArrow">
          <a:avLst>
            <a:gd name="adj1" fmla="val 55000"/>
            <a:gd name="adj2" fmla="val 45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endParaRPr lang="en-MY" sz="2700" kern="1200">
            <a:solidFill>
              <a:schemeClr val="tx1"/>
            </a:solidFill>
          </a:endParaRPr>
        </a:p>
      </dsp:txBody>
      <dsp:txXfrm>
        <a:off x="6072913" y="637959"/>
        <a:ext cx="312187" cy="427129"/>
      </dsp:txXfrm>
    </dsp:sp>
    <dsp:sp modelId="{7731C200-D58B-4F76-B05C-61B4EF77B0AD}">
      <dsp:nvSpPr>
        <dsp:cNvPr id="0" name=""/>
        <dsp:cNvSpPr/>
      </dsp:nvSpPr>
      <dsp:spPr>
        <a:xfrm>
          <a:off x="6431546" y="1632496"/>
          <a:ext cx="567613" cy="567613"/>
        </a:xfrm>
        <a:prstGeom prst="downArrow">
          <a:avLst>
            <a:gd name="adj1" fmla="val 55000"/>
            <a:gd name="adj2" fmla="val 45000"/>
          </a:avLst>
        </a:prstGeom>
        <a:solidFill>
          <a:schemeClr val="accent2">
            <a:tint val="40000"/>
            <a:alpha val="90000"/>
            <a:hueOff val="-2400000"/>
            <a:satOff val="18228"/>
            <a:lumOff val="3906"/>
            <a:alphaOff val="0"/>
          </a:schemeClr>
        </a:solidFill>
        <a:ln w="9525" cap="flat" cmpd="sng" algn="ctr">
          <a:solidFill>
            <a:schemeClr val="accent2">
              <a:tint val="40000"/>
              <a:alpha val="90000"/>
              <a:hueOff val="-2400000"/>
              <a:satOff val="18228"/>
              <a:lumOff val="3906"/>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endParaRPr lang="en-MY" sz="2700" kern="1200">
            <a:solidFill>
              <a:schemeClr val="tx1"/>
            </a:solidFill>
          </a:endParaRPr>
        </a:p>
      </dsp:txBody>
      <dsp:txXfrm>
        <a:off x="6559259" y="1632496"/>
        <a:ext cx="312187" cy="427129"/>
      </dsp:txXfrm>
    </dsp:sp>
    <dsp:sp modelId="{67D477BD-3DAF-4DB2-9B8D-D54E3BD32BBE}">
      <dsp:nvSpPr>
        <dsp:cNvPr id="0" name=""/>
        <dsp:cNvSpPr/>
      </dsp:nvSpPr>
      <dsp:spPr>
        <a:xfrm>
          <a:off x="6917893" y="2612478"/>
          <a:ext cx="567613" cy="567613"/>
        </a:xfrm>
        <a:prstGeom prst="downArrow">
          <a:avLst>
            <a:gd name="adj1" fmla="val 55000"/>
            <a:gd name="adj2" fmla="val 45000"/>
          </a:avLst>
        </a:prstGeom>
        <a:solidFill>
          <a:schemeClr val="accent2">
            <a:tint val="40000"/>
            <a:alpha val="90000"/>
            <a:hueOff val="-4800000"/>
            <a:satOff val="36456"/>
            <a:lumOff val="7813"/>
            <a:alphaOff val="0"/>
          </a:schemeClr>
        </a:solidFill>
        <a:ln w="9525" cap="flat" cmpd="sng" algn="ctr">
          <a:solidFill>
            <a:schemeClr val="accent2">
              <a:tint val="40000"/>
              <a:alpha val="90000"/>
              <a:hueOff val="-4800000"/>
              <a:satOff val="36456"/>
              <a:lumOff val="7813"/>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endParaRPr lang="en-MY" sz="2700" kern="1200">
            <a:solidFill>
              <a:schemeClr val="tx1"/>
            </a:solidFill>
          </a:endParaRPr>
        </a:p>
      </dsp:txBody>
      <dsp:txXfrm>
        <a:off x="7045606" y="2612478"/>
        <a:ext cx="312187" cy="427129"/>
      </dsp:txXfrm>
    </dsp:sp>
    <dsp:sp modelId="{13D0D7D8-4569-4D9C-96A5-31FDB4912B53}">
      <dsp:nvSpPr>
        <dsp:cNvPr id="0" name=""/>
        <dsp:cNvSpPr/>
      </dsp:nvSpPr>
      <dsp:spPr>
        <a:xfrm>
          <a:off x="7404239" y="3616718"/>
          <a:ext cx="567613" cy="567613"/>
        </a:xfrm>
        <a:prstGeom prst="downArrow">
          <a:avLst>
            <a:gd name="adj1" fmla="val 55000"/>
            <a:gd name="adj2" fmla="val 45000"/>
          </a:avLst>
        </a:prstGeom>
        <a:solidFill>
          <a:schemeClr val="accent2">
            <a:tint val="40000"/>
            <a:alpha val="90000"/>
            <a:hueOff val="-7200000"/>
            <a:satOff val="54684"/>
            <a:lumOff val="11719"/>
            <a:alphaOff val="0"/>
          </a:schemeClr>
        </a:solidFill>
        <a:ln w="9525" cap="flat" cmpd="sng" algn="ctr">
          <a:solidFill>
            <a:schemeClr val="accent2">
              <a:tint val="40000"/>
              <a:alpha val="90000"/>
              <a:hueOff val="-7200000"/>
              <a:satOff val="54684"/>
              <a:lumOff val="11719"/>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34290" tIns="34290" rIns="34290" bIns="34290" numCol="1" spcCol="1270" anchor="ctr" anchorCtr="0">
          <a:noAutofit/>
        </a:bodyPr>
        <a:lstStyle/>
        <a:p>
          <a:pPr lvl="0" algn="ctr" defTabSz="1200150">
            <a:lnSpc>
              <a:spcPct val="90000"/>
            </a:lnSpc>
            <a:spcBef>
              <a:spcPct val="0"/>
            </a:spcBef>
            <a:spcAft>
              <a:spcPct val="35000"/>
            </a:spcAft>
          </a:pPr>
          <a:endParaRPr lang="en-MY" sz="2700" kern="1200">
            <a:solidFill>
              <a:schemeClr val="tx1"/>
            </a:solidFill>
          </a:endParaRPr>
        </a:p>
      </dsp:txBody>
      <dsp:txXfrm>
        <a:off x="7531952" y="3616718"/>
        <a:ext cx="312187" cy="427129"/>
      </dsp:txXfrm>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 Id="rId5" Type="http://schemas.openxmlformats.org/officeDocument/2006/relationships/image" Target="../media/image20.wmf"/><Relationship Id="rId4" Type="http://schemas.openxmlformats.org/officeDocument/2006/relationships/image" Target="../media/image19.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 Id="rId5" Type="http://schemas.openxmlformats.org/officeDocument/2006/relationships/image" Target="../media/image25.wmf"/><Relationship Id="rId4" Type="http://schemas.openxmlformats.org/officeDocument/2006/relationships/image" Target="../media/image2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298" name="Rectangle 2"/>
          <p:cNvSpPr>
            <a:spLocks noGrp="1" noChangeArrowheads="1"/>
          </p:cNvSpPr>
          <p:nvPr>
            <p:ph type="hdr" sz="quarter"/>
          </p:nvPr>
        </p:nvSpPr>
        <p:spPr bwMode="auto">
          <a:xfrm>
            <a:off x="0" y="0"/>
            <a:ext cx="4324244" cy="3417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0"/>
                <a:cs typeface="ＭＳ Ｐゴシック" charset="0"/>
              </a:defRPr>
            </a:lvl1pPr>
          </a:lstStyle>
          <a:p>
            <a:pPr>
              <a:defRPr/>
            </a:pPr>
            <a:endParaRPr lang="en-US"/>
          </a:p>
        </p:txBody>
      </p:sp>
      <p:sp>
        <p:nvSpPr>
          <p:cNvPr id="55299" name="Rectangle 3"/>
          <p:cNvSpPr>
            <a:spLocks noGrp="1" noChangeArrowheads="1"/>
          </p:cNvSpPr>
          <p:nvPr>
            <p:ph type="dt" sz="quarter" idx="1"/>
          </p:nvPr>
        </p:nvSpPr>
        <p:spPr bwMode="auto">
          <a:xfrm>
            <a:off x="5654781" y="0"/>
            <a:ext cx="4324244" cy="3417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000" i="1"/>
            </a:lvl1pPr>
          </a:lstStyle>
          <a:p>
            <a:fld id="{13BE67F1-1D57-46DC-AFAB-E13FB49D92EE}" type="datetime3">
              <a:rPr lang="en-MY"/>
              <a:pPr/>
              <a:t>6 January 2018</a:t>
            </a:fld>
            <a:endParaRPr lang="en-US"/>
          </a:p>
        </p:txBody>
      </p:sp>
      <p:sp>
        <p:nvSpPr>
          <p:cNvPr id="55300" name="Rectangle 4"/>
          <p:cNvSpPr>
            <a:spLocks noGrp="1" noChangeArrowheads="1"/>
          </p:cNvSpPr>
          <p:nvPr>
            <p:ph type="ftr" sz="quarter" idx="2"/>
          </p:nvPr>
        </p:nvSpPr>
        <p:spPr bwMode="auto">
          <a:xfrm>
            <a:off x="0" y="6430782"/>
            <a:ext cx="5067474" cy="4034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000" i="1">
                <a:latin typeface="Arial" charset="0"/>
                <a:ea typeface="ＭＳ Ｐゴシック" charset="0"/>
                <a:cs typeface="ＭＳ Ｐゴシック" charset="0"/>
              </a:defRPr>
            </a:lvl1pPr>
          </a:lstStyle>
          <a:p>
            <a:pPr>
              <a:defRPr/>
            </a:pPr>
            <a:r>
              <a:rPr lang="is-IS"/>
              <a:t>Bahagian Transformasi &amp; Pengurusan Risiko, UTM 2012</a:t>
            </a:r>
            <a:endParaRPr lang="en-US"/>
          </a:p>
        </p:txBody>
      </p:sp>
      <p:sp>
        <p:nvSpPr>
          <p:cNvPr id="55301" name="Rectangle 5"/>
          <p:cNvSpPr>
            <a:spLocks noGrp="1" noChangeArrowheads="1"/>
          </p:cNvSpPr>
          <p:nvPr>
            <p:ph type="sldNum" sz="quarter" idx="3"/>
          </p:nvPr>
        </p:nvSpPr>
        <p:spPr bwMode="auto">
          <a:xfrm>
            <a:off x="5654781" y="6492479"/>
            <a:ext cx="4324244" cy="3417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000" i="1"/>
            </a:lvl1pPr>
          </a:lstStyle>
          <a:p>
            <a:fld id="{E8605597-865F-4B13-AF1B-37A9FB100293}" type="slidenum">
              <a:rPr lang="en-US"/>
              <a:pPr/>
              <a:t>‹#›</a:t>
            </a:fld>
            <a:endParaRPr lang="en-US"/>
          </a:p>
        </p:txBody>
      </p:sp>
    </p:spTree>
    <p:extLst>
      <p:ext uri="{BB962C8B-B14F-4D97-AF65-F5344CB8AC3E}">
        <p14:creationId xmlns:p14="http://schemas.microsoft.com/office/powerpoint/2010/main" val="263889220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4324244" cy="3417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0"/>
                <a:cs typeface="ＭＳ Ｐゴシック" charset="0"/>
              </a:defRPr>
            </a:lvl1pPr>
          </a:lstStyle>
          <a:p>
            <a:pPr>
              <a:defRPr/>
            </a:pPr>
            <a:endParaRPr lang="en-US"/>
          </a:p>
        </p:txBody>
      </p:sp>
      <p:sp>
        <p:nvSpPr>
          <p:cNvPr id="19459" name="Rectangle 3"/>
          <p:cNvSpPr>
            <a:spLocks noGrp="1" noChangeArrowheads="1"/>
          </p:cNvSpPr>
          <p:nvPr>
            <p:ph type="dt" idx="1"/>
          </p:nvPr>
        </p:nvSpPr>
        <p:spPr bwMode="auto">
          <a:xfrm>
            <a:off x="5654781" y="0"/>
            <a:ext cx="4324244" cy="3417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vl1pPr>
          </a:lstStyle>
          <a:p>
            <a:fld id="{A1524A00-DA11-4136-A20D-4BA484CF23DD}" type="datetime3">
              <a:rPr lang="en-MY"/>
              <a:pPr/>
              <a:t>6 January 2018</a:t>
            </a:fld>
            <a:endParaRPr lang="en-US"/>
          </a:p>
        </p:txBody>
      </p:sp>
      <p:sp>
        <p:nvSpPr>
          <p:cNvPr id="19460" name="Rectangle 4"/>
          <p:cNvSpPr>
            <a:spLocks noGrp="1" noRot="1" noChangeAspect="1" noChangeArrowheads="1" noTextEdit="1"/>
          </p:cNvSpPr>
          <p:nvPr>
            <p:ph type="sldImg" idx="2"/>
          </p:nvPr>
        </p:nvSpPr>
        <p:spPr bwMode="auto">
          <a:xfrm>
            <a:off x="3281363" y="512763"/>
            <a:ext cx="3416300" cy="2562225"/>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19461" name="Rectangle 5"/>
          <p:cNvSpPr>
            <a:spLocks noGrp="1" noChangeArrowheads="1"/>
          </p:cNvSpPr>
          <p:nvPr>
            <p:ph type="body" sz="quarter" idx="3"/>
          </p:nvPr>
        </p:nvSpPr>
        <p:spPr bwMode="auto">
          <a:xfrm>
            <a:off x="1330537" y="3246239"/>
            <a:ext cx="7317952" cy="30753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9462" name="Rectangle 6"/>
          <p:cNvSpPr>
            <a:spLocks noGrp="1" noChangeArrowheads="1"/>
          </p:cNvSpPr>
          <p:nvPr>
            <p:ph type="ftr" sz="quarter" idx="4"/>
          </p:nvPr>
        </p:nvSpPr>
        <p:spPr bwMode="auto">
          <a:xfrm>
            <a:off x="0" y="6492479"/>
            <a:ext cx="4324244" cy="3417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0"/>
                <a:cs typeface="ＭＳ Ｐゴシック" charset="0"/>
              </a:defRPr>
            </a:lvl1pPr>
          </a:lstStyle>
          <a:p>
            <a:pPr>
              <a:defRPr/>
            </a:pPr>
            <a:r>
              <a:rPr lang="is-IS"/>
              <a:t>Bahagian Transformasi &amp; Pengurusan Risiko, UTM 2012</a:t>
            </a:r>
            <a:endParaRPr lang="en-US"/>
          </a:p>
        </p:txBody>
      </p:sp>
      <p:sp>
        <p:nvSpPr>
          <p:cNvPr id="19463" name="Rectangle 7"/>
          <p:cNvSpPr>
            <a:spLocks noGrp="1" noChangeArrowheads="1"/>
          </p:cNvSpPr>
          <p:nvPr>
            <p:ph type="sldNum" sz="quarter" idx="5"/>
          </p:nvPr>
        </p:nvSpPr>
        <p:spPr bwMode="auto">
          <a:xfrm>
            <a:off x="5654781" y="6492479"/>
            <a:ext cx="4324244" cy="3417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vl1pPr>
          </a:lstStyle>
          <a:p>
            <a:fld id="{363D22E4-EE24-465C-A1F6-F35BA4D27567}" type="slidenum">
              <a:rPr lang="en-US"/>
              <a:pPr/>
              <a:t>‹#›</a:t>
            </a:fld>
            <a:endParaRPr lang="en-US"/>
          </a:p>
        </p:txBody>
      </p:sp>
    </p:spTree>
    <p:extLst>
      <p:ext uri="{BB962C8B-B14F-4D97-AF65-F5344CB8AC3E}">
        <p14:creationId xmlns:p14="http://schemas.microsoft.com/office/powerpoint/2010/main" val="2384525466"/>
      </p:ext>
    </p:extLst>
  </p:cSld>
  <p:clrMap bg1="lt1" tx1="dk1" bg2="lt2" tx2="dk2" accent1="accent1" accent2="accent2" accent3="accent3" accent4="accent4" accent5="accent5" accent6="accent6" hlink="hlink" folHlink="folHlink"/>
  <p:hf hdr="0"/>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17410" name="Notes Placeholder 2"/>
          <p:cNvSpPr>
            <a:spLocks noGrp="1"/>
          </p:cNvSpPr>
          <p:nvPr>
            <p:ph type="body" idx="1"/>
          </p:nvPr>
        </p:nvSpPr>
        <p:spPr>
          <a:noFill/>
        </p:spPr>
        <p:txBody>
          <a:bodyPr/>
          <a:lstStyle/>
          <a:p>
            <a:endParaRPr lang="en-US" smtClean="0">
              <a:latin typeface="Arial" pitchFamily="34" charset="0"/>
              <a:ea typeface="ＭＳ Ｐゴシック" pitchFamily="34" charset="-128"/>
            </a:endParaRPr>
          </a:p>
        </p:txBody>
      </p:sp>
      <p:sp>
        <p:nvSpPr>
          <p:cNvPr id="17411" name="Slide Number Placeholder 3"/>
          <p:cNvSpPr>
            <a:spLocks noGrp="1"/>
          </p:cNvSpPr>
          <p:nvPr>
            <p:ph type="sldNum" sz="quarter" idx="5"/>
          </p:nvPr>
        </p:nvSpPr>
        <p:spPr>
          <a:noFill/>
          <a:ln>
            <a:miter lim="800000"/>
            <a:headEnd/>
            <a:tailEnd/>
          </a:ln>
        </p:spPr>
        <p:txBody>
          <a:bodyPr/>
          <a:lstStyle/>
          <a:p>
            <a:fld id="{0C454990-0E05-4862-AB57-295A30EFBFDA}" type="slidenum">
              <a:rPr lang="en-US"/>
              <a:pPr/>
              <a:t>1</a:t>
            </a:fld>
            <a:endParaRPr lang="en-US"/>
          </a:p>
        </p:txBody>
      </p:sp>
      <p:sp>
        <p:nvSpPr>
          <p:cNvPr id="17412" name="Date Placeholder 4"/>
          <p:cNvSpPr>
            <a:spLocks noGrp="1"/>
          </p:cNvSpPr>
          <p:nvPr>
            <p:ph type="dt" sz="quarter" idx="1"/>
          </p:nvPr>
        </p:nvSpPr>
        <p:spPr>
          <a:noFill/>
          <a:ln>
            <a:miter lim="800000"/>
            <a:headEnd/>
            <a:tailEnd/>
          </a:ln>
        </p:spPr>
        <p:txBody>
          <a:bodyPr/>
          <a:lstStyle/>
          <a:p>
            <a:fld id="{AAAFF7BA-18CD-420B-BDEA-9860CE8E1DFB}" type="datetime3">
              <a:rPr lang="en-US"/>
              <a:pPr/>
              <a:t>6 January 2018</a:t>
            </a:fld>
            <a:endParaRPr lang="en-US"/>
          </a:p>
        </p:txBody>
      </p:sp>
      <p:sp>
        <p:nvSpPr>
          <p:cNvPr id="17413" name="Footer Placeholder 5"/>
          <p:cNvSpPr>
            <a:spLocks noGrp="1"/>
          </p:cNvSpPr>
          <p:nvPr>
            <p:ph type="ftr" sz="quarter" idx="4"/>
          </p:nvPr>
        </p:nvSpPr>
        <p:spPr>
          <a:noFill/>
          <a:ln>
            <a:miter lim="800000"/>
            <a:headEnd/>
            <a:tailEnd/>
          </a:ln>
        </p:spPr>
        <p:txBody>
          <a:bodyPr/>
          <a:lstStyle/>
          <a:p>
            <a:r>
              <a:rPr lang="en-US" smtClean="0">
                <a:latin typeface="Arial" pitchFamily="34" charset="0"/>
                <a:ea typeface="ＭＳ Ｐゴシック" pitchFamily="34" charset="-128"/>
              </a:rPr>
              <a:t>© ARS 2012; Break that Pattern! Workshop</a:t>
            </a:r>
          </a:p>
        </p:txBody>
      </p:sp>
    </p:spTree>
    <p:extLst>
      <p:ext uri="{BB962C8B-B14F-4D97-AF65-F5344CB8AC3E}">
        <p14:creationId xmlns:p14="http://schemas.microsoft.com/office/powerpoint/2010/main" val="1503543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64867" name="Rectangle 7"/>
          <p:cNvSpPr>
            <a:spLocks noGrp="1" noChangeArrowheads="1"/>
          </p:cNvSpPr>
          <p:nvPr>
            <p:ph type="sldNum" sz="quarter" idx="5"/>
          </p:nvPr>
        </p:nvSpPr>
        <p:spPr>
          <a:noFill/>
          <a:ln>
            <a:miter lim="800000"/>
            <a:headEnd/>
            <a:tailEnd/>
          </a:ln>
        </p:spPr>
        <p:txBody>
          <a:bodyPr/>
          <a:lstStyle/>
          <a:p>
            <a:fld id="{C4526455-F58C-4108-BABB-31051D606A2F}" type="slidenum">
              <a:rPr lang="en-US"/>
              <a:pPr/>
              <a:t>60</a:t>
            </a:fld>
            <a:endParaRPr lang="en-US"/>
          </a:p>
        </p:txBody>
      </p:sp>
      <p:sp>
        <p:nvSpPr>
          <p:cNvPr id="164868" name="Rectangle 2"/>
          <p:cNvSpPr>
            <a:spLocks noGrp="1" noRot="1" noChangeAspect="1" noChangeArrowheads="1" noTextEdit="1"/>
          </p:cNvSpPr>
          <p:nvPr>
            <p:ph type="sldImg"/>
          </p:nvPr>
        </p:nvSpPr>
        <p:spPr>
          <a:solidFill>
            <a:srgbClr val="FFFFFF"/>
          </a:solidFill>
          <a:ln/>
        </p:spPr>
      </p:sp>
      <p:sp>
        <p:nvSpPr>
          <p:cNvPr id="164869"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en-GB" smtClean="0"/>
          </a:p>
        </p:txBody>
      </p:sp>
    </p:spTree>
    <p:extLst>
      <p:ext uri="{BB962C8B-B14F-4D97-AF65-F5344CB8AC3E}">
        <p14:creationId xmlns:p14="http://schemas.microsoft.com/office/powerpoint/2010/main" val="1553827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65891" name="Rectangle 7"/>
          <p:cNvSpPr>
            <a:spLocks noGrp="1" noChangeArrowheads="1"/>
          </p:cNvSpPr>
          <p:nvPr>
            <p:ph type="sldNum" sz="quarter" idx="5"/>
          </p:nvPr>
        </p:nvSpPr>
        <p:spPr>
          <a:noFill/>
          <a:ln>
            <a:miter lim="800000"/>
            <a:headEnd/>
            <a:tailEnd/>
          </a:ln>
        </p:spPr>
        <p:txBody>
          <a:bodyPr/>
          <a:lstStyle/>
          <a:p>
            <a:fld id="{A702FDC0-BD28-4CC2-850F-D2D37BB76279}" type="slidenum">
              <a:rPr lang="en-US"/>
              <a:pPr/>
              <a:t>61</a:t>
            </a:fld>
            <a:endParaRPr lang="en-US"/>
          </a:p>
        </p:txBody>
      </p:sp>
      <p:sp>
        <p:nvSpPr>
          <p:cNvPr id="165892" name="Rectangle 2"/>
          <p:cNvSpPr>
            <a:spLocks noGrp="1" noRot="1" noChangeAspect="1" noChangeArrowheads="1" noTextEdit="1"/>
          </p:cNvSpPr>
          <p:nvPr>
            <p:ph type="sldImg"/>
          </p:nvPr>
        </p:nvSpPr>
        <p:spPr>
          <a:solidFill>
            <a:srgbClr val="FFFFFF"/>
          </a:solidFill>
          <a:ln/>
        </p:spPr>
      </p:sp>
      <p:sp>
        <p:nvSpPr>
          <p:cNvPr id="165893"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en-GB" smtClean="0"/>
          </a:p>
        </p:txBody>
      </p:sp>
    </p:spTree>
    <p:extLst>
      <p:ext uri="{BB962C8B-B14F-4D97-AF65-F5344CB8AC3E}">
        <p14:creationId xmlns:p14="http://schemas.microsoft.com/office/powerpoint/2010/main" val="831076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66915" name="Rectangle 7"/>
          <p:cNvSpPr>
            <a:spLocks noGrp="1" noChangeArrowheads="1"/>
          </p:cNvSpPr>
          <p:nvPr>
            <p:ph type="sldNum" sz="quarter" idx="5"/>
          </p:nvPr>
        </p:nvSpPr>
        <p:spPr>
          <a:noFill/>
          <a:ln>
            <a:miter lim="800000"/>
            <a:headEnd/>
            <a:tailEnd/>
          </a:ln>
        </p:spPr>
        <p:txBody>
          <a:bodyPr/>
          <a:lstStyle/>
          <a:p>
            <a:fld id="{A400A1D2-24EC-4296-9DC9-FED2015B3751}" type="slidenum">
              <a:rPr lang="en-US"/>
              <a:pPr/>
              <a:t>62</a:t>
            </a:fld>
            <a:endParaRPr lang="en-US"/>
          </a:p>
        </p:txBody>
      </p:sp>
      <p:sp>
        <p:nvSpPr>
          <p:cNvPr id="166916" name="Rectangle 2"/>
          <p:cNvSpPr>
            <a:spLocks noGrp="1" noRot="1" noChangeAspect="1" noChangeArrowheads="1" noTextEdit="1"/>
          </p:cNvSpPr>
          <p:nvPr>
            <p:ph type="sldImg"/>
          </p:nvPr>
        </p:nvSpPr>
        <p:spPr>
          <a:solidFill>
            <a:srgbClr val="FFFFFF"/>
          </a:solidFill>
          <a:ln/>
        </p:spPr>
      </p:sp>
      <p:sp>
        <p:nvSpPr>
          <p:cNvPr id="166917"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en-GB" smtClean="0"/>
          </a:p>
        </p:txBody>
      </p:sp>
    </p:spTree>
    <p:extLst>
      <p:ext uri="{BB962C8B-B14F-4D97-AF65-F5344CB8AC3E}">
        <p14:creationId xmlns:p14="http://schemas.microsoft.com/office/powerpoint/2010/main" val="2089486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66915" name="Rectangle 7"/>
          <p:cNvSpPr>
            <a:spLocks noGrp="1" noChangeArrowheads="1"/>
          </p:cNvSpPr>
          <p:nvPr>
            <p:ph type="sldNum" sz="quarter" idx="5"/>
          </p:nvPr>
        </p:nvSpPr>
        <p:spPr>
          <a:noFill/>
          <a:ln>
            <a:miter lim="800000"/>
            <a:headEnd/>
            <a:tailEnd/>
          </a:ln>
        </p:spPr>
        <p:txBody>
          <a:bodyPr/>
          <a:lstStyle/>
          <a:p>
            <a:fld id="{A400A1D2-24EC-4296-9DC9-FED2015B3751}" type="slidenum">
              <a:rPr lang="en-US"/>
              <a:pPr/>
              <a:t>63</a:t>
            </a:fld>
            <a:endParaRPr lang="en-US"/>
          </a:p>
        </p:txBody>
      </p:sp>
      <p:sp>
        <p:nvSpPr>
          <p:cNvPr id="166916" name="Rectangle 2"/>
          <p:cNvSpPr>
            <a:spLocks noGrp="1" noRot="1" noChangeAspect="1" noChangeArrowheads="1" noTextEdit="1"/>
          </p:cNvSpPr>
          <p:nvPr>
            <p:ph type="sldImg"/>
          </p:nvPr>
        </p:nvSpPr>
        <p:spPr>
          <a:solidFill>
            <a:srgbClr val="FFFFFF"/>
          </a:solidFill>
          <a:ln/>
        </p:spPr>
      </p:sp>
      <p:sp>
        <p:nvSpPr>
          <p:cNvPr id="166917"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en-GB" smtClean="0"/>
          </a:p>
        </p:txBody>
      </p:sp>
    </p:spTree>
    <p:extLst>
      <p:ext uri="{BB962C8B-B14F-4D97-AF65-F5344CB8AC3E}">
        <p14:creationId xmlns:p14="http://schemas.microsoft.com/office/powerpoint/2010/main" val="669282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07523" name="Rectangle 7"/>
          <p:cNvSpPr>
            <a:spLocks noGrp="1" noChangeArrowheads="1"/>
          </p:cNvSpPr>
          <p:nvPr>
            <p:ph type="sldNum" sz="quarter" idx="5"/>
          </p:nvPr>
        </p:nvSpPr>
        <p:spPr>
          <a:noFill/>
          <a:ln>
            <a:miter lim="800000"/>
            <a:headEnd/>
            <a:tailEnd/>
          </a:ln>
        </p:spPr>
        <p:txBody>
          <a:bodyPr/>
          <a:lstStyle/>
          <a:p>
            <a:fld id="{D54A6017-EFF7-4563-BD71-E9598340F901}" type="slidenum">
              <a:rPr lang="en-US"/>
              <a:pPr/>
              <a:t>88</a:t>
            </a:fld>
            <a:endParaRPr lang="en-US"/>
          </a:p>
        </p:txBody>
      </p:sp>
      <p:sp>
        <p:nvSpPr>
          <p:cNvPr id="107524" name="Rectangle 2"/>
          <p:cNvSpPr>
            <a:spLocks noGrp="1" noRot="1" noChangeAspect="1" noChangeArrowheads="1" noTextEdit="1"/>
          </p:cNvSpPr>
          <p:nvPr>
            <p:ph type="sldImg"/>
          </p:nvPr>
        </p:nvSpPr>
        <p:spPr>
          <a:ln/>
        </p:spPr>
      </p:sp>
      <p:sp>
        <p:nvSpPr>
          <p:cNvPr id="107525"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836868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08547" name="Rectangle 7"/>
          <p:cNvSpPr>
            <a:spLocks noGrp="1" noChangeArrowheads="1"/>
          </p:cNvSpPr>
          <p:nvPr>
            <p:ph type="sldNum" sz="quarter" idx="5"/>
          </p:nvPr>
        </p:nvSpPr>
        <p:spPr>
          <a:noFill/>
          <a:ln>
            <a:miter lim="800000"/>
            <a:headEnd/>
            <a:tailEnd/>
          </a:ln>
        </p:spPr>
        <p:txBody>
          <a:bodyPr/>
          <a:lstStyle/>
          <a:p>
            <a:fld id="{2D14DB10-9F12-47A6-9C69-3432B7101A7B}" type="slidenum">
              <a:rPr lang="en-US"/>
              <a:pPr/>
              <a:t>89</a:t>
            </a:fld>
            <a:endParaRPr lang="en-US"/>
          </a:p>
        </p:txBody>
      </p:sp>
      <p:sp>
        <p:nvSpPr>
          <p:cNvPr id="108548" name="Rectangle 2"/>
          <p:cNvSpPr>
            <a:spLocks noGrp="1" noRot="1" noChangeAspect="1" noChangeArrowheads="1" noTextEdit="1"/>
          </p:cNvSpPr>
          <p:nvPr>
            <p:ph type="sldImg"/>
          </p:nvPr>
        </p:nvSpPr>
        <p:spPr>
          <a:ln/>
        </p:spPr>
      </p:sp>
      <p:sp>
        <p:nvSpPr>
          <p:cNvPr id="108549"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4217812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10595" name="Rectangle 7"/>
          <p:cNvSpPr>
            <a:spLocks noGrp="1" noChangeArrowheads="1"/>
          </p:cNvSpPr>
          <p:nvPr>
            <p:ph type="sldNum" sz="quarter" idx="5"/>
          </p:nvPr>
        </p:nvSpPr>
        <p:spPr>
          <a:noFill/>
          <a:ln>
            <a:miter lim="800000"/>
            <a:headEnd/>
            <a:tailEnd/>
          </a:ln>
        </p:spPr>
        <p:txBody>
          <a:bodyPr/>
          <a:lstStyle/>
          <a:p>
            <a:fld id="{EA69C117-478A-44EC-A902-07D3898FBBF4}" type="slidenum">
              <a:rPr lang="en-US"/>
              <a:pPr/>
              <a:t>90</a:t>
            </a:fld>
            <a:endParaRPr lang="en-US"/>
          </a:p>
        </p:txBody>
      </p:sp>
      <p:sp>
        <p:nvSpPr>
          <p:cNvPr id="110596" name="Rectangle 2"/>
          <p:cNvSpPr>
            <a:spLocks noGrp="1" noRot="1" noChangeAspect="1" noChangeArrowheads="1" noTextEdit="1"/>
          </p:cNvSpPr>
          <p:nvPr>
            <p:ph type="sldImg"/>
          </p:nvPr>
        </p:nvSpPr>
        <p:spPr>
          <a:ln/>
        </p:spPr>
      </p:sp>
      <p:sp>
        <p:nvSpPr>
          <p:cNvPr id="110597" name="Rectangle 3"/>
          <p:cNvSpPr>
            <a:spLocks noGrp="1" noChangeArrowheads="1"/>
          </p:cNvSpPr>
          <p:nvPr>
            <p:ph type="body" idx="1"/>
          </p:nvPr>
        </p:nvSpPr>
        <p:spPr>
          <a:noFill/>
        </p:spPr>
        <p:txBody>
          <a:bodyPr/>
          <a:lstStyle/>
          <a:p>
            <a:pPr eaLnBrk="1" hangingPunct="1"/>
            <a:endParaRPr lang="en-CA" smtClean="0"/>
          </a:p>
        </p:txBody>
      </p:sp>
    </p:spTree>
    <p:extLst>
      <p:ext uri="{BB962C8B-B14F-4D97-AF65-F5344CB8AC3E}">
        <p14:creationId xmlns:p14="http://schemas.microsoft.com/office/powerpoint/2010/main" val="19126863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miter lim="800000"/>
            <a:headEnd/>
            <a:tailEnd/>
          </a:ln>
        </p:spPr>
        <p:txBody>
          <a:bodyPr/>
          <a:lstStyle/>
          <a:p>
            <a:fld id="{BA0D793B-5163-483B-BCFA-F4A461D578C1}" type="slidenum">
              <a:rPr lang="en-US" smtClean="0">
                <a:latin typeface="Times New Roman" pitchFamily="18" charset="0"/>
              </a:rPr>
              <a:pPr/>
              <a:t>110</a:t>
            </a:fld>
            <a:endParaRPr lang="en-US" smtClean="0">
              <a:latin typeface="Times New Roman" pitchFamily="18" charset="0"/>
            </a:endParaRPr>
          </a:p>
        </p:txBody>
      </p:sp>
      <p:sp>
        <p:nvSpPr>
          <p:cNvPr id="124931" name="Rectangle 2"/>
          <p:cNvSpPr>
            <a:spLocks noGrp="1" noRot="1" noChangeAspect="1" noChangeArrowheads="1" noTextEdit="1"/>
          </p:cNvSpPr>
          <p:nvPr>
            <p:ph type="sldImg"/>
          </p:nvPr>
        </p:nvSpPr>
        <p:spPr>
          <a:xfrm>
            <a:off x="3284538" y="514350"/>
            <a:ext cx="3413125" cy="2560638"/>
          </a:xfrm>
          <a:ln w="12700"/>
        </p:spPr>
      </p:sp>
      <p:sp>
        <p:nvSpPr>
          <p:cNvPr id="124932" name="Rectangle 3"/>
          <p:cNvSpPr>
            <a:spLocks noGrp="1" noChangeArrowheads="1"/>
          </p:cNvSpPr>
          <p:nvPr>
            <p:ph type="body" idx="1"/>
          </p:nvPr>
        </p:nvSpPr>
        <p:spPr>
          <a:noFill/>
        </p:spPr>
        <p:txBody>
          <a:bodyPr lIns="92065" tIns="46034" rIns="92065" bIns="46034"/>
          <a:lstStyle/>
          <a:p>
            <a:endParaRPr lang="en-US" smtClean="0">
              <a:latin typeface="Times New Roman" pitchFamily="18" charset="0"/>
            </a:endParaRPr>
          </a:p>
        </p:txBody>
      </p:sp>
    </p:spTree>
    <p:extLst>
      <p:ext uri="{BB962C8B-B14F-4D97-AF65-F5344CB8AC3E}">
        <p14:creationId xmlns:p14="http://schemas.microsoft.com/office/powerpoint/2010/main" val="10523129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miter lim="800000"/>
            <a:headEnd/>
            <a:tailEnd/>
          </a:ln>
        </p:spPr>
        <p:txBody>
          <a:bodyPr/>
          <a:lstStyle/>
          <a:p>
            <a:fld id="{91636DE0-D22A-4DAA-96AD-243E5AB3E6ED}" type="slidenum">
              <a:rPr lang="en-US" smtClean="0">
                <a:latin typeface="Times New Roman" pitchFamily="18" charset="0"/>
              </a:rPr>
              <a:pPr/>
              <a:t>113</a:t>
            </a:fld>
            <a:endParaRPr lang="en-US" smtClean="0">
              <a:latin typeface="Times New Roman" pitchFamily="18" charset="0"/>
            </a:endParaRPr>
          </a:p>
        </p:txBody>
      </p:sp>
      <p:sp>
        <p:nvSpPr>
          <p:cNvPr id="125955" name="Rectangle 2"/>
          <p:cNvSpPr>
            <a:spLocks noGrp="1" noRot="1" noChangeAspect="1" noChangeArrowheads="1" noTextEdit="1"/>
          </p:cNvSpPr>
          <p:nvPr>
            <p:ph type="sldImg"/>
          </p:nvPr>
        </p:nvSpPr>
        <p:spPr>
          <a:xfrm>
            <a:off x="3284538" y="514350"/>
            <a:ext cx="3413125" cy="2560638"/>
          </a:xfrm>
          <a:ln w="12700"/>
        </p:spPr>
      </p:sp>
      <p:sp>
        <p:nvSpPr>
          <p:cNvPr id="125956" name="Rectangle 3"/>
          <p:cNvSpPr>
            <a:spLocks noGrp="1" noChangeArrowheads="1"/>
          </p:cNvSpPr>
          <p:nvPr>
            <p:ph type="body" idx="1"/>
          </p:nvPr>
        </p:nvSpPr>
        <p:spPr>
          <a:noFill/>
        </p:spPr>
        <p:txBody>
          <a:bodyPr lIns="92065" tIns="46034" rIns="92065" bIns="46034"/>
          <a:lstStyle/>
          <a:p>
            <a:endParaRPr lang="en-US" smtClean="0">
              <a:latin typeface="Times New Roman" pitchFamily="18" charset="0"/>
            </a:endParaRPr>
          </a:p>
        </p:txBody>
      </p:sp>
    </p:spTree>
    <p:extLst>
      <p:ext uri="{BB962C8B-B14F-4D97-AF65-F5344CB8AC3E}">
        <p14:creationId xmlns:p14="http://schemas.microsoft.com/office/powerpoint/2010/main" val="8962537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miter lim="800000"/>
            <a:headEnd/>
            <a:tailEnd/>
          </a:ln>
        </p:spPr>
        <p:txBody>
          <a:bodyPr/>
          <a:lstStyle/>
          <a:p>
            <a:fld id="{D9C6649F-4CF6-4A39-AEAC-437F2CFA6CD8}" type="slidenum">
              <a:rPr lang="en-US" smtClean="0">
                <a:latin typeface="Times New Roman" pitchFamily="18" charset="0"/>
              </a:rPr>
              <a:pPr/>
              <a:t>114</a:t>
            </a:fld>
            <a:endParaRPr lang="en-US" smtClean="0">
              <a:latin typeface="Times New Roman" pitchFamily="18" charset="0"/>
            </a:endParaRPr>
          </a:p>
        </p:txBody>
      </p:sp>
      <p:sp>
        <p:nvSpPr>
          <p:cNvPr id="126979" name="Rectangle 2"/>
          <p:cNvSpPr>
            <a:spLocks noGrp="1" noRot="1" noChangeAspect="1" noChangeArrowheads="1" noTextEdit="1"/>
          </p:cNvSpPr>
          <p:nvPr>
            <p:ph type="sldImg"/>
          </p:nvPr>
        </p:nvSpPr>
        <p:spPr>
          <a:xfrm>
            <a:off x="3284538" y="514350"/>
            <a:ext cx="3413125" cy="2560638"/>
          </a:xfrm>
          <a:ln w="12700"/>
        </p:spPr>
      </p:sp>
      <p:sp>
        <p:nvSpPr>
          <p:cNvPr id="126980" name="Rectangle 3"/>
          <p:cNvSpPr>
            <a:spLocks noGrp="1" noChangeArrowheads="1"/>
          </p:cNvSpPr>
          <p:nvPr>
            <p:ph type="body" idx="1"/>
          </p:nvPr>
        </p:nvSpPr>
        <p:spPr>
          <a:noFill/>
        </p:spPr>
        <p:txBody>
          <a:bodyPr lIns="92065" tIns="46034" rIns="92065" bIns="46034"/>
          <a:lstStyle/>
          <a:p>
            <a:endParaRPr lang="en-US" smtClean="0">
              <a:latin typeface="Times New Roman" pitchFamily="18" charset="0"/>
            </a:endParaRPr>
          </a:p>
        </p:txBody>
      </p:sp>
    </p:spTree>
    <p:extLst>
      <p:ext uri="{BB962C8B-B14F-4D97-AF65-F5344CB8AC3E}">
        <p14:creationId xmlns:p14="http://schemas.microsoft.com/office/powerpoint/2010/main" val="1291869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56675" name="Rectangle 7"/>
          <p:cNvSpPr>
            <a:spLocks noGrp="1" noChangeArrowheads="1"/>
          </p:cNvSpPr>
          <p:nvPr>
            <p:ph type="sldNum" sz="quarter" idx="5"/>
          </p:nvPr>
        </p:nvSpPr>
        <p:spPr>
          <a:noFill/>
          <a:ln>
            <a:miter lim="800000"/>
            <a:headEnd/>
            <a:tailEnd/>
          </a:ln>
        </p:spPr>
        <p:txBody>
          <a:bodyPr/>
          <a:lstStyle/>
          <a:p>
            <a:fld id="{504C6CC0-7E59-482B-835E-CD3ECA9EA84A}" type="slidenum">
              <a:rPr lang="en-US"/>
              <a:pPr/>
              <a:t>52</a:t>
            </a:fld>
            <a:endParaRPr lang="en-US"/>
          </a:p>
        </p:txBody>
      </p:sp>
      <p:sp>
        <p:nvSpPr>
          <p:cNvPr id="156676" name="Rectangle 2"/>
          <p:cNvSpPr>
            <a:spLocks noGrp="1" noRot="1" noChangeAspect="1" noChangeArrowheads="1" noTextEdit="1"/>
          </p:cNvSpPr>
          <p:nvPr>
            <p:ph type="sldImg"/>
          </p:nvPr>
        </p:nvSpPr>
        <p:spPr>
          <a:solidFill>
            <a:srgbClr val="FFFFFF"/>
          </a:solidFill>
          <a:ln/>
        </p:spPr>
      </p:sp>
      <p:sp>
        <p:nvSpPr>
          <p:cNvPr id="156677"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en-GB" smtClean="0"/>
          </a:p>
        </p:txBody>
      </p:sp>
    </p:spTree>
    <p:extLst>
      <p:ext uri="{BB962C8B-B14F-4D97-AF65-F5344CB8AC3E}">
        <p14:creationId xmlns:p14="http://schemas.microsoft.com/office/powerpoint/2010/main" val="11528836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miter lim="800000"/>
            <a:headEnd/>
            <a:tailEnd/>
          </a:ln>
        </p:spPr>
        <p:txBody>
          <a:bodyPr/>
          <a:lstStyle/>
          <a:p>
            <a:fld id="{D4915836-9063-4128-8041-351C88ABDE0F}" type="slidenum">
              <a:rPr lang="en-US" smtClean="0">
                <a:latin typeface="Times New Roman" pitchFamily="18" charset="0"/>
              </a:rPr>
              <a:pPr/>
              <a:t>120</a:t>
            </a:fld>
            <a:endParaRPr lang="en-US" smtClean="0">
              <a:latin typeface="Times New Roman" pitchFamily="18" charset="0"/>
            </a:endParaRPr>
          </a:p>
        </p:txBody>
      </p:sp>
      <p:sp>
        <p:nvSpPr>
          <p:cNvPr id="128003" name="Rectangle 2"/>
          <p:cNvSpPr>
            <a:spLocks noGrp="1" noRot="1" noChangeAspect="1" noChangeArrowheads="1" noTextEdit="1"/>
          </p:cNvSpPr>
          <p:nvPr>
            <p:ph type="sldImg"/>
          </p:nvPr>
        </p:nvSpPr>
        <p:spPr>
          <a:xfrm>
            <a:off x="3287713" y="511175"/>
            <a:ext cx="3405187" cy="2552700"/>
          </a:xfrm>
          <a:noFill/>
          <a:ln w="12700" cap="flat">
            <a:solidFill>
              <a:schemeClr val="tx1"/>
            </a:solidFill>
          </a:ln>
        </p:spPr>
      </p:sp>
      <p:sp>
        <p:nvSpPr>
          <p:cNvPr id="128004" name="Rectangle 3"/>
          <p:cNvSpPr>
            <a:spLocks noGrp="1" noChangeArrowheads="1"/>
          </p:cNvSpPr>
          <p:nvPr>
            <p:ph type="body" idx="1"/>
          </p:nvPr>
        </p:nvSpPr>
        <p:spPr>
          <a:xfrm>
            <a:off x="1330693" y="3246048"/>
            <a:ext cx="7317641" cy="3063526"/>
          </a:xfrm>
          <a:noFill/>
        </p:spPr>
        <p:txBody>
          <a:bodyPr lIns="92075" tIns="46038" rIns="92075" bIns="46038"/>
          <a:lstStyle/>
          <a:p>
            <a:endParaRPr lang="en-US" smtClean="0">
              <a:latin typeface="Times New Roman" pitchFamily="18" charset="0"/>
            </a:endParaRPr>
          </a:p>
        </p:txBody>
      </p:sp>
    </p:spTree>
    <p:extLst>
      <p:ext uri="{BB962C8B-B14F-4D97-AF65-F5344CB8AC3E}">
        <p14:creationId xmlns:p14="http://schemas.microsoft.com/office/powerpoint/2010/main" val="2365998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miter lim="800000"/>
            <a:headEnd/>
            <a:tailEnd/>
          </a:ln>
        </p:spPr>
        <p:txBody>
          <a:bodyPr/>
          <a:lstStyle/>
          <a:p>
            <a:fld id="{22CC09E4-C659-4CF5-8DF0-06DFD23510E2}" type="slidenum">
              <a:rPr lang="en-US" smtClean="0">
                <a:latin typeface="Times New Roman" pitchFamily="18" charset="0"/>
              </a:rPr>
              <a:pPr/>
              <a:t>121</a:t>
            </a:fld>
            <a:endParaRPr lang="en-US" smtClean="0">
              <a:latin typeface="Times New Roman" pitchFamily="18" charset="0"/>
            </a:endParaRPr>
          </a:p>
        </p:txBody>
      </p:sp>
      <p:sp>
        <p:nvSpPr>
          <p:cNvPr id="129027" name="Rectangle 2"/>
          <p:cNvSpPr>
            <a:spLocks noGrp="1" noRot="1" noChangeAspect="1" noChangeArrowheads="1" noTextEdit="1"/>
          </p:cNvSpPr>
          <p:nvPr>
            <p:ph type="sldImg"/>
          </p:nvPr>
        </p:nvSpPr>
        <p:spPr>
          <a:xfrm>
            <a:off x="3287713" y="511175"/>
            <a:ext cx="3405187" cy="2552700"/>
          </a:xfrm>
          <a:noFill/>
          <a:ln w="12700" cap="flat">
            <a:solidFill>
              <a:schemeClr val="tx1"/>
            </a:solidFill>
          </a:ln>
        </p:spPr>
      </p:sp>
      <p:sp>
        <p:nvSpPr>
          <p:cNvPr id="129028" name="Rectangle 3"/>
          <p:cNvSpPr>
            <a:spLocks noGrp="1" noChangeArrowheads="1"/>
          </p:cNvSpPr>
          <p:nvPr>
            <p:ph type="body" idx="1"/>
          </p:nvPr>
        </p:nvSpPr>
        <p:spPr>
          <a:xfrm>
            <a:off x="1330693" y="3246048"/>
            <a:ext cx="7317641" cy="3063526"/>
          </a:xfrm>
          <a:noFill/>
        </p:spPr>
        <p:txBody>
          <a:bodyPr lIns="92075" tIns="46038" rIns="92075" bIns="46038"/>
          <a:lstStyle/>
          <a:p>
            <a:endParaRPr lang="en-US" smtClean="0">
              <a:latin typeface="Times New Roman" pitchFamily="18" charset="0"/>
            </a:endParaRPr>
          </a:p>
        </p:txBody>
      </p:sp>
    </p:spTree>
    <p:extLst>
      <p:ext uri="{BB962C8B-B14F-4D97-AF65-F5344CB8AC3E}">
        <p14:creationId xmlns:p14="http://schemas.microsoft.com/office/powerpoint/2010/main" val="10641322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miter lim="800000"/>
            <a:headEnd/>
            <a:tailEnd/>
          </a:ln>
        </p:spPr>
        <p:txBody>
          <a:bodyPr/>
          <a:lstStyle/>
          <a:p>
            <a:fld id="{16125C56-D703-465A-B6AD-039855F1214C}" type="slidenum">
              <a:rPr lang="en-US" smtClean="0">
                <a:latin typeface="Times New Roman" pitchFamily="18" charset="0"/>
              </a:rPr>
              <a:pPr/>
              <a:t>127</a:t>
            </a:fld>
            <a:endParaRPr lang="en-US" smtClean="0">
              <a:latin typeface="Times New Roman" pitchFamily="18" charset="0"/>
            </a:endParaRPr>
          </a:p>
        </p:txBody>
      </p:sp>
      <p:sp>
        <p:nvSpPr>
          <p:cNvPr id="130051" name="Rectangle 2"/>
          <p:cNvSpPr>
            <a:spLocks noGrp="1" noRot="1" noChangeAspect="1" noChangeArrowheads="1" noTextEdit="1"/>
          </p:cNvSpPr>
          <p:nvPr>
            <p:ph type="sldImg"/>
          </p:nvPr>
        </p:nvSpPr>
        <p:spPr>
          <a:xfrm>
            <a:off x="3281363" y="512763"/>
            <a:ext cx="3416300" cy="2562225"/>
          </a:xfrm>
          <a:noFill/>
          <a:ln w="12700" cap="flat">
            <a:solidFill>
              <a:schemeClr val="tx1"/>
            </a:solidFill>
          </a:ln>
        </p:spPr>
      </p:sp>
      <p:sp>
        <p:nvSpPr>
          <p:cNvPr id="130052" name="Rectangle 3"/>
          <p:cNvSpPr>
            <a:spLocks noGrp="1" noChangeArrowheads="1"/>
          </p:cNvSpPr>
          <p:nvPr>
            <p:ph type="body" idx="1"/>
          </p:nvPr>
        </p:nvSpPr>
        <p:spPr>
          <a:noFill/>
        </p:spPr>
        <p:txBody>
          <a:bodyPr lIns="92075" tIns="46038" rIns="92075" bIns="46038"/>
          <a:lstStyle/>
          <a:p>
            <a:endParaRPr lang="en-US" smtClean="0">
              <a:latin typeface="Times New Roman" pitchFamily="18" charset="0"/>
            </a:endParaRPr>
          </a:p>
        </p:txBody>
      </p:sp>
    </p:spTree>
    <p:extLst>
      <p:ext uri="{BB962C8B-B14F-4D97-AF65-F5344CB8AC3E}">
        <p14:creationId xmlns:p14="http://schemas.microsoft.com/office/powerpoint/2010/main" val="4560688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miter lim="800000"/>
            <a:headEnd/>
            <a:tailEnd/>
          </a:ln>
        </p:spPr>
        <p:txBody>
          <a:bodyPr/>
          <a:lstStyle/>
          <a:p>
            <a:fld id="{00515BBB-11E5-4C18-A5C8-28989DE930CB}" type="slidenum">
              <a:rPr lang="en-US" smtClean="0">
                <a:latin typeface="Times New Roman" pitchFamily="18" charset="0"/>
              </a:rPr>
              <a:pPr/>
              <a:t>128</a:t>
            </a:fld>
            <a:endParaRPr lang="en-US" smtClean="0">
              <a:latin typeface="Times New Roman" pitchFamily="18" charset="0"/>
            </a:endParaRPr>
          </a:p>
        </p:txBody>
      </p:sp>
      <p:sp>
        <p:nvSpPr>
          <p:cNvPr id="131075" name="Rectangle 2"/>
          <p:cNvSpPr>
            <a:spLocks noGrp="1" noRot="1" noChangeAspect="1" noChangeArrowheads="1" noTextEdit="1"/>
          </p:cNvSpPr>
          <p:nvPr>
            <p:ph type="sldImg"/>
          </p:nvPr>
        </p:nvSpPr>
        <p:spPr>
          <a:xfrm>
            <a:off x="3281363" y="512763"/>
            <a:ext cx="3416300" cy="2562225"/>
          </a:xfrm>
          <a:noFill/>
          <a:ln w="12700" cap="flat">
            <a:solidFill>
              <a:schemeClr val="tx1"/>
            </a:solidFill>
          </a:ln>
        </p:spPr>
      </p:sp>
      <p:sp>
        <p:nvSpPr>
          <p:cNvPr id="131076" name="Rectangle 3"/>
          <p:cNvSpPr>
            <a:spLocks noGrp="1" noChangeArrowheads="1"/>
          </p:cNvSpPr>
          <p:nvPr>
            <p:ph type="body" idx="1"/>
          </p:nvPr>
        </p:nvSpPr>
        <p:spPr>
          <a:noFill/>
        </p:spPr>
        <p:txBody>
          <a:bodyPr lIns="92075" tIns="46038" rIns="92075" bIns="46038"/>
          <a:lstStyle/>
          <a:p>
            <a:endParaRPr lang="en-US" smtClean="0">
              <a:latin typeface="Times New Roman" pitchFamily="18" charset="0"/>
            </a:endParaRPr>
          </a:p>
        </p:txBody>
      </p:sp>
    </p:spTree>
    <p:extLst>
      <p:ext uri="{BB962C8B-B14F-4D97-AF65-F5344CB8AC3E}">
        <p14:creationId xmlns:p14="http://schemas.microsoft.com/office/powerpoint/2010/main" val="15957184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miter lim="800000"/>
            <a:headEnd/>
            <a:tailEnd/>
          </a:ln>
        </p:spPr>
        <p:txBody>
          <a:bodyPr/>
          <a:lstStyle/>
          <a:p>
            <a:fld id="{50A9C410-8769-44B0-B378-4D98CD9F125B}" type="slidenum">
              <a:rPr lang="en-US" smtClean="0">
                <a:latin typeface="Times New Roman" pitchFamily="18" charset="0"/>
              </a:rPr>
              <a:pPr/>
              <a:t>129</a:t>
            </a:fld>
            <a:endParaRPr lang="en-US" smtClean="0">
              <a:latin typeface="Times New Roman" pitchFamily="18" charset="0"/>
            </a:endParaRPr>
          </a:p>
        </p:txBody>
      </p:sp>
      <p:sp>
        <p:nvSpPr>
          <p:cNvPr id="132099" name="Rectangle 2"/>
          <p:cNvSpPr>
            <a:spLocks noGrp="1" noRot="1" noChangeAspect="1" noChangeArrowheads="1" noTextEdit="1"/>
          </p:cNvSpPr>
          <p:nvPr>
            <p:ph type="sldImg"/>
          </p:nvPr>
        </p:nvSpPr>
        <p:spPr>
          <a:xfrm>
            <a:off x="3289300" y="517525"/>
            <a:ext cx="3400425" cy="2551113"/>
          </a:xfrm>
          <a:noFill/>
          <a:ln w="12700" cap="flat">
            <a:solidFill>
              <a:schemeClr val="tx1"/>
            </a:solidFill>
          </a:ln>
        </p:spPr>
      </p:sp>
      <p:sp>
        <p:nvSpPr>
          <p:cNvPr id="132100" name="Rectangle 3"/>
          <p:cNvSpPr>
            <a:spLocks noGrp="1" noChangeArrowheads="1"/>
          </p:cNvSpPr>
          <p:nvPr>
            <p:ph type="body" idx="1"/>
          </p:nvPr>
        </p:nvSpPr>
        <p:spPr>
          <a:xfrm>
            <a:off x="1330693" y="3244955"/>
            <a:ext cx="7317641" cy="3076641"/>
          </a:xfrm>
          <a:noFill/>
        </p:spPr>
        <p:txBody>
          <a:bodyPr lIns="90488" tIns="44450" rIns="90488" bIns="44450"/>
          <a:lstStyle/>
          <a:p>
            <a:endParaRPr lang="en-US" smtClean="0">
              <a:latin typeface="Times New Roman" pitchFamily="18" charset="0"/>
            </a:endParaRPr>
          </a:p>
        </p:txBody>
      </p:sp>
    </p:spTree>
    <p:extLst>
      <p:ext uri="{BB962C8B-B14F-4D97-AF65-F5344CB8AC3E}">
        <p14:creationId xmlns:p14="http://schemas.microsoft.com/office/powerpoint/2010/main" val="2113720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miter lim="800000"/>
            <a:headEnd/>
            <a:tailEnd/>
          </a:ln>
        </p:spPr>
        <p:txBody>
          <a:bodyPr/>
          <a:lstStyle/>
          <a:p>
            <a:fld id="{2E78748A-0028-437C-B8FC-4DD9F8053D27}" type="slidenum">
              <a:rPr lang="en-US" smtClean="0">
                <a:latin typeface="Times New Roman" pitchFamily="18" charset="0"/>
              </a:rPr>
              <a:pPr/>
              <a:t>130</a:t>
            </a:fld>
            <a:endParaRPr lang="en-US" smtClean="0">
              <a:latin typeface="Times New Roman" pitchFamily="18" charset="0"/>
            </a:endParaRPr>
          </a:p>
        </p:txBody>
      </p:sp>
      <p:sp>
        <p:nvSpPr>
          <p:cNvPr id="133123" name="Rectangle 2"/>
          <p:cNvSpPr>
            <a:spLocks noGrp="1" noRot="1" noChangeAspect="1" noChangeArrowheads="1" noTextEdit="1"/>
          </p:cNvSpPr>
          <p:nvPr>
            <p:ph type="sldImg"/>
          </p:nvPr>
        </p:nvSpPr>
        <p:spPr>
          <a:xfrm>
            <a:off x="3281363" y="512763"/>
            <a:ext cx="3416300" cy="2562225"/>
          </a:xfrm>
          <a:noFill/>
          <a:ln w="12700" cap="flat">
            <a:solidFill>
              <a:schemeClr val="tx1"/>
            </a:solidFill>
          </a:ln>
        </p:spPr>
      </p:sp>
      <p:sp>
        <p:nvSpPr>
          <p:cNvPr id="133124" name="Rectangle 3"/>
          <p:cNvSpPr>
            <a:spLocks noGrp="1" noChangeArrowheads="1"/>
          </p:cNvSpPr>
          <p:nvPr>
            <p:ph type="body" idx="1"/>
          </p:nvPr>
        </p:nvSpPr>
        <p:spPr>
          <a:noFill/>
        </p:spPr>
        <p:txBody>
          <a:bodyPr lIns="92075" tIns="46038" rIns="92075" bIns="46038"/>
          <a:lstStyle/>
          <a:p>
            <a:endParaRPr lang="en-US" smtClean="0">
              <a:latin typeface="Times New Roman" pitchFamily="18" charset="0"/>
            </a:endParaRPr>
          </a:p>
        </p:txBody>
      </p:sp>
    </p:spTree>
    <p:extLst>
      <p:ext uri="{BB962C8B-B14F-4D97-AF65-F5344CB8AC3E}">
        <p14:creationId xmlns:p14="http://schemas.microsoft.com/office/powerpoint/2010/main" val="12669631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miter lim="800000"/>
            <a:headEnd/>
            <a:tailEnd/>
          </a:ln>
        </p:spPr>
        <p:txBody>
          <a:bodyPr/>
          <a:lstStyle/>
          <a:p>
            <a:fld id="{63E30B82-0F61-46C5-B005-35FACEAC1A84}" type="slidenum">
              <a:rPr lang="en-US" smtClean="0">
                <a:latin typeface="Times New Roman" pitchFamily="18" charset="0"/>
              </a:rPr>
              <a:pPr/>
              <a:t>132</a:t>
            </a:fld>
            <a:endParaRPr lang="en-US" smtClean="0">
              <a:latin typeface="Times New Roman" pitchFamily="18" charset="0"/>
            </a:endParaRPr>
          </a:p>
        </p:txBody>
      </p:sp>
      <p:sp>
        <p:nvSpPr>
          <p:cNvPr id="134147" name="Rectangle 2"/>
          <p:cNvSpPr>
            <a:spLocks noGrp="1" noRot="1" noChangeAspect="1" noChangeArrowheads="1" noTextEdit="1"/>
          </p:cNvSpPr>
          <p:nvPr>
            <p:ph type="sldImg"/>
          </p:nvPr>
        </p:nvSpPr>
        <p:spPr>
          <a:xfrm>
            <a:off x="3281363" y="512763"/>
            <a:ext cx="3416300" cy="2562225"/>
          </a:xfrm>
          <a:noFill/>
          <a:ln w="12700" cap="flat">
            <a:solidFill>
              <a:schemeClr val="tx1"/>
            </a:solidFill>
          </a:ln>
        </p:spPr>
      </p:sp>
      <p:sp>
        <p:nvSpPr>
          <p:cNvPr id="134148" name="Rectangle 3"/>
          <p:cNvSpPr>
            <a:spLocks noGrp="1" noChangeArrowheads="1"/>
          </p:cNvSpPr>
          <p:nvPr>
            <p:ph type="body" idx="1"/>
          </p:nvPr>
        </p:nvSpPr>
        <p:spPr>
          <a:noFill/>
        </p:spPr>
        <p:txBody>
          <a:bodyPr lIns="92075" tIns="46038" rIns="92075" bIns="46038"/>
          <a:lstStyle/>
          <a:p>
            <a:endParaRPr lang="en-US" smtClean="0">
              <a:latin typeface="Times New Roman" pitchFamily="18" charset="0"/>
            </a:endParaRPr>
          </a:p>
        </p:txBody>
      </p:sp>
    </p:spTree>
    <p:extLst>
      <p:ext uri="{BB962C8B-B14F-4D97-AF65-F5344CB8AC3E}">
        <p14:creationId xmlns:p14="http://schemas.microsoft.com/office/powerpoint/2010/main" val="17362042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ln>
            <a:miter lim="800000"/>
            <a:headEnd/>
            <a:tailEnd/>
          </a:ln>
        </p:spPr>
        <p:txBody>
          <a:bodyPr/>
          <a:lstStyle/>
          <a:p>
            <a:fld id="{3EFC1E55-3F01-4AD3-81FD-83F0BEA82F88}" type="slidenum">
              <a:rPr lang="en-US" smtClean="0">
                <a:latin typeface="Times New Roman" pitchFamily="18" charset="0"/>
              </a:rPr>
              <a:pPr/>
              <a:t>133</a:t>
            </a:fld>
            <a:endParaRPr lang="en-US" smtClean="0">
              <a:latin typeface="Times New Roman" pitchFamily="18" charset="0"/>
            </a:endParaRPr>
          </a:p>
        </p:txBody>
      </p:sp>
      <p:sp>
        <p:nvSpPr>
          <p:cNvPr id="135171" name="Rectangle 2"/>
          <p:cNvSpPr>
            <a:spLocks noGrp="1" noRot="1" noChangeAspect="1" noChangeArrowheads="1" noTextEdit="1"/>
          </p:cNvSpPr>
          <p:nvPr>
            <p:ph type="sldImg"/>
          </p:nvPr>
        </p:nvSpPr>
        <p:spPr>
          <a:xfrm>
            <a:off x="3281363" y="512763"/>
            <a:ext cx="3416300" cy="2562225"/>
          </a:xfrm>
          <a:noFill/>
          <a:ln w="12700" cap="flat">
            <a:solidFill>
              <a:schemeClr val="tx1"/>
            </a:solidFill>
          </a:ln>
        </p:spPr>
      </p:sp>
      <p:sp>
        <p:nvSpPr>
          <p:cNvPr id="135172" name="Rectangle 3"/>
          <p:cNvSpPr>
            <a:spLocks noGrp="1" noChangeArrowheads="1"/>
          </p:cNvSpPr>
          <p:nvPr>
            <p:ph type="body" idx="1"/>
          </p:nvPr>
        </p:nvSpPr>
        <p:spPr>
          <a:noFill/>
        </p:spPr>
        <p:txBody>
          <a:bodyPr lIns="92075" tIns="46038" rIns="92075" bIns="46038"/>
          <a:lstStyle/>
          <a:p>
            <a:endParaRPr lang="en-US" smtClean="0">
              <a:latin typeface="Times New Roman" pitchFamily="18" charset="0"/>
            </a:endParaRPr>
          </a:p>
        </p:txBody>
      </p:sp>
    </p:spTree>
    <p:extLst>
      <p:ext uri="{BB962C8B-B14F-4D97-AF65-F5344CB8AC3E}">
        <p14:creationId xmlns:p14="http://schemas.microsoft.com/office/powerpoint/2010/main" val="4422576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miter lim="800000"/>
            <a:headEnd/>
            <a:tailEnd/>
          </a:ln>
        </p:spPr>
        <p:txBody>
          <a:bodyPr/>
          <a:lstStyle/>
          <a:p>
            <a:fld id="{7053BF46-E6BF-496C-B6F2-476944D18F8E}" type="slidenum">
              <a:rPr lang="en-US" smtClean="0">
                <a:latin typeface="Times New Roman" pitchFamily="18" charset="0"/>
              </a:rPr>
              <a:pPr/>
              <a:t>134</a:t>
            </a:fld>
            <a:endParaRPr lang="en-US" smtClean="0">
              <a:latin typeface="Times New Roman" pitchFamily="18" charset="0"/>
            </a:endParaRPr>
          </a:p>
        </p:txBody>
      </p:sp>
      <p:sp>
        <p:nvSpPr>
          <p:cNvPr id="136195" name="Rectangle 2"/>
          <p:cNvSpPr>
            <a:spLocks noGrp="1" noRot="1" noChangeAspect="1" noChangeArrowheads="1" noTextEdit="1"/>
          </p:cNvSpPr>
          <p:nvPr>
            <p:ph type="sldImg"/>
          </p:nvPr>
        </p:nvSpPr>
        <p:spPr>
          <a:xfrm>
            <a:off x="3281363" y="512763"/>
            <a:ext cx="3416300" cy="2562225"/>
          </a:xfrm>
          <a:noFill/>
          <a:ln w="12700" cap="flat">
            <a:solidFill>
              <a:schemeClr val="tx1"/>
            </a:solidFill>
          </a:ln>
        </p:spPr>
      </p:sp>
      <p:sp>
        <p:nvSpPr>
          <p:cNvPr id="136196" name="Rectangle 3"/>
          <p:cNvSpPr>
            <a:spLocks noGrp="1" noChangeArrowheads="1"/>
          </p:cNvSpPr>
          <p:nvPr>
            <p:ph type="body" idx="1"/>
          </p:nvPr>
        </p:nvSpPr>
        <p:spPr>
          <a:noFill/>
        </p:spPr>
        <p:txBody>
          <a:bodyPr lIns="92075" tIns="46038" rIns="92075" bIns="46038"/>
          <a:lstStyle/>
          <a:p>
            <a:endParaRPr lang="en-US" smtClean="0">
              <a:latin typeface="Times New Roman" pitchFamily="18" charset="0"/>
            </a:endParaRPr>
          </a:p>
        </p:txBody>
      </p:sp>
    </p:spTree>
    <p:extLst>
      <p:ext uri="{BB962C8B-B14F-4D97-AF65-F5344CB8AC3E}">
        <p14:creationId xmlns:p14="http://schemas.microsoft.com/office/powerpoint/2010/main" val="5493235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ln>
            <a:miter lim="800000"/>
            <a:headEnd/>
            <a:tailEnd/>
          </a:ln>
        </p:spPr>
        <p:txBody>
          <a:bodyPr/>
          <a:lstStyle/>
          <a:p>
            <a:fld id="{15777AAA-3334-45A3-8A34-641D80D8A9DA}" type="slidenum">
              <a:rPr lang="en-US" smtClean="0">
                <a:latin typeface="Times New Roman" pitchFamily="18" charset="0"/>
              </a:rPr>
              <a:pPr/>
              <a:t>135</a:t>
            </a:fld>
            <a:endParaRPr lang="en-US" smtClean="0">
              <a:latin typeface="Times New Roman" pitchFamily="18" charset="0"/>
            </a:endParaRPr>
          </a:p>
        </p:txBody>
      </p:sp>
      <p:sp>
        <p:nvSpPr>
          <p:cNvPr id="137219" name="Rectangle 2"/>
          <p:cNvSpPr>
            <a:spLocks noGrp="1" noRot="1" noChangeAspect="1" noChangeArrowheads="1" noTextEdit="1"/>
          </p:cNvSpPr>
          <p:nvPr>
            <p:ph type="sldImg"/>
          </p:nvPr>
        </p:nvSpPr>
        <p:spPr>
          <a:xfrm>
            <a:off x="3281363" y="512763"/>
            <a:ext cx="3416300" cy="2562225"/>
          </a:xfrm>
          <a:noFill/>
          <a:ln w="12700" cap="flat">
            <a:solidFill>
              <a:schemeClr val="tx1"/>
            </a:solidFill>
          </a:ln>
        </p:spPr>
      </p:sp>
      <p:sp>
        <p:nvSpPr>
          <p:cNvPr id="137220" name="Rectangle 3"/>
          <p:cNvSpPr>
            <a:spLocks noGrp="1" noChangeArrowheads="1"/>
          </p:cNvSpPr>
          <p:nvPr>
            <p:ph type="body" idx="1"/>
          </p:nvPr>
        </p:nvSpPr>
        <p:spPr>
          <a:noFill/>
        </p:spPr>
        <p:txBody>
          <a:bodyPr lIns="92075" tIns="46038" rIns="92075" bIns="46038"/>
          <a:lstStyle/>
          <a:p>
            <a:endParaRPr lang="en-US" smtClean="0">
              <a:latin typeface="Times New Roman" pitchFamily="18" charset="0"/>
            </a:endParaRPr>
          </a:p>
        </p:txBody>
      </p:sp>
    </p:spTree>
    <p:extLst>
      <p:ext uri="{BB962C8B-B14F-4D97-AF65-F5344CB8AC3E}">
        <p14:creationId xmlns:p14="http://schemas.microsoft.com/office/powerpoint/2010/main" val="463428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57699" name="Rectangle 7"/>
          <p:cNvSpPr>
            <a:spLocks noGrp="1" noChangeArrowheads="1"/>
          </p:cNvSpPr>
          <p:nvPr>
            <p:ph type="sldNum" sz="quarter" idx="5"/>
          </p:nvPr>
        </p:nvSpPr>
        <p:spPr>
          <a:noFill/>
          <a:ln>
            <a:miter lim="800000"/>
            <a:headEnd/>
            <a:tailEnd/>
          </a:ln>
        </p:spPr>
        <p:txBody>
          <a:bodyPr/>
          <a:lstStyle/>
          <a:p>
            <a:fld id="{0E39736B-5D5C-4231-A43E-EFBC47803101}" type="slidenum">
              <a:rPr lang="en-US"/>
              <a:pPr/>
              <a:t>53</a:t>
            </a:fld>
            <a:endParaRPr lang="en-US"/>
          </a:p>
        </p:txBody>
      </p:sp>
      <p:sp>
        <p:nvSpPr>
          <p:cNvPr id="157700" name="Rectangle 2"/>
          <p:cNvSpPr>
            <a:spLocks noGrp="1" noRot="1" noChangeAspect="1" noChangeArrowheads="1" noTextEdit="1"/>
          </p:cNvSpPr>
          <p:nvPr>
            <p:ph type="sldImg"/>
          </p:nvPr>
        </p:nvSpPr>
        <p:spPr>
          <a:solidFill>
            <a:srgbClr val="FFFFFF"/>
          </a:solidFill>
          <a:ln/>
        </p:spPr>
      </p:sp>
      <p:sp>
        <p:nvSpPr>
          <p:cNvPr id="157701"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en-GB" smtClean="0"/>
          </a:p>
        </p:txBody>
      </p:sp>
    </p:spTree>
    <p:extLst>
      <p:ext uri="{BB962C8B-B14F-4D97-AF65-F5344CB8AC3E}">
        <p14:creationId xmlns:p14="http://schemas.microsoft.com/office/powerpoint/2010/main" val="13340899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ln>
            <a:miter lim="800000"/>
            <a:headEnd/>
            <a:tailEnd/>
          </a:ln>
        </p:spPr>
        <p:txBody>
          <a:bodyPr/>
          <a:lstStyle/>
          <a:p>
            <a:fld id="{55EED24E-3BEE-4751-9B13-340B212CC5F1}" type="slidenum">
              <a:rPr lang="en-US" smtClean="0">
                <a:latin typeface="Times New Roman" pitchFamily="18" charset="0"/>
              </a:rPr>
              <a:pPr/>
              <a:t>136</a:t>
            </a:fld>
            <a:endParaRPr lang="en-US" smtClean="0">
              <a:latin typeface="Times New Roman" pitchFamily="18" charset="0"/>
            </a:endParaRPr>
          </a:p>
        </p:txBody>
      </p:sp>
      <p:sp>
        <p:nvSpPr>
          <p:cNvPr id="138243" name="Rectangle 2"/>
          <p:cNvSpPr>
            <a:spLocks noGrp="1" noRot="1" noChangeAspect="1" noChangeArrowheads="1" noTextEdit="1"/>
          </p:cNvSpPr>
          <p:nvPr>
            <p:ph type="sldImg"/>
          </p:nvPr>
        </p:nvSpPr>
        <p:spPr>
          <a:xfrm>
            <a:off x="3281363" y="512763"/>
            <a:ext cx="3416300" cy="2562225"/>
          </a:xfrm>
          <a:noFill/>
          <a:ln w="12700" cap="flat">
            <a:solidFill>
              <a:schemeClr val="tx1"/>
            </a:solidFill>
          </a:ln>
        </p:spPr>
      </p:sp>
      <p:sp>
        <p:nvSpPr>
          <p:cNvPr id="138244" name="Rectangle 3"/>
          <p:cNvSpPr>
            <a:spLocks noGrp="1" noChangeArrowheads="1"/>
          </p:cNvSpPr>
          <p:nvPr>
            <p:ph type="body" idx="1"/>
          </p:nvPr>
        </p:nvSpPr>
        <p:spPr>
          <a:noFill/>
        </p:spPr>
        <p:txBody>
          <a:bodyPr lIns="92075" tIns="46038" rIns="92075" bIns="46038"/>
          <a:lstStyle/>
          <a:p>
            <a:endParaRPr lang="en-US" smtClean="0">
              <a:latin typeface="Times New Roman" pitchFamily="18" charset="0"/>
            </a:endParaRPr>
          </a:p>
        </p:txBody>
      </p:sp>
    </p:spTree>
    <p:extLst>
      <p:ext uri="{BB962C8B-B14F-4D97-AF65-F5344CB8AC3E}">
        <p14:creationId xmlns:p14="http://schemas.microsoft.com/office/powerpoint/2010/main" val="18072298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11619" name="Rectangle 7"/>
          <p:cNvSpPr>
            <a:spLocks noGrp="1" noChangeArrowheads="1"/>
          </p:cNvSpPr>
          <p:nvPr>
            <p:ph type="sldNum" sz="quarter" idx="5"/>
          </p:nvPr>
        </p:nvSpPr>
        <p:spPr>
          <a:noFill/>
          <a:ln>
            <a:miter lim="800000"/>
            <a:headEnd/>
            <a:tailEnd/>
          </a:ln>
        </p:spPr>
        <p:txBody>
          <a:bodyPr/>
          <a:lstStyle/>
          <a:p>
            <a:fld id="{FE444815-2210-4841-85F0-717E0B05F8F4}" type="slidenum">
              <a:rPr lang="en-US"/>
              <a:pPr/>
              <a:t>137</a:t>
            </a:fld>
            <a:endParaRPr lang="en-US"/>
          </a:p>
        </p:txBody>
      </p:sp>
      <p:sp>
        <p:nvSpPr>
          <p:cNvPr id="111620" name="Rectangle 2"/>
          <p:cNvSpPr>
            <a:spLocks noGrp="1" noRot="1" noChangeAspect="1" noChangeArrowheads="1" noTextEdit="1"/>
          </p:cNvSpPr>
          <p:nvPr>
            <p:ph type="sldImg"/>
          </p:nvPr>
        </p:nvSpPr>
        <p:spPr>
          <a:ln/>
        </p:spPr>
      </p:sp>
      <p:sp>
        <p:nvSpPr>
          <p:cNvPr id="111621"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14238274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12643" name="Rectangle 7"/>
          <p:cNvSpPr>
            <a:spLocks noGrp="1" noChangeArrowheads="1"/>
          </p:cNvSpPr>
          <p:nvPr>
            <p:ph type="sldNum" sz="quarter" idx="5"/>
          </p:nvPr>
        </p:nvSpPr>
        <p:spPr>
          <a:noFill/>
          <a:ln>
            <a:miter lim="800000"/>
            <a:headEnd/>
            <a:tailEnd/>
          </a:ln>
        </p:spPr>
        <p:txBody>
          <a:bodyPr/>
          <a:lstStyle/>
          <a:p>
            <a:fld id="{D2BBD816-9F12-4178-9AE0-DEECA94D56A3}" type="slidenum">
              <a:rPr lang="en-US"/>
              <a:pPr/>
              <a:t>140</a:t>
            </a:fld>
            <a:endParaRPr lang="en-US"/>
          </a:p>
        </p:txBody>
      </p:sp>
      <p:sp>
        <p:nvSpPr>
          <p:cNvPr id="112644" name="Rectangle 2"/>
          <p:cNvSpPr>
            <a:spLocks noGrp="1" noRot="1" noChangeAspect="1" noChangeArrowheads="1" noTextEdit="1"/>
          </p:cNvSpPr>
          <p:nvPr>
            <p:ph type="sldImg"/>
          </p:nvPr>
        </p:nvSpPr>
        <p:spPr>
          <a:ln/>
        </p:spPr>
      </p:sp>
      <p:sp>
        <p:nvSpPr>
          <p:cNvPr id="112645" name="Rectangle 3"/>
          <p:cNvSpPr>
            <a:spLocks noGrp="1" noChangeArrowheads="1"/>
          </p:cNvSpPr>
          <p:nvPr>
            <p:ph type="body" idx="1"/>
          </p:nvPr>
        </p:nvSpPr>
        <p:spPr>
          <a:noFill/>
        </p:spPr>
        <p:txBody>
          <a:bodyPr/>
          <a:lstStyle/>
          <a:p>
            <a:pPr eaLnBrk="1" hangingPunct="1"/>
            <a:endParaRPr lang="en-CA" smtClean="0"/>
          </a:p>
        </p:txBody>
      </p:sp>
    </p:spTree>
    <p:extLst>
      <p:ext uri="{BB962C8B-B14F-4D97-AF65-F5344CB8AC3E}">
        <p14:creationId xmlns:p14="http://schemas.microsoft.com/office/powerpoint/2010/main" val="412841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13667" name="Rectangle 7"/>
          <p:cNvSpPr>
            <a:spLocks noGrp="1" noChangeArrowheads="1"/>
          </p:cNvSpPr>
          <p:nvPr>
            <p:ph type="sldNum" sz="quarter" idx="5"/>
          </p:nvPr>
        </p:nvSpPr>
        <p:spPr>
          <a:noFill/>
          <a:ln>
            <a:miter lim="800000"/>
            <a:headEnd/>
            <a:tailEnd/>
          </a:ln>
        </p:spPr>
        <p:txBody>
          <a:bodyPr/>
          <a:lstStyle/>
          <a:p>
            <a:fld id="{6BF8EEA3-F2AA-4DFB-9C0E-30A94729526F}" type="slidenum">
              <a:rPr lang="en-US"/>
              <a:pPr/>
              <a:t>141</a:t>
            </a:fld>
            <a:endParaRPr lang="en-US"/>
          </a:p>
        </p:txBody>
      </p:sp>
      <p:sp>
        <p:nvSpPr>
          <p:cNvPr id="113668" name="Rectangle 2"/>
          <p:cNvSpPr>
            <a:spLocks noGrp="1" noRot="1" noChangeAspect="1" noChangeArrowheads="1" noTextEdit="1"/>
          </p:cNvSpPr>
          <p:nvPr>
            <p:ph type="sldImg"/>
          </p:nvPr>
        </p:nvSpPr>
        <p:spPr>
          <a:ln/>
        </p:spPr>
      </p:sp>
      <p:sp>
        <p:nvSpPr>
          <p:cNvPr id="113669"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7619790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14691" name="Rectangle 7"/>
          <p:cNvSpPr>
            <a:spLocks noGrp="1" noChangeArrowheads="1"/>
          </p:cNvSpPr>
          <p:nvPr>
            <p:ph type="sldNum" sz="quarter" idx="5"/>
          </p:nvPr>
        </p:nvSpPr>
        <p:spPr>
          <a:noFill/>
          <a:ln>
            <a:miter lim="800000"/>
            <a:headEnd/>
            <a:tailEnd/>
          </a:ln>
        </p:spPr>
        <p:txBody>
          <a:bodyPr/>
          <a:lstStyle/>
          <a:p>
            <a:fld id="{2B661FB9-2B2A-4039-8253-4B9337F5DE54}" type="slidenum">
              <a:rPr lang="en-US"/>
              <a:pPr/>
              <a:t>147</a:t>
            </a:fld>
            <a:endParaRPr lang="en-US"/>
          </a:p>
        </p:txBody>
      </p:sp>
    </p:spTree>
    <p:extLst>
      <p:ext uri="{BB962C8B-B14F-4D97-AF65-F5344CB8AC3E}">
        <p14:creationId xmlns:p14="http://schemas.microsoft.com/office/powerpoint/2010/main" val="18566637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46435" name="Rectangle 7"/>
          <p:cNvSpPr>
            <a:spLocks noGrp="1" noChangeArrowheads="1"/>
          </p:cNvSpPr>
          <p:nvPr>
            <p:ph type="sldNum" sz="quarter" idx="5"/>
          </p:nvPr>
        </p:nvSpPr>
        <p:spPr>
          <a:noFill/>
          <a:ln>
            <a:miter lim="800000"/>
            <a:headEnd/>
            <a:tailEnd/>
          </a:ln>
        </p:spPr>
        <p:txBody>
          <a:bodyPr/>
          <a:lstStyle/>
          <a:p>
            <a:fld id="{6490B5FE-1701-43DB-B404-7D2C84EE1BCA}" type="slidenum">
              <a:rPr lang="en-US"/>
              <a:pPr/>
              <a:t>148</a:t>
            </a:fld>
            <a:endParaRPr lang="en-US"/>
          </a:p>
        </p:txBody>
      </p:sp>
      <p:sp>
        <p:nvSpPr>
          <p:cNvPr id="146436" name="Rectangle 2"/>
          <p:cNvSpPr>
            <a:spLocks noGrp="1" noRot="1" noChangeAspect="1" noChangeArrowheads="1" noTextEdit="1"/>
          </p:cNvSpPr>
          <p:nvPr>
            <p:ph type="sldImg"/>
          </p:nvPr>
        </p:nvSpPr>
        <p:spPr>
          <a:solidFill>
            <a:srgbClr val="FFFFFF"/>
          </a:solidFill>
          <a:ln/>
        </p:spPr>
      </p:sp>
      <p:sp>
        <p:nvSpPr>
          <p:cNvPr id="146437"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en-GB" smtClean="0"/>
          </a:p>
        </p:txBody>
      </p:sp>
    </p:spTree>
    <p:extLst>
      <p:ext uri="{BB962C8B-B14F-4D97-AF65-F5344CB8AC3E}">
        <p14:creationId xmlns:p14="http://schemas.microsoft.com/office/powerpoint/2010/main" val="19207693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47459" name="Rectangle 7"/>
          <p:cNvSpPr>
            <a:spLocks noGrp="1" noChangeArrowheads="1"/>
          </p:cNvSpPr>
          <p:nvPr>
            <p:ph type="sldNum" sz="quarter" idx="5"/>
          </p:nvPr>
        </p:nvSpPr>
        <p:spPr>
          <a:noFill/>
          <a:ln>
            <a:miter lim="800000"/>
            <a:headEnd/>
            <a:tailEnd/>
          </a:ln>
        </p:spPr>
        <p:txBody>
          <a:bodyPr/>
          <a:lstStyle/>
          <a:p>
            <a:fld id="{D635E99F-A656-4FAE-B8AF-BA36849C6ECC}" type="slidenum">
              <a:rPr lang="en-US"/>
              <a:pPr/>
              <a:t>149</a:t>
            </a:fld>
            <a:endParaRPr lang="en-US"/>
          </a:p>
        </p:txBody>
      </p:sp>
      <p:sp>
        <p:nvSpPr>
          <p:cNvPr id="147460" name="Rectangle 2"/>
          <p:cNvSpPr>
            <a:spLocks noGrp="1" noRot="1" noChangeAspect="1" noChangeArrowheads="1" noTextEdit="1"/>
          </p:cNvSpPr>
          <p:nvPr>
            <p:ph type="sldImg"/>
          </p:nvPr>
        </p:nvSpPr>
        <p:spPr>
          <a:solidFill>
            <a:srgbClr val="FFFFFF"/>
          </a:solidFill>
          <a:ln/>
        </p:spPr>
      </p:sp>
      <p:sp>
        <p:nvSpPr>
          <p:cNvPr id="147461"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en-GB" smtClean="0"/>
          </a:p>
        </p:txBody>
      </p:sp>
    </p:spTree>
    <p:extLst>
      <p:ext uri="{BB962C8B-B14F-4D97-AF65-F5344CB8AC3E}">
        <p14:creationId xmlns:p14="http://schemas.microsoft.com/office/powerpoint/2010/main" val="20729422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48483" name="Rectangle 7"/>
          <p:cNvSpPr>
            <a:spLocks noGrp="1" noChangeArrowheads="1"/>
          </p:cNvSpPr>
          <p:nvPr>
            <p:ph type="sldNum" sz="quarter" idx="5"/>
          </p:nvPr>
        </p:nvSpPr>
        <p:spPr>
          <a:noFill/>
          <a:ln>
            <a:miter lim="800000"/>
            <a:headEnd/>
            <a:tailEnd/>
          </a:ln>
        </p:spPr>
        <p:txBody>
          <a:bodyPr/>
          <a:lstStyle/>
          <a:p>
            <a:fld id="{9D3C1E2F-CC0B-4174-9A3C-A20AACD27FDE}" type="slidenum">
              <a:rPr lang="en-US"/>
              <a:pPr/>
              <a:t>150</a:t>
            </a:fld>
            <a:endParaRPr lang="en-US"/>
          </a:p>
        </p:txBody>
      </p:sp>
      <p:sp>
        <p:nvSpPr>
          <p:cNvPr id="148484" name="Rectangle 2"/>
          <p:cNvSpPr>
            <a:spLocks noGrp="1" noRot="1" noChangeAspect="1" noChangeArrowheads="1" noTextEdit="1"/>
          </p:cNvSpPr>
          <p:nvPr>
            <p:ph type="sldImg"/>
          </p:nvPr>
        </p:nvSpPr>
        <p:spPr>
          <a:ln/>
        </p:spPr>
      </p:sp>
      <p:sp>
        <p:nvSpPr>
          <p:cNvPr id="148485"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17222025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49507" name="Rectangle 7"/>
          <p:cNvSpPr>
            <a:spLocks noGrp="1" noChangeArrowheads="1"/>
          </p:cNvSpPr>
          <p:nvPr>
            <p:ph type="sldNum" sz="quarter" idx="5"/>
          </p:nvPr>
        </p:nvSpPr>
        <p:spPr>
          <a:noFill/>
          <a:ln>
            <a:miter lim="800000"/>
            <a:headEnd/>
            <a:tailEnd/>
          </a:ln>
        </p:spPr>
        <p:txBody>
          <a:bodyPr/>
          <a:lstStyle/>
          <a:p>
            <a:fld id="{51B11B56-0052-411A-9A05-F85725790649}" type="slidenum">
              <a:rPr lang="en-US"/>
              <a:pPr/>
              <a:t>151</a:t>
            </a:fld>
            <a:endParaRPr lang="en-US"/>
          </a:p>
        </p:txBody>
      </p:sp>
      <p:sp>
        <p:nvSpPr>
          <p:cNvPr id="149508" name="Rectangle 2"/>
          <p:cNvSpPr>
            <a:spLocks noGrp="1" noRot="1" noChangeAspect="1" noChangeArrowheads="1" noTextEdit="1"/>
          </p:cNvSpPr>
          <p:nvPr>
            <p:ph type="sldImg"/>
          </p:nvPr>
        </p:nvSpPr>
        <p:spPr>
          <a:ln/>
        </p:spPr>
      </p:sp>
      <p:sp>
        <p:nvSpPr>
          <p:cNvPr id="149509"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19293961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50531" name="Rectangle 7"/>
          <p:cNvSpPr>
            <a:spLocks noGrp="1" noChangeArrowheads="1"/>
          </p:cNvSpPr>
          <p:nvPr>
            <p:ph type="sldNum" sz="quarter" idx="5"/>
          </p:nvPr>
        </p:nvSpPr>
        <p:spPr>
          <a:noFill/>
          <a:ln>
            <a:miter lim="800000"/>
            <a:headEnd/>
            <a:tailEnd/>
          </a:ln>
        </p:spPr>
        <p:txBody>
          <a:bodyPr/>
          <a:lstStyle/>
          <a:p>
            <a:fld id="{EB2A4F89-0576-4034-94E6-E7F222AADB4E}" type="slidenum">
              <a:rPr lang="en-US"/>
              <a:pPr/>
              <a:t>152</a:t>
            </a:fld>
            <a:endParaRPr lang="en-US"/>
          </a:p>
        </p:txBody>
      </p:sp>
      <p:sp>
        <p:nvSpPr>
          <p:cNvPr id="150532" name="Rectangle 2"/>
          <p:cNvSpPr>
            <a:spLocks noGrp="1" noRot="1" noChangeAspect="1" noChangeArrowheads="1" noTextEdit="1"/>
          </p:cNvSpPr>
          <p:nvPr>
            <p:ph type="sldImg"/>
          </p:nvPr>
        </p:nvSpPr>
        <p:spPr>
          <a:ln/>
        </p:spPr>
      </p:sp>
      <p:sp>
        <p:nvSpPr>
          <p:cNvPr id="150533"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1801954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58723" name="Rectangle 7"/>
          <p:cNvSpPr>
            <a:spLocks noGrp="1" noChangeArrowheads="1"/>
          </p:cNvSpPr>
          <p:nvPr>
            <p:ph type="sldNum" sz="quarter" idx="5"/>
          </p:nvPr>
        </p:nvSpPr>
        <p:spPr>
          <a:noFill/>
          <a:ln>
            <a:miter lim="800000"/>
            <a:headEnd/>
            <a:tailEnd/>
          </a:ln>
        </p:spPr>
        <p:txBody>
          <a:bodyPr/>
          <a:lstStyle/>
          <a:p>
            <a:fld id="{9C8799ED-5D4A-419B-8954-E3FBA3E0BD24}" type="slidenum">
              <a:rPr lang="en-US"/>
              <a:pPr/>
              <a:t>54</a:t>
            </a:fld>
            <a:endParaRPr lang="en-US"/>
          </a:p>
        </p:txBody>
      </p:sp>
      <p:sp>
        <p:nvSpPr>
          <p:cNvPr id="158724" name="Rectangle 2"/>
          <p:cNvSpPr>
            <a:spLocks noGrp="1" noRot="1" noChangeAspect="1" noChangeArrowheads="1" noTextEdit="1"/>
          </p:cNvSpPr>
          <p:nvPr>
            <p:ph type="sldImg"/>
          </p:nvPr>
        </p:nvSpPr>
        <p:spPr>
          <a:solidFill>
            <a:srgbClr val="FFFFFF"/>
          </a:solidFill>
          <a:ln/>
        </p:spPr>
      </p:sp>
      <p:sp>
        <p:nvSpPr>
          <p:cNvPr id="158725"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en-GB" smtClean="0"/>
          </a:p>
        </p:txBody>
      </p:sp>
    </p:spTree>
    <p:extLst>
      <p:ext uri="{BB962C8B-B14F-4D97-AF65-F5344CB8AC3E}">
        <p14:creationId xmlns:p14="http://schemas.microsoft.com/office/powerpoint/2010/main" val="3867490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51555" name="Rectangle 7"/>
          <p:cNvSpPr>
            <a:spLocks noGrp="1" noChangeArrowheads="1"/>
          </p:cNvSpPr>
          <p:nvPr>
            <p:ph type="sldNum" sz="quarter" idx="5"/>
          </p:nvPr>
        </p:nvSpPr>
        <p:spPr>
          <a:noFill/>
          <a:ln>
            <a:miter lim="800000"/>
            <a:headEnd/>
            <a:tailEnd/>
          </a:ln>
        </p:spPr>
        <p:txBody>
          <a:bodyPr/>
          <a:lstStyle/>
          <a:p>
            <a:fld id="{943C4AEA-7A3A-4154-8340-851F2CD3D435}" type="slidenum">
              <a:rPr lang="en-US"/>
              <a:pPr/>
              <a:t>153</a:t>
            </a:fld>
            <a:endParaRPr lang="en-US"/>
          </a:p>
        </p:txBody>
      </p:sp>
      <p:sp>
        <p:nvSpPr>
          <p:cNvPr id="151556" name="Rectangle 1026"/>
          <p:cNvSpPr>
            <a:spLocks noGrp="1" noRot="1" noChangeAspect="1" noChangeArrowheads="1" noTextEdit="1"/>
          </p:cNvSpPr>
          <p:nvPr>
            <p:ph type="sldImg"/>
          </p:nvPr>
        </p:nvSpPr>
        <p:spPr>
          <a:ln/>
        </p:spPr>
      </p:sp>
      <p:sp>
        <p:nvSpPr>
          <p:cNvPr id="151557" name="Rectangle 1027"/>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12933090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52579" name="Rectangle 7"/>
          <p:cNvSpPr>
            <a:spLocks noGrp="1" noChangeArrowheads="1"/>
          </p:cNvSpPr>
          <p:nvPr>
            <p:ph type="sldNum" sz="quarter" idx="5"/>
          </p:nvPr>
        </p:nvSpPr>
        <p:spPr>
          <a:noFill/>
          <a:ln>
            <a:miter lim="800000"/>
            <a:headEnd/>
            <a:tailEnd/>
          </a:ln>
        </p:spPr>
        <p:txBody>
          <a:bodyPr/>
          <a:lstStyle/>
          <a:p>
            <a:fld id="{B1C72DFF-F79D-4A8E-8C33-3BAC618BFBA0}" type="slidenum">
              <a:rPr lang="en-US"/>
              <a:pPr/>
              <a:t>154</a:t>
            </a:fld>
            <a:endParaRPr lang="en-US"/>
          </a:p>
        </p:txBody>
      </p:sp>
      <p:sp>
        <p:nvSpPr>
          <p:cNvPr id="152580" name="Rectangle 2"/>
          <p:cNvSpPr>
            <a:spLocks noGrp="1" noRot="1" noChangeAspect="1" noChangeArrowheads="1" noTextEdit="1"/>
          </p:cNvSpPr>
          <p:nvPr>
            <p:ph type="sldImg"/>
          </p:nvPr>
        </p:nvSpPr>
        <p:spPr>
          <a:ln/>
        </p:spPr>
      </p:sp>
      <p:sp>
        <p:nvSpPr>
          <p:cNvPr id="152581"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2961755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53603" name="Rectangle 7"/>
          <p:cNvSpPr>
            <a:spLocks noGrp="1" noChangeArrowheads="1"/>
          </p:cNvSpPr>
          <p:nvPr>
            <p:ph type="sldNum" sz="quarter" idx="5"/>
          </p:nvPr>
        </p:nvSpPr>
        <p:spPr>
          <a:noFill/>
          <a:ln>
            <a:miter lim="800000"/>
            <a:headEnd/>
            <a:tailEnd/>
          </a:ln>
        </p:spPr>
        <p:txBody>
          <a:bodyPr/>
          <a:lstStyle/>
          <a:p>
            <a:fld id="{B19B0D8F-907F-47B2-85C9-0D5A395FBBF0}" type="slidenum">
              <a:rPr lang="en-US"/>
              <a:pPr/>
              <a:t>155</a:t>
            </a:fld>
            <a:endParaRPr lang="en-US"/>
          </a:p>
        </p:txBody>
      </p:sp>
      <p:sp>
        <p:nvSpPr>
          <p:cNvPr id="153604" name="Rectangle 2"/>
          <p:cNvSpPr>
            <a:spLocks noGrp="1" noRot="1" noChangeAspect="1" noChangeArrowheads="1" noTextEdit="1"/>
          </p:cNvSpPr>
          <p:nvPr>
            <p:ph type="sldImg"/>
          </p:nvPr>
        </p:nvSpPr>
        <p:spPr>
          <a:ln/>
        </p:spPr>
      </p:sp>
      <p:sp>
        <p:nvSpPr>
          <p:cNvPr id="153605"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21191200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miter lim="800000"/>
            <a:headEnd/>
            <a:tailEnd/>
          </a:ln>
        </p:spPr>
        <p:txBody>
          <a:bodyPr/>
          <a:lstStyle/>
          <a:p>
            <a:fld id="{865640C8-A497-4DBC-AAC7-09967B294576}" type="slidenum">
              <a:rPr lang="en-US" smtClean="0">
                <a:latin typeface="Times New Roman" pitchFamily="18" charset="0"/>
              </a:rPr>
              <a:pPr/>
              <a:t>158</a:t>
            </a:fld>
            <a:endParaRPr lang="en-US" smtClean="0">
              <a:latin typeface="Times New Roman" pitchFamily="18" charset="0"/>
            </a:endParaRPr>
          </a:p>
        </p:txBody>
      </p:sp>
      <p:sp>
        <p:nvSpPr>
          <p:cNvPr id="139267" name="Rectangle 2"/>
          <p:cNvSpPr>
            <a:spLocks noGrp="1" noRot="1" noChangeAspect="1" noChangeArrowheads="1" noTextEdit="1"/>
          </p:cNvSpPr>
          <p:nvPr>
            <p:ph type="sldImg"/>
          </p:nvPr>
        </p:nvSpPr>
        <p:spPr>
          <a:xfrm>
            <a:off x="3284538" y="514350"/>
            <a:ext cx="3413125" cy="2560638"/>
          </a:xfrm>
          <a:ln w="12700"/>
        </p:spPr>
      </p:sp>
      <p:sp>
        <p:nvSpPr>
          <p:cNvPr id="139268" name="Rectangle 3"/>
          <p:cNvSpPr>
            <a:spLocks noGrp="1" noChangeArrowheads="1"/>
          </p:cNvSpPr>
          <p:nvPr>
            <p:ph type="body" idx="1"/>
          </p:nvPr>
        </p:nvSpPr>
        <p:spPr>
          <a:noFill/>
        </p:spPr>
        <p:txBody>
          <a:bodyPr lIns="92065" tIns="46034" rIns="92065" bIns="46034"/>
          <a:lstStyle/>
          <a:p>
            <a:endParaRPr lang="en-US" smtClean="0">
              <a:latin typeface="Times New Roman" pitchFamily="18" charset="0"/>
            </a:endParaRPr>
          </a:p>
        </p:txBody>
      </p:sp>
    </p:spTree>
    <p:extLst>
      <p:ext uri="{BB962C8B-B14F-4D97-AF65-F5344CB8AC3E}">
        <p14:creationId xmlns:p14="http://schemas.microsoft.com/office/powerpoint/2010/main" val="18041691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miter lim="800000"/>
            <a:headEnd/>
            <a:tailEnd/>
          </a:ln>
        </p:spPr>
        <p:txBody>
          <a:bodyPr/>
          <a:lstStyle/>
          <a:p>
            <a:fld id="{9E9672B3-B6A0-4E5C-A233-5655203F6510}" type="slidenum">
              <a:rPr lang="en-US" smtClean="0">
                <a:latin typeface="Times New Roman" pitchFamily="18" charset="0"/>
              </a:rPr>
              <a:pPr/>
              <a:t>160</a:t>
            </a:fld>
            <a:endParaRPr lang="en-US" smtClean="0">
              <a:latin typeface="Times New Roman" pitchFamily="18" charset="0"/>
            </a:endParaRPr>
          </a:p>
        </p:txBody>
      </p:sp>
      <p:sp>
        <p:nvSpPr>
          <p:cNvPr id="140291" name="Rectangle 2"/>
          <p:cNvSpPr>
            <a:spLocks noGrp="1" noRot="1" noChangeAspect="1" noChangeArrowheads="1" noTextEdit="1"/>
          </p:cNvSpPr>
          <p:nvPr>
            <p:ph type="sldImg"/>
          </p:nvPr>
        </p:nvSpPr>
        <p:spPr>
          <a:xfrm>
            <a:off x="3284538" y="514350"/>
            <a:ext cx="3413125" cy="2560638"/>
          </a:xfrm>
          <a:ln w="12700"/>
        </p:spPr>
      </p:sp>
      <p:sp>
        <p:nvSpPr>
          <p:cNvPr id="140292" name="Rectangle 3"/>
          <p:cNvSpPr>
            <a:spLocks noGrp="1" noChangeArrowheads="1"/>
          </p:cNvSpPr>
          <p:nvPr>
            <p:ph type="body" idx="1"/>
          </p:nvPr>
        </p:nvSpPr>
        <p:spPr>
          <a:noFill/>
        </p:spPr>
        <p:txBody>
          <a:bodyPr lIns="92065" tIns="46034" rIns="92065" bIns="46034"/>
          <a:lstStyle/>
          <a:p>
            <a:endParaRPr lang="en-US" smtClean="0">
              <a:latin typeface="Times New Roman" pitchFamily="18" charset="0"/>
            </a:endParaRPr>
          </a:p>
        </p:txBody>
      </p:sp>
    </p:spTree>
    <p:extLst>
      <p:ext uri="{BB962C8B-B14F-4D97-AF65-F5344CB8AC3E}">
        <p14:creationId xmlns:p14="http://schemas.microsoft.com/office/powerpoint/2010/main" val="7440113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s-MY" dirty="0"/>
          </a:p>
        </p:txBody>
      </p:sp>
      <p:sp>
        <p:nvSpPr>
          <p:cNvPr id="4" name="Slide Number Placeholder 3"/>
          <p:cNvSpPr>
            <a:spLocks noGrp="1"/>
          </p:cNvSpPr>
          <p:nvPr>
            <p:ph type="sldNum" sz="quarter" idx="10"/>
          </p:nvPr>
        </p:nvSpPr>
        <p:spPr/>
        <p:txBody>
          <a:bodyPr/>
          <a:lstStyle/>
          <a:p>
            <a:fld id="{694FBE44-273A-4881-A1A5-6763BCB8F507}" type="slidenum">
              <a:rPr lang="ms-MY" smtClean="0"/>
              <a:pPr/>
              <a:t>182</a:t>
            </a:fld>
            <a:endParaRPr lang="ms-MY"/>
          </a:p>
        </p:txBody>
      </p:sp>
    </p:spTree>
    <p:extLst>
      <p:ext uri="{BB962C8B-B14F-4D97-AF65-F5344CB8AC3E}">
        <p14:creationId xmlns:p14="http://schemas.microsoft.com/office/powerpoint/2010/main" val="5070622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30051" name="Rectangle 7"/>
          <p:cNvSpPr>
            <a:spLocks noGrp="1" noChangeArrowheads="1"/>
          </p:cNvSpPr>
          <p:nvPr>
            <p:ph type="sldNum" sz="quarter" idx="5"/>
          </p:nvPr>
        </p:nvSpPr>
        <p:spPr>
          <a:noFill/>
          <a:ln>
            <a:miter lim="800000"/>
            <a:headEnd/>
            <a:tailEnd/>
          </a:ln>
        </p:spPr>
        <p:txBody>
          <a:bodyPr/>
          <a:lstStyle/>
          <a:p>
            <a:fld id="{06CD7201-BEF8-46D5-AB25-0A02BC3E5D96}" type="slidenum">
              <a:rPr lang="en-US"/>
              <a:pPr/>
              <a:t>183</a:t>
            </a:fld>
            <a:endParaRPr lang="en-US"/>
          </a:p>
        </p:txBody>
      </p:sp>
      <p:sp>
        <p:nvSpPr>
          <p:cNvPr id="130052" name="Rectangle 2"/>
          <p:cNvSpPr>
            <a:spLocks noGrp="1" noRot="1" noChangeAspect="1" noChangeArrowheads="1" noTextEdit="1"/>
          </p:cNvSpPr>
          <p:nvPr>
            <p:ph type="sldImg"/>
          </p:nvPr>
        </p:nvSpPr>
        <p:spPr>
          <a:ln/>
        </p:spPr>
      </p:sp>
      <p:sp>
        <p:nvSpPr>
          <p:cNvPr id="130053"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11905341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31075" name="Rectangle 7"/>
          <p:cNvSpPr>
            <a:spLocks noGrp="1" noChangeArrowheads="1"/>
          </p:cNvSpPr>
          <p:nvPr>
            <p:ph type="sldNum" sz="quarter" idx="5"/>
          </p:nvPr>
        </p:nvSpPr>
        <p:spPr>
          <a:noFill/>
          <a:ln>
            <a:miter lim="800000"/>
            <a:headEnd/>
            <a:tailEnd/>
          </a:ln>
        </p:spPr>
        <p:txBody>
          <a:bodyPr/>
          <a:lstStyle/>
          <a:p>
            <a:fld id="{E729F501-3BC0-4543-AB32-FD9001E65E29}" type="slidenum">
              <a:rPr lang="en-US"/>
              <a:pPr/>
              <a:t>184</a:t>
            </a:fld>
            <a:endParaRPr lang="en-US"/>
          </a:p>
        </p:txBody>
      </p:sp>
      <p:sp>
        <p:nvSpPr>
          <p:cNvPr id="131076" name="Rectangle 2"/>
          <p:cNvSpPr>
            <a:spLocks noGrp="1" noRot="1" noChangeAspect="1" noChangeArrowheads="1" noTextEdit="1"/>
          </p:cNvSpPr>
          <p:nvPr>
            <p:ph type="sldImg"/>
          </p:nvPr>
        </p:nvSpPr>
        <p:spPr>
          <a:ln/>
        </p:spPr>
      </p:sp>
      <p:sp>
        <p:nvSpPr>
          <p:cNvPr id="131077" name="Rectangle 3"/>
          <p:cNvSpPr>
            <a:spLocks noGrp="1" noChangeArrowheads="1"/>
          </p:cNvSpPr>
          <p:nvPr>
            <p:ph type="body" idx="1"/>
          </p:nvPr>
        </p:nvSpPr>
        <p:spPr>
          <a:noFill/>
        </p:spPr>
        <p:txBody>
          <a:bodyPr/>
          <a:lstStyle/>
          <a:p>
            <a:pPr eaLnBrk="1" hangingPunct="1"/>
            <a:r>
              <a:rPr lang="en-US" smtClean="0"/>
              <a:t>File: AnovaDemo.xls</a:t>
            </a:r>
          </a:p>
        </p:txBody>
      </p:sp>
    </p:spTree>
    <p:extLst>
      <p:ext uri="{BB962C8B-B14F-4D97-AF65-F5344CB8AC3E}">
        <p14:creationId xmlns:p14="http://schemas.microsoft.com/office/powerpoint/2010/main" val="10949927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32099" name="Rectangle 7"/>
          <p:cNvSpPr>
            <a:spLocks noGrp="1" noChangeArrowheads="1"/>
          </p:cNvSpPr>
          <p:nvPr>
            <p:ph type="sldNum" sz="quarter" idx="5"/>
          </p:nvPr>
        </p:nvSpPr>
        <p:spPr>
          <a:noFill/>
          <a:ln>
            <a:miter lim="800000"/>
            <a:headEnd/>
            <a:tailEnd/>
          </a:ln>
        </p:spPr>
        <p:txBody>
          <a:bodyPr/>
          <a:lstStyle/>
          <a:p>
            <a:fld id="{F9A4AA83-CF01-4C73-9F03-B464A2E3EFA4}" type="slidenum">
              <a:rPr lang="en-US"/>
              <a:pPr/>
              <a:t>185</a:t>
            </a:fld>
            <a:endParaRPr lang="en-US"/>
          </a:p>
        </p:txBody>
      </p:sp>
      <p:sp>
        <p:nvSpPr>
          <p:cNvPr id="132100" name="Rectangle 2"/>
          <p:cNvSpPr>
            <a:spLocks noGrp="1" noRot="1" noChangeAspect="1" noChangeArrowheads="1" noTextEdit="1"/>
          </p:cNvSpPr>
          <p:nvPr>
            <p:ph type="sldImg"/>
          </p:nvPr>
        </p:nvSpPr>
        <p:spPr>
          <a:ln/>
        </p:spPr>
      </p:sp>
      <p:sp>
        <p:nvSpPr>
          <p:cNvPr id="132101"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19742317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ms-MY" dirty="0"/>
          </a:p>
        </p:txBody>
      </p:sp>
      <p:sp>
        <p:nvSpPr>
          <p:cNvPr id="4" name="Slide Number Placeholder 3"/>
          <p:cNvSpPr>
            <a:spLocks noGrp="1"/>
          </p:cNvSpPr>
          <p:nvPr>
            <p:ph type="sldNum" sz="quarter" idx="10"/>
          </p:nvPr>
        </p:nvSpPr>
        <p:spPr/>
        <p:txBody>
          <a:bodyPr/>
          <a:lstStyle/>
          <a:p>
            <a:fld id="{694FBE44-273A-4881-A1A5-6763BCB8F507}" type="slidenum">
              <a:rPr lang="ms-MY" smtClean="0"/>
              <a:pPr/>
              <a:t>190</a:t>
            </a:fld>
            <a:endParaRPr lang="ms-MY"/>
          </a:p>
        </p:txBody>
      </p:sp>
    </p:spTree>
    <p:extLst>
      <p:ext uri="{BB962C8B-B14F-4D97-AF65-F5344CB8AC3E}">
        <p14:creationId xmlns:p14="http://schemas.microsoft.com/office/powerpoint/2010/main" val="1140226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59747" name="Rectangle 7"/>
          <p:cNvSpPr>
            <a:spLocks noGrp="1" noChangeArrowheads="1"/>
          </p:cNvSpPr>
          <p:nvPr>
            <p:ph type="sldNum" sz="quarter" idx="5"/>
          </p:nvPr>
        </p:nvSpPr>
        <p:spPr>
          <a:noFill/>
          <a:ln>
            <a:miter lim="800000"/>
            <a:headEnd/>
            <a:tailEnd/>
          </a:ln>
        </p:spPr>
        <p:txBody>
          <a:bodyPr/>
          <a:lstStyle/>
          <a:p>
            <a:fld id="{2F0C85E5-CF00-4AA2-9C57-FC1CF23B38E9}" type="slidenum">
              <a:rPr lang="en-US"/>
              <a:pPr/>
              <a:t>55</a:t>
            </a:fld>
            <a:endParaRPr lang="en-US"/>
          </a:p>
        </p:txBody>
      </p:sp>
      <p:sp>
        <p:nvSpPr>
          <p:cNvPr id="159748" name="Rectangle 2"/>
          <p:cNvSpPr>
            <a:spLocks noGrp="1" noRot="1" noChangeAspect="1" noChangeArrowheads="1" noTextEdit="1"/>
          </p:cNvSpPr>
          <p:nvPr>
            <p:ph type="sldImg"/>
          </p:nvPr>
        </p:nvSpPr>
        <p:spPr>
          <a:ln/>
        </p:spPr>
      </p:sp>
      <p:sp>
        <p:nvSpPr>
          <p:cNvPr id="159749"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9556298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33123" name="Rectangle 7"/>
          <p:cNvSpPr>
            <a:spLocks noGrp="1" noChangeArrowheads="1"/>
          </p:cNvSpPr>
          <p:nvPr>
            <p:ph type="sldNum" sz="quarter" idx="5"/>
          </p:nvPr>
        </p:nvSpPr>
        <p:spPr>
          <a:noFill/>
          <a:ln>
            <a:miter lim="800000"/>
            <a:headEnd/>
            <a:tailEnd/>
          </a:ln>
        </p:spPr>
        <p:txBody>
          <a:bodyPr/>
          <a:lstStyle/>
          <a:p>
            <a:fld id="{5796B450-09EA-4BE5-AC3F-4ACF418CB283}" type="slidenum">
              <a:rPr lang="en-US"/>
              <a:pPr/>
              <a:t>192</a:t>
            </a:fld>
            <a:endParaRPr lang="en-US"/>
          </a:p>
        </p:txBody>
      </p:sp>
      <p:sp>
        <p:nvSpPr>
          <p:cNvPr id="133124" name="Rectangle 2"/>
          <p:cNvSpPr>
            <a:spLocks noGrp="1" noRot="1" noChangeAspect="1" noChangeArrowheads="1" noTextEdit="1"/>
          </p:cNvSpPr>
          <p:nvPr>
            <p:ph type="sldImg"/>
          </p:nvPr>
        </p:nvSpPr>
        <p:spPr>
          <a:ln/>
        </p:spPr>
      </p:sp>
      <p:sp>
        <p:nvSpPr>
          <p:cNvPr id="133125" name="Rectangle 3"/>
          <p:cNvSpPr>
            <a:spLocks noGrp="1" noChangeArrowheads="1"/>
          </p:cNvSpPr>
          <p:nvPr>
            <p:ph type="body" idx="1"/>
          </p:nvPr>
        </p:nvSpPr>
        <p:spPr>
          <a:noFill/>
        </p:spPr>
        <p:txBody>
          <a:bodyPr/>
          <a:lstStyle/>
          <a:p>
            <a:pPr eaLnBrk="1" hangingPunct="1"/>
            <a:r>
              <a:rPr lang="en-US" smtClean="0"/>
              <a:t>File: AnovaExample1.svd</a:t>
            </a:r>
          </a:p>
        </p:txBody>
      </p:sp>
    </p:spTree>
    <p:extLst>
      <p:ext uri="{BB962C8B-B14F-4D97-AF65-F5344CB8AC3E}">
        <p14:creationId xmlns:p14="http://schemas.microsoft.com/office/powerpoint/2010/main" val="17521112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34147" name="Rectangle 7"/>
          <p:cNvSpPr>
            <a:spLocks noGrp="1" noChangeArrowheads="1"/>
          </p:cNvSpPr>
          <p:nvPr>
            <p:ph type="sldNum" sz="quarter" idx="5"/>
          </p:nvPr>
        </p:nvSpPr>
        <p:spPr>
          <a:noFill/>
          <a:ln>
            <a:miter lim="800000"/>
            <a:headEnd/>
            <a:tailEnd/>
          </a:ln>
        </p:spPr>
        <p:txBody>
          <a:bodyPr/>
          <a:lstStyle/>
          <a:p>
            <a:fld id="{94E916B0-6673-4D95-A08D-48E25B79D8DB}" type="slidenum">
              <a:rPr lang="en-US"/>
              <a:pPr/>
              <a:t>193</a:t>
            </a:fld>
            <a:endParaRPr lang="en-US"/>
          </a:p>
        </p:txBody>
      </p:sp>
      <p:sp>
        <p:nvSpPr>
          <p:cNvPr id="134148" name="Rectangle 2"/>
          <p:cNvSpPr>
            <a:spLocks noGrp="1" noRot="1" noChangeAspect="1" noChangeArrowheads="1" noTextEdit="1"/>
          </p:cNvSpPr>
          <p:nvPr>
            <p:ph type="sldImg"/>
          </p:nvPr>
        </p:nvSpPr>
        <p:spPr>
          <a:ln/>
        </p:spPr>
      </p:sp>
      <p:sp>
        <p:nvSpPr>
          <p:cNvPr id="134149"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19979012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35171" name="Rectangle 7"/>
          <p:cNvSpPr>
            <a:spLocks noGrp="1" noChangeArrowheads="1"/>
          </p:cNvSpPr>
          <p:nvPr>
            <p:ph type="sldNum" sz="quarter" idx="5"/>
          </p:nvPr>
        </p:nvSpPr>
        <p:spPr>
          <a:noFill/>
          <a:ln>
            <a:miter lim="800000"/>
            <a:headEnd/>
            <a:tailEnd/>
          </a:ln>
        </p:spPr>
        <p:txBody>
          <a:bodyPr/>
          <a:lstStyle/>
          <a:p>
            <a:fld id="{4AB22ED7-5F8F-4533-A5FB-533394A95164}" type="slidenum">
              <a:rPr lang="en-US"/>
              <a:pPr/>
              <a:t>194</a:t>
            </a:fld>
            <a:endParaRPr lang="en-US"/>
          </a:p>
        </p:txBody>
      </p:sp>
      <p:sp>
        <p:nvSpPr>
          <p:cNvPr id="135172" name="Rectangle 2"/>
          <p:cNvSpPr>
            <a:spLocks noGrp="1" noRot="1" noChangeAspect="1" noChangeArrowheads="1" noTextEdit="1"/>
          </p:cNvSpPr>
          <p:nvPr>
            <p:ph type="sldImg"/>
          </p:nvPr>
        </p:nvSpPr>
        <p:spPr>
          <a:ln/>
        </p:spPr>
      </p:sp>
      <p:sp>
        <p:nvSpPr>
          <p:cNvPr id="135173"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4732306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36195" name="Rectangle 7"/>
          <p:cNvSpPr>
            <a:spLocks noGrp="1" noChangeArrowheads="1"/>
          </p:cNvSpPr>
          <p:nvPr>
            <p:ph type="sldNum" sz="quarter" idx="5"/>
          </p:nvPr>
        </p:nvSpPr>
        <p:spPr>
          <a:noFill/>
          <a:ln>
            <a:miter lim="800000"/>
            <a:headEnd/>
            <a:tailEnd/>
          </a:ln>
        </p:spPr>
        <p:txBody>
          <a:bodyPr/>
          <a:lstStyle/>
          <a:p>
            <a:fld id="{BECBCB5A-BDBE-4C9B-995E-CE9D61563FD8}" type="slidenum">
              <a:rPr lang="en-US"/>
              <a:pPr/>
              <a:t>195</a:t>
            </a:fld>
            <a:endParaRPr lang="en-US"/>
          </a:p>
        </p:txBody>
      </p:sp>
      <p:sp>
        <p:nvSpPr>
          <p:cNvPr id="136196" name="Rectangle 2"/>
          <p:cNvSpPr>
            <a:spLocks noGrp="1" noRot="1" noChangeAspect="1" noChangeArrowheads="1" noTextEdit="1"/>
          </p:cNvSpPr>
          <p:nvPr>
            <p:ph type="sldImg"/>
          </p:nvPr>
        </p:nvSpPr>
        <p:spPr>
          <a:ln/>
        </p:spPr>
      </p:sp>
      <p:sp>
        <p:nvSpPr>
          <p:cNvPr id="136197" name="Rectangle 3"/>
          <p:cNvSpPr>
            <a:spLocks noGrp="1" noChangeArrowheads="1"/>
          </p:cNvSpPr>
          <p:nvPr>
            <p:ph type="body" idx="1"/>
          </p:nvPr>
        </p:nvSpPr>
        <p:spPr>
          <a:noFill/>
        </p:spPr>
        <p:txBody>
          <a:bodyPr/>
          <a:lstStyle/>
          <a:p>
            <a:pPr eaLnBrk="1" hangingPunct="1"/>
            <a:r>
              <a:rPr lang="en-US" smtClean="0"/>
              <a:t>File: AnovaExample2.svd</a:t>
            </a:r>
          </a:p>
        </p:txBody>
      </p:sp>
    </p:spTree>
    <p:extLst>
      <p:ext uri="{BB962C8B-B14F-4D97-AF65-F5344CB8AC3E}">
        <p14:creationId xmlns:p14="http://schemas.microsoft.com/office/powerpoint/2010/main" val="18308997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39267" name="Rectangle 7"/>
          <p:cNvSpPr>
            <a:spLocks noGrp="1" noChangeArrowheads="1"/>
          </p:cNvSpPr>
          <p:nvPr>
            <p:ph type="sldNum" sz="quarter" idx="5"/>
          </p:nvPr>
        </p:nvSpPr>
        <p:spPr>
          <a:noFill/>
          <a:ln>
            <a:miter lim="800000"/>
            <a:headEnd/>
            <a:tailEnd/>
          </a:ln>
        </p:spPr>
        <p:txBody>
          <a:bodyPr/>
          <a:lstStyle/>
          <a:p>
            <a:fld id="{0F746369-0EA0-447D-8400-12F668B06C08}" type="slidenum">
              <a:rPr lang="en-US"/>
              <a:pPr/>
              <a:t>196</a:t>
            </a:fld>
            <a:endParaRPr lang="en-US"/>
          </a:p>
        </p:txBody>
      </p:sp>
      <p:sp>
        <p:nvSpPr>
          <p:cNvPr id="139268" name="Rectangle 2"/>
          <p:cNvSpPr>
            <a:spLocks noGrp="1" noRot="1" noChangeAspect="1" noChangeArrowheads="1" noTextEdit="1"/>
          </p:cNvSpPr>
          <p:nvPr>
            <p:ph type="sldImg"/>
          </p:nvPr>
        </p:nvSpPr>
        <p:spPr>
          <a:ln/>
        </p:spPr>
      </p:sp>
      <p:sp>
        <p:nvSpPr>
          <p:cNvPr id="139269"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3551175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40291" name="Rectangle 7"/>
          <p:cNvSpPr>
            <a:spLocks noGrp="1" noChangeArrowheads="1"/>
          </p:cNvSpPr>
          <p:nvPr>
            <p:ph type="sldNum" sz="quarter" idx="5"/>
          </p:nvPr>
        </p:nvSpPr>
        <p:spPr>
          <a:noFill/>
          <a:ln>
            <a:miter lim="800000"/>
            <a:headEnd/>
            <a:tailEnd/>
          </a:ln>
        </p:spPr>
        <p:txBody>
          <a:bodyPr/>
          <a:lstStyle/>
          <a:p>
            <a:fld id="{27A10ABE-2BC8-41ED-8D13-080696059780}" type="slidenum">
              <a:rPr lang="en-US"/>
              <a:pPr/>
              <a:t>197</a:t>
            </a:fld>
            <a:endParaRPr lang="en-US"/>
          </a:p>
        </p:txBody>
      </p:sp>
      <p:sp>
        <p:nvSpPr>
          <p:cNvPr id="140292" name="Rectangle 2"/>
          <p:cNvSpPr>
            <a:spLocks noGrp="1" noRot="1" noChangeAspect="1" noChangeArrowheads="1" noTextEdit="1"/>
          </p:cNvSpPr>
          <p:nvPr>
            <p:ph type="sldImg"/>
          </p:nvPr>
        </p:nvSpPr>
        <p:spPr>
          <a:ln/>
        </p:spPr>
      </p:sp>
      <p:sp>
        <p:nvSpPr>
          <p:cNvPr id="140293" name="Rectangle 3"/>
          <p:cNvSpPr>
            <a:spLocks noGrp="1" noChangeArrowheads="1"/>
          </p:cNvSpPr>
          <p:nvPr>
            <p:ph type="body" idx="1"/>
          </p:nvPr>
        </p:nvSpPr>
        <p:spPr>
          <a:noFill/>
        </p:spPr>
        <p:txBody>
          <a:bodyPr/>
          <a:lstStyle/>
          <a:p>
            <a:pPr eaLnBrk="1" hangingPunct="1"/>
            <a:endParaRPr lang="en-GB" smtClean="0"/>
          </a:p>
        </p:txBody>
      </p:sp>
    </p:spTree>
    <p:extLst>
      <p:ext uri="{BB962C8B-B14F-4D97-AF65-F5344CB8AC3E}">
        <p14:creationId xmlns:p14="http://schemas.microsoft.com/office/powerpoint/2010/main" val="1138391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60771" name="Rectangle 7"/>
          <p:cNvSpPr>
            <a:spLocks noGrp="1" noChangeArrowheads="1"/>
          </p:cNvSpPr>
          <p:nvPr>
            <p:ph type="sldNum" sz="quarter" idx="5"/>
          </p:nvPr>
        </p:nvSpPr>
        <p:spPr>
          <a:noFill/>
          <a:ln>
            <a:miter lim="800000"/>
            <a:headEnd/>
            <a:tailEnd/>
          </a:ln>
        </p:spPr>
        <p:txBody>
          <a:bodyPr/>
          <a:lstStyle/>
          <a:p>
            <a:fld id="{40C36812-7575-4FF0-863B-1A6909B5A89E}" type="slidenum">
              <a:rPr lang="en-US"/>
              <a:pPr/>
              <a:t>56</a:t>
            </a:fld>
            <a:endParaRPr lang="en-US"/>
          </a:p>
        </p:txBody>
      </p:sp>
      <p:sp>
        <p:nvSpPr>
          <p:cNvPr id="160772" name="Rectangle 2"/>
          <p:cNvSpPr>
            <a:spLocks noGrp="1" noRot="1" noChangeAspect="1" noChangeArrowheads="1" noTextEdit="1"/>
          </p:cNvSpPr>
          <p:nvPr>
            <p:ph type="sldImg"/>
          </p:nvPr>
        </p:nvSpPr>
        <p:spPr>
          <a:solidFill>
            <a:srgbClr val="FFFFFF"/>
          </a:solidFill>
          <a:ln/>
        </p:spPr>
      </p:sp>
      <p:sp>
        <p:nvSpPr>
          <p:cNvPr id="160773"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en-GB" smtClean="0"/>
          </a:p>
        </p:txBody>
      </p:sp>
    </p:spTree>
    <p:extLst>
      <p:ext uri="{BB962C8B-B14F-4D97-AF65-F5344CB8AC3E}">
        <p14:creationId xmlns:p14="http://schemas.microsoft.com/office/powerpoint/2010/main" val="482905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61795" name="Rectangle 7"/>
          <p:cNvSpPr>
            <a:spLocks noGrp="1" noChangeArrowheads="1"/>
          </p:cNvSpPr>
          <p:nvPr>
            <p:ph type="sldNum" sz="quarter" idx="5"/>
          </p:nvPr>
        </p:nvSpPr>
        <p:spPr>
          <a:noFill/>
          <a:ln>
            <a:miter lim="800000"/>
            <a:headEnd/>
            <a:tailEnd/>
          </a:ln>
        </p:spPr>
        <p:txBody>
          <a:bodyPr/>
          <a:lstStyle/>
          <a:p>
            <a:fld id="{4EA9D47B-598D-402A-A4FE-2AF5E1403D47}" type="slidenum">
              <a:rPr lang="en-US"/>
              <a:pPr/>
              <a:t>57</a:t>
            </a:fld>
            <a:endParaRPr lang="en-US"/>
          </a:p>
        </p:txBody>
      </p:sp>
      <p:sp>
        <p:nvSpPr>
          <p:cNvPr id="161796" name="Rectangle 2"/>
          <p:cNvSpPr>
            <a:spLocks noGrp="1" noRot="1" noChangeAspect="1" noChangeArrowheads="1" noTextEdit="1"/>
          </p:cNvSpPr>
          <p:nvPr>
            <p:ph type="sldImg"/>
          </p:nvPr>
        </p:nvSpPr>
        <p:spPr>
          <a:solidFill>
            <a:srgbClr val="FFFFFF"/>
          </a:solidFill>
          <a:ln/>
        </p:spPr>
      </p:sp>
      <p:sp>
        <p:nvSpPr>
          <p:cNvPr id="161797"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en-GB" smtClean="0"/>
          </a:p>
        </p:txBody>
      </p:sp>
    </p:spTree>
    <p:extLst>
      <p:ext uri="{BB962C8B-B14F-4D97-AF65-F5344CB8AC3E}">
        <p14:creationId xmlns:p14="http://schemas.microsoft.com/office/powerpoint/2010/main" val="787247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62819" name="Rectangle 7"/>
          <p:cNvSpPr>
            <a:spLocks noGrp="1" noChangeArrowheads="1"/>
          </p:cNvSpPr>
          <p:nvPr>
            <p:ph type="sldNum" sz="quarter" idx="5"/>
          </p:nvPr>
        </p:nvSpPr>
        <p:spPr>
          <a:noFill/>
          <a:ln>
            <a:miter lim="800000"/>
            <a:headEnd/>
            <a:tailEnd/>
          </a:ln>
        </p:spPr>
        <p:txBody>
          <a:bodyPr/>
          <a:lstStyle/>
          <a:p>
            <a:fld id="{85647711-2715-4B1A-B66F-6B16F22E0515}" type="slidenum">
              <a:rPr lang="en-US"/>
              <a:pPr/>
              <a:t>58</a:t>
            </a:fld>
            <a:endParaRPr lang="en-US"/>
          </a:p>
        </p:txBody>
      </p:sp>
      <p:sp>
        <p:nvSpPr>
          <p:cNvPr id="162820" name="Rectangle 2"/>
          <p:cNvSpPr>
            <a:spLocks noGrp="1" noRot="1" noChangeAspect="1" noChangeArrowheads="1" noTextEdit="1"/>
          </p:cNvSpPr>
          <p:nvPr>
            <p:ph type="sldImg"/>
          </p:nvPr>
        </p:nvSpPr>
        <p:spPr>
          <a:solidFill>
            <a:srgbClr val="FFFFFF"/>
          </a:solidFill>
          <a:ln/>
        </p:spPr>
      </p:sp>
      <p:sp>
        <p:nvSpPr>
          <p:cNvPr id="162821"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en-GB" smtClean="0"/>
          </a:p>
        </p:txBody>
      </p:sp>
    </p:spTree>
    <p:extLst>
      <p:ext uri="{BB962C8B-B14F-4D97-AF65-F5344CB8AC3E}">
        <p14:creationId xmlns:p14="http://schemas.microsoft.com/office/powerpoint/2010/main" val="1785519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6"/>
          <p:cNvSpPr>
            <a:spLocks noGrp="1" noChangeArrowheads="1"/>
          </p:cNvSpPr>
          <p:nvPr>
            <p:ph type="ftr" sz="quarter" idx="4"/>
          </p:nvPr>
        </p:nvSpPr>
        <p:spPr>
          <a:noFill/>
          <a:ln>
            <a:miter lim="800000"/>
            <a:headEnd/>
            <a:tailEnd/>
          </a:ln>
        </p:spPr>
        <p:txBody>
          <a:bodyPr/>
          <a:lstStyle/>
          <a:p>
            <a:r>
              <a:rPr lang="en-US"/>
              <a:t>CHI 2007 Course Notes</a:t>
            </a:r>
          </a:p>
        </p:txBody>
      </p:sp>
      <p:sp>
        <p:nvSpPr>
          <p:cNvPr id="163843" name="Rectangle 7"/>
          <p:cNvSpPr>
            <a:spLocks noGrp="1" noChangeArrowheads="1"/>
          </p:cNvSpPr>
          <p:nvPr>
            <p:ph type="sldNum" sz="quarter" idx="5"/>
          </p:nvPr>
        </p:nvSpPr>
        <p:spPr>
          <a:noFill/>
          <a:ln>
            <a:miter lim="800000"/>
            <a:headEnd/>
            <a:tailEnd/>
          </a:ln>
        </p:spPr>
        <p:txBody>
          <a:bodyPr/>
          <a:lstStyle/>
          <a:p>
            <a:fld id="{8E6AC433-2C90-4DD9-ABD1-1FAA27DFD891}" type="slidenum">
              <a:rPr lang="en-US"/>
              <a:pPr/>
              <a:t>59</a:t>
            </a:fld>
            <a:endParaRPr lang="en-US"/>
          </a:p>
        </p:txBody>
      </p:sp>
      <p:sp>
        <p:nvSpPr>
          <p:cNvPr id="163844" name="Rectangle 2"/>
          <p:cNvSpPr>
            <a:spLocks noGrp="1" noRot="1" noChangeAspect="1" noChangeArrowheads="1" noTextEdit="1"/>
          </p:cNvSpPr>
          <p:nvPr>
            <p:ph type="sldImg"/>
          </p:nvPr>
        </p:nvSpPr>
        <p:spPr>
          <a:solidFill>
            <a:srgbClr val="FFFFFF"/>
          </a:solidFill>
          <a:ln/>
        </p:spPr>
      </p:sp>
      <p:sp>
        <p:nvSpPr>
          <p:cNvPr id="163845"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en-GB" smtClean="0"/>
          </a:p>
        </p:txBody>
      </p:sp>
    </p:spTree>
    <p:extLst>
      <p:ext uri="{BB962C8B-B14F-4D97-AF65-F5344CB8AC3E}">
        <p14:creationId xmlns:p14="http://schemas.microsoft.com/office/powerpoint/2010/main" val="1358421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xfrm>
            <a:off x="685800" y="6248400"/>
            <a:ext cx="1905000" cy="457200"/>
          </a:xfrm>
          <a:prstGeom prst="rect">
            <a:avLst/>
          </a:prstGeom>
        </p:spPr>
        <p:txBody>
          <a:bodyPr/>
          <a:lstStyle>
            <a:lvl1pPr>
              <a:defRPr>
                <a:latin typeface="Arial" charset="0"/>
                <a:ea typeface="ＭＳ Ｐゴシック" charset="0"/>
              </a:defRPr>
            </a:lvl1pPr>
          </a:lstStyle>
          <a:p>
            <a:pPr>
              <a:defRPr/>
            </a:pPr>
            <a:r>
              <a:rPr lang="en-US"/>
              <a:t>June 1-2, 2011</a:t>
            </a:r>
          </a:p>
        </p:txBody>
      </p:sp>
      <p:sp>
        <p:nvSpPr>
          <p:cNvPr id="5" name="Rectangle 5"/>
          <p:cNvSpPr>
            <a:spLocks noGrp="1" noChangeArrowheads="1"/>
          </p:cNvSpPr>
          <p:nvPr>
            <p:ph type="ftr" sz="quarter" idx="11"/>
          </p:nvPr>
        </p:nvSpPr>
        <p:spPr>
          <a:xfrm>
            <a:off x="3124200" y="6248400"/>
            <a:ext cx="2895600" cy="457200"/>
          </a:xfrm>
          <a:prstGeom prst="rect">
            <a:avLst/>
          </a:prstGeom>
        </p:spPr>
        <p:txBody>
          <a:bodyPr/>
          <a:lstStyle>
            <a:lvl1pPr>
              <a:defRPr>
                <a:latin typeface="Arial" charset="0"/>
                <a:ea typeface="ＭＳ Ｐゴシック" charset="0"/>
              </a:defRPr>
            </a:lvl1pPr>
          </a:lstStyle>
          <a:p>
            <a:pPr>
              <a:defRPr/>
            </a:pPr>
            <a:endParaRPr lang="en-US"/>
          </a:p>
        </p:txBody>
      </p:sp>
      <p:sp>
        <p:nvSpPr>
          <p:cNvPr id="6" name="Rectangle 6"/>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7DD22FC1-1E90-4505-901E-28CBEEBDA2CF}" type="slidenum">
              <a:rPr lang="en-US"/>
              <a:pPr/>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1981200"/>
            <a:ext cx="7772400" cy="41148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xfrm>
            <a:off x="685800" y="6248400"/>
            <a:ext cx="1905000" cy="457200"/>
          </a:xfrm>
          <a:prstGeom prst="rect">
            <a:avLst/>
          </a:prstGeom>
        </p:spPr>
        <p:txBody>
          <a:bodyPr/>
          <a:lstStyle>
            <a:lvl1pPr>
              <a:defRPr>
                <a:latin typeface="Arial" charset="0"/>
                <a:ea typeface="ＭＳ Ｐゴシック" charset="0"/>
              </a:defRPr>
            </a:lvl1pPr>
          </a:lstStyle>
          <a:p>
            <a:pPr>
              <a:defRPr/>
            </a:pPr>
            <a:r>
              <a:rPr lang="en-US"/>
              <a:t>June 1-2, 2011</a:t>
            </a:r>
          </a:p>
        </p:txBody>
      </p:sp>
      <p:sp>
        <p:nvSpPr>
          <p:cNvPr id="5" name="Rectangle 5"/>
          <p:cNvSpPr>
            <a:spLocks noGrp="1" noChangeArrowheads="1"/>
          </p:cNvSpPr>
          <p:nvPr>
            <p:ph type="ftr" sz="quarter" idx="11"/>
          </p:nvPr>
        </p:nvSpPr>
        <p:spPr>
          <a:xfrm>
            <a:off x="3124200" y="6248400"/>
            <a:ext cx="2895600" cy="457200"/>
          </a:xfrm>
          <a:prstGeom prst="rect">
            <a:avLst/>
          </a:prstGeom>
        </p:spPr>
        <p:txBody>
          <a:bodyPr/>
          <a:lstStyle>
            <a:lvl1pPr>
              <a:defRPr>
                <a:latin typeface="Arial" charset="0"/>
                <a:ea typeface="ＭＳ Ｐゴシック" charset="0"/>
              </a:defRPr>
            </a:lvl1pPr>
          </a:lstStyle>
          <a:p>
            <a:pPr>
              <a:defRPr/>
            </a:pPr>
            <a:endParaRPr lang="en-US"/>
          </a:p>
        </p:txBody>
      </p:sp>
      <p:sp>
        <p:nvSpPr>
          <p:cNvPr id="6" name="Rectangle 6"/>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19F8E881-8F70-4BE8-AF93-BE0D6F988299}"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xfrm>
            <a:off x="685800" y="6248400"/>
            <a:ext cx="1905000" cy="457200"/>
          </a:xfrm>
          <a:prstGeom prst="rect">
            <a:avLst/>
          </a:prstGeom>
        </p:spPr>
        <p:txBody>
          <a:bodyPr/>
          <a:lstStyle>
            <a:lvl1pPr>
              <a:defRPr>
                <a:latin typeface="Arial" charset="0"/>
                <a:ea typeface="ＭＳ Ｐゴシック" charset="0"/>
              </a:defRPr>
            </a:lvl1pPr>
          </a:lstStyle>
          <a:p>
            <a:pPr>
              <a:defRPr/>
            </a:pPr>
            <a:r>
              <a:rPr lang="en-US"/>
              <a:t>June 1-2, 2011</a:t>
            </a:r>
          </a:p>
        </p:txBody>
      </p:sp>
      <p:sp>
        <p:nvSpPr>
          <p:cNvPr id="5" name="Rectangle 5"/>
          <p:cNvSpPr>
            <a:spLocks noGrp="1" noChangeArrowheads="1"/>
          </p:cNvSpPr>
          <p:nvPr>
            <p:ph type="ftr" sz="quarter" idx="11"/>
          </p:nvPr>
        </p:nvSpPr>
        <p:spPr>
          <a:xfrm>
            <a:off x="3124200" y="6248400"/>
            <a:ext cx="2895600" cy="457200"/>
          </a:xfrm>
          <a:prstGeom prst="rect">
            <a:avLst/>
          </a:prstGeom>
        </p:spPr>
        <p:txBody>
          <a:bodyPr/>
          <a:lstStyle>
            <a:lvl1pPr>
              <a:defRPr>
                <a:latin typeface="Arial" charset="0"/>
                <a:ea typeface="ＭＳ Ｐゴシック" charset="0"/>
              </a:defRPr>
            </a:lvl1pPr>
          </a:lstStyle>
          <a:p>
            <a:pPr>
              <a:defRPr/>
            </a:pPr>
            <a:endParaRPr lang="en-US"/>
          </a:p>
        </p:txBody>
      </p:sp>
      <p:sp>
        <p:nvSpPr>
          <p:cNvPr id="6" name="Rectangle 6"/>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1D9E0B37-68F6-4F28-B028-ACAB2E2C6679}"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a:prstGeom prst="rect">
            <a:avLst/>
          </a:prstGeom>
        </p:spPr>
        <p:txBody>
          <a:bodyPr/>
          <a:lstStyle/>
          <a:p>
            <a:r>
              <a:rPr lang="en-US" smtClean="0"/>
              <a:t>Click to edit Master title style</a:t>
            </a:r>
            <a:endParaRPr lang="en-US"/>
          </a:p>
        </p:txBody>
      </p:sp>
      <p:sp>
        <p:nvSpPr>
          <p:cNvPr id="3" name="Table Placeholder 2"/>
          <p:cNvSpPr>
            <a:spLocks noGrp="1"/>
          </p:cNvSpPr>
          <p:nvPr>
            <p:ph type="tbl" idx="1"/>
          </p:nvPr>
        </p:nvSpPr>
        <p:spPr>
          <a:xfrm>
            <a:off x="685800" y="1981200"/>
            <a:ext cx="7772400" cy="4114800"/>
          </a:xfrm>
          <a:prstGeom prst="rect">
            <a:avLst/>
          </a:prstGeom>
        </p:spPr>
        <p:txBody>
          <a:bodyPr rtlCol="0">
            <a:normAutofit/>
          </a:bodyPr>
          <a:lstStyle/>
          <a:p>
            <a:pPr lvl="0"/>
            <a:endParaRPr lang="en-US" noProof="0" smtClean="0"/>
          </a:p>
        </p:txBody>
      </p:sp>
      <p:sp>
        <p:nvSpPr>
          <p:cNvPr id="4" name="Rectangle 4"/>
          <p:cNvSpPr>
            <a:spLocks noGrp="1" noChangeArrowheads="1"/>
          </p:cNvSpPr>
          <p:nvPr>
            <p:ph type="dt" sz="half" idx="10"/>
          </p:nvPr>
        </p:nvSpPr>
        <p:spPr>
          <a:xfrm>
            <a:off x="685800" y="6248400"/>
            <a:ext cx="1905000" cy="457200"/>
          </a:xfrm>
          <a:prstGeom prst="rect">
            <a:avLst/>
          </a:prstGeom>
        </p:spPr>
        <p:txBody>
          <a:bodyPr/>
          <a:lstStyle>
            <a:lvl1pPr>
              <a:defRPr>
                <a:latin typeface="Arial" charset="0"/>
                <a:ea typeface="ＭＳ Ｐゴシック" charset="0"/>
              </a:defRPr>
            </a:lvl1pPr>
          </a:lstStyle>
          <a:p>
            <a:pPr>
              <a:defRPr/>
            </a:pPr>
            <a:r>
              <a:rPr lang="en-US"/>
              <a:t>June 1-2, 2011</a:t>
            </a:r>
          </a:p>
        </p:txBody>
      </p:sp>
      <p:sp>
        <p:nvSpPr>
          <p:cNvPr id="5" name="Rectangle 5"/>
          <p:cNvSpPr>
            <a:spLocks noGrp="1" noChangeArrowheads="1"/>
          </p:cNvSpPr>
          <p:nvPr>
            <p:ph type="ftr" sz="quarter" idx="11"/>
          </p:nvPr>
        </p:nvSpPr>
        <p:spPr>
          <a:xfrm>
            <a:off x="3124200" y="6248400"/>
            <a:ext cx="2895600" cy="457200"/>
          </a:xfrm>
          <a:prstGeom prst="rect">
            <a:avLst/>
          </a:prstGeom>
        </p:spPr>
        <p:txBody>
          <a:bodyPr/>
          <a:lstStyle>
            <a:lvl1pPr>
              <a:defRPr>
                <a:latin typeface="Arial" charset="0"/>
                <a:ea typeface="ＭＳ Ｐゴシック" charset="0"/>
              </a:defRPr>
            </a:lvl1pPr>
          </a:lstStyle>
          <a:p>
            <a:pPr>
              <a:defRPr/>
            </a:pPr>
            <a:endParaRPr lang="en-US"/>
          </a:p>
        </p:txBody>
      </p:sp>
      <p:sp>
        <p:nvSpPr>
          <p:cNvPr id="6" name="Rectangle 6"/>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709AD950-16B5-4E40-B4EC-224266677AF5}"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154113" y="457200"/>
            <a:ext cx="7772400" cy="1143000"/>
          </a:xfrm>
        </p:spPr>
        <p:txBody>
          <a:bodyPr/>
          <a:lstStyle/>
          <a:p>
            <a:r>
              <a:rPr lang="en-US" smtClean="0"/>
              <a:t>Click to edit Master title style</a:t>
            </a:r>
            <a:endParaRPr lang="en-MY"/>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MY"/>
          </a:p>
        </p:txBody>
      </p:sp>
      <p:sp>
        <p:nvSpPr>
          <p:cNvPr id="4" name="ClipArt Placeholder 3"/>
          <p:cNvSpPr>
            <a:spLocks noGrp="1"/>
          </p:cNvSpPr>
          <p:nvPr>
            <p:ph type="clipArt" sz="half" idx="2"/>
          </p:nvPr>
        </p:nvSpPr>
        <p:spPr>
          <a:xfrm>
            <a:off x="4648200" y="1981200"/>
            <a:ext cx="3810000" cy="4114800"/>
          </a:xfrm>
        </p:spPr>
        <p:txBody>
          <a:bodyPr/>
          <a:lstStyle/>
          <a:p>
            <a:pPr lvl="0"/>
            <a:endParaRPr lang="en-MY" noProof="0" smtClean="0"/>
          </a:p>
        </p:txBody>
      </p:sp>
      <p:sp>
        <p:nvSpPr>
          <p:cNvPr id="5" name="Rectangle 21"/>
          <p:cNvSpPr>
            <a:spLocks noGrp="1" noChangeArrowheads="1"/>
          </p:cNvSpPr>
          <p:nvPr>
            <p:ph type="dt" sz="half" idx="10"/>
          </p:nvPr>
        </p:nvSpPr>
        <p:spPr>
          <a:xfrm>
            <a:off x="685800" y="6248400"/>
            <a:ext cx="1905000" cy="457200"/>
          </a:xfrm>
          <a:prstGeom prst="rect">
            <a:avLst/>
          </a:prstGeom>
          <a:ln/>
        </p:spPr>
        <p:txBody>
          <a:bodyPr/>
          <a:lstStyle>
            <a:lvl1pPr>
              <a:defRPr/>
            </a:lvl1pPr>
          </a:lstStyle>
          <a:p>
            <a:pPr>
              <a:defRPr/>
            </a:pPr>
            <a:endParaRPr lang="en-US"/>
          </a:p>
        </p:txBody>
      </p:sp>
      <p:sp>
        <p:nvSpPr>
          <p:cNvPr id="6" name="Rectangle 22"/>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endParaRPr lang="en-US"/>
          </a:p>
        </p:txBody>
      </p:sp>
      <p:sp>
        <p:nvSpPr>
          <p:cNvPr id="7" name="Rectangle 23"/>
          <p:cNvSpPr>
            <a:spLocks noGrp="1" noChangeArrowheads="1"/>
          </p:cNvSpPr>
          <p:nvPr>
            <p:ph type="sldNum" sz="quarter" idx="12"/>
          </p:nvPr>
        </p:nvSpPr>
        <p:spPr>
          <a:xfrm>
            <a:off x="6553200" y="6248400"/>
            <a:ext cx="1905000" cy="457200"/>
          </a:xfrm>
          <a:prstGeom prst="rect">
            <a:avLst/>
          </a:prstGeom>
          <a:ln/>
        </p:spPr>
        <p:txBody>
          <a:bodyPr/>
          <a:lstStyle>
            <a:lvl1pPr>
              <a:defRPr/>
            </a:lvl1pPr>
          </a:lstStyle>
          <a:p>
            <a:pPr>
              <a:defRPr/>
            </a:pPr>
            <a:fld id="{65106BBF-5F66-4A5D-993A-1CBF0FD3A565}" type="slidenum">
              <a:rPr lang="en-US"/>
              <a:pPr>
                <a:defRPr/>
              </a:pPr>
              <a:t>‹#›</a:t>
            </a:fld>
            <a:endParaRPr lang="en-US"/>
          </a:p>
        </p:txBody>
      </p:sp>
    </p:spTree>
    <p:extLst>
      <p:ext uri="{BB962C8B-B14F-4D97-AF65-F5344CB8AC3E}">
        <p14:creationId xmlns:p14="http://schemas.microsoft.com/office/powerpoint/2010/main" val="1096685730"/>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vl1pPr>
          </a:lstStyle>
          <a:p>
            <a:pPr>
              <a:defRPr/>
            </a:pPr>
            <a:fld id="{FCC10B0B-F1D1-4F2E-9726-388AA3C56E03}" type="datetimeFigureOut">
              <a:rPr lang="en-US"/>
              <a:pPr>
                <a:defRPr/>
              </a:pPr>
              <a:t>1/6/2018</a:t>
            </a:fld>
            <a:endParaRPr lang="en-GB"/>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pPr>
              <a:defRPr/>
            </a:pPr>
            <a:endParaRPr lang="en-GB"/>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E3253882-E5B0-4189-B2C1-AF7B5F086930}" type="slidenum">
              <a:rPr lang="en-GB"/>
              <a:pPr>
                <a:defRPr/>
              </a:pPr>
              <a:t>‹#›</a:t>
            </a:fld>
            <a:endParaRPr lang="en-GB"/>
          </a:p>
        </p:txBody>
      </p:sp>
    </p:spTree>
    <p:extLst>
      <p:ext uri="{BB962C8B-B14F-4D97-AF65-F5344CB8AC3E}">
        <p14:creationId xmlns:p14="http://schemas.microsoft.com/office/powerpoint/2010/main" val="80192858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a:prstGeom prst="rect">
            <a:avLst/>
          </a:prstGeom>
        </p:spPr>
        <p:txBody>
          <a:bodyPr/>
          <a:lstStyle>
            <a:lvl1pPr>
              <a:defRPr b="1">
                <a:solidFill>
                  <a:srgbClr val="C00000"/>
                </a:solidFill>
              </a:defRPr>
            </a:lvl1pPr>
          </a:lstStyle>
          <a:p>
            <a:r>
              <a:rPr lang="en-US" smtClean="0"/>
              <a:t>Click to edit Master title style</a:t>
            </a:r>
            <a:endParaRPr lang="en-US"/>
          </a:p>
        </p:txBody>
      </p:sp>
      <p:sp>
        <p:nvSpPr>
          <p:cNvPr id="3" name="Content Placeholder 2"/>
          <p:cNvSpPr>
            <a:spLocks noGrp="1"/>
          </p:cNvSpPr>
          <p:nvPr>
            <p:ph idx="1"/>
          </p:nvPr>
        </p:nvSpPr>
        <p:spPr>
          <a:xfrm>
            <a:off x="685800" y="1981200"/>
            <a:ext cx="7772400" cy="41148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xfrm>
            <a:off x="685800" y="6248400"/>
            <a:ext cx="1905000" cy="457200"/>
          </a:xfrm>
          <a:prstGeom prst="rect">
            <a:avLst/>
          </a:prstGeom>
        </p:spPr>
        <p:txBody>
          <a:bodyPr/>
          <a:lstStyle>
            <a:lvl1pPr>
              <a:defRPr>
                <a:latin typeface="Arial" charset="0"/>
                <a:ea typeface="ＭＳ Ｐゴシック" charset="0"/>
              </a:defRPr>
            </a:lvl1pPr>
          </a:lstStyle>
          <a:p>
            <a:pPr>
              <a:defRPr/>
            </a:pPr>
            <a:r>
              <a:rPr lang="en-US"/>
              <a:t>June 1-2, 2011</a:t>
            </a:r>
          </a:p>
        </p:txBody>
      </p:sp>
      <p:sp>
        <p:nvSpPr>
          <p:cNvPr id="5" name="Rectangle 5"/>
          <p:cNvSpPr>
            <a:spLocks noGrp="1" noChangeArrowheads="1"/>
          </p:cNvSpPr>
          <p:nvPr>
            <p:ph type="ftr" sz="quarter" idx="11"/>
          </p:nvPr>
        </p:nvSpPr>
        <p:spPr>
          <a:xfrm>
            <a:off x="3124200" y="6248400"/>
            <a:ext cx="2895600" cy="457200"/>
          </a:xfrm>
          <a:prstGeom prst="rect">
            <a:avLst/>
          </a:prstGeom>
        </p:spPr>
        <p:txBody>
          <a:bodyPr/>
          <a:lstStyle>
            <a:lvl1pPr>
              <a:defRPr>
                <a:latin typeface="Arial" charset="0"/>
                <a:ea typeface="ＭＳ Ｐゴシック" charset="0"/>
              </a:defRPr>
            </a:lvl1pPr>
          </a:lstStyle>
          <a:p>
            <a:pPr>
              <a:defRPr/>
            </a:pPr>
            <a:endParaRPr lang="en-US"/>
          </a:p>
        </p:txBody>
      </p:sp>
      <p:sp>
        <p:nvSpPr>
          <p:cNvPr id="6" name="Rectangle 6"/>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D035D9D3-F203-42B0-8F2C-E0506C0EA28A}" type="slidenum">
              <a:rPr lang="en-US"/>
              <a:pPr/>
              <a:t>‹#›</a:t>
            </a:fld>
            <a:endParaRPr 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xfrm>
            <a:off x="685800" y="6248400"/>
            <a:ext cx="1905000" cy="457200"/>
          </a:xfrm>
          <a:prstGeom prst="rect">
            <a:avLst/>
          </a:prstGeom>
        </p:spPr>
        <p:txBody>
          <a:bodyPr/>
          <a:lstStyle>
            <a:lvl1pPr>
              <a:defRPr>
                <a:latin typeface="Arial" charset="0"/>
                <a:ea typeface="ＭＳ Ｐゴシック" charset="0"/>
              </a:defRPr>
            </a:lvl1pPr>
          </a:lstStyle>
          <a:p>
            <a:pPr>
              <a:defRPr/>
            </a:pPr>
            <a:r>
              <a:rPr lang="en-US"/>
              <a:t>June 1-2, 2011</a:t>
            </a:r>
          </a:p>
        </p:txBody>
      </p:sp>
      <p:sp>
        <p:nvSpPr>
          <p:cNvPr id="5" name="Rectangle 5"/>
          <p:cNvSpPr>
            <a:spLocks noGrp="1" noChangeArrowheads="1"/>
          </p:cNvSpPr>
          <p:nvPr>
            <p:ph type="ftr" sz="quarter" idx="11"/>
          </p:nvPr>
        </p:nvSpPr>
        <p:spPr>
          <a:xfrm>
            <a:off x="3124200" y="6248400"/>
            <a:ext cx="2895600" cy="457200"/>
          </a:xfrm>
          <a:prstGeom prst="rect">
            <a:avLst/>
          </a:prstGeom>
        </p:spPr>
        <p:txBody>
          <a:bodyPr/>
          <a:lstStyle>
            <a:lvl1pPr>
              <a:defRPr>
                <a:latin typeface="Arial" charset="0"/>
                <a:ea typeface="ＭＳ Ｐゴシック" charset="0"/>
              </a:defRPr>
            </a:lvl1pPr>
          </a:lstStyle>
          <a:p>
            <a:pPr>
              <a:defRPr/>
            </a:pPr>
            <a:endParaRPr lang="en-US"/>
          </a:p>
        </p:txBody>
      </p:sp>
      <p:sp>
        <p:nvSpPr>
          <p:cNvPr id="6" name="Rectangle 6"/>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253B8A79-E04E-4A34-9201-C9FB9F5870CA}"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noChangeArrowheads="1"/>
          </p:cNvSpPr>
          <p:nvPr>
            <p:ph type="dt" sz="half" idx="10"/>
          </p:nvPr>
        </p:nvSpPr>
        <p:spPr>
          <a:xfrm>
            <a:off x="685800" y="6248400"/>
            <a:ext cx="1905000" cy="457200"/>
          </a:xfrm>
          <a:prstGeom prst="rect">
            <a:avLst/>
          </a:prstGeom>
        </p:spPr>
        <p:txBody>
          <a:bodyPr/>
          <a:lstStyle>
            <a:lvl1pPr>
              <a:defRPr>
                <a:latin typeface="Arial" charset="0"/>
                <a:ea typeface="ＭＳ Ｐゴシック" charset="0"/>
              </a:defRPr>
            </a:lvl1pPr>
          </a:lstStyle>
          <a:p>
            <a:pPr>
              <a:defRPr/>
            </a:pPr>
            <a:r>
              <a:rPr lang="en-US"/>
              <a:t>June 1-2, 2011</a:t>
            </a:r>
          </a:p>
        </p:txBody>
      </p:sp>
      <p:sp>
        <p:nvSpPr>
          <p:cNvPr id="6" name="Footer Placeholder 5"/>
          <p:cNvSpPr>
            <a:spLocks noGrp="1" noChangeArrowheads="1"/>
          </p:cNvSpPr>
          <p:nvPr>
            <p:ph type="ftr" sz="quarter" idx="11"/>
          </p:nvPr>
        </p:nvSpPr>
        <p:spPr>
          <a:xfrm>
            <a:off x="3124200" y="6248400"/>
            <a:ext cx="2895600" cy="457200"/>
          </a:xfrm>
          <a:prstGeom prst="rect">
            <a:avLst/>
          </a:prstGeom>
        </p:spPr>
        <p:txBody>
          <a:bodyPr/>
          <a:lstStyle>
            <a:lvl1pPr>
              <a:defRPr>
                <a:latin typeface="Arial" charset="0"/>
                <a:ea typeface="ＭＳ Ｐゴシック" charset="0"/>
              </a:defRPr>
            </a:lvl1pPr>
          </a:lstStyle>
          <a:p>
            <a:pPr>
              <a:defRPr/>
            </a:pPr>
            <a:endParaRPr lang="en-US"/>
          </a:p>
        </p:txBody>
      </p:sp>
      <p:sp>
        <p:nvSpPr>
          <p:cNvPr id="7" name="Slide Number Placeholder 6"/>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7BAA726A-B36F-436B-B3AD-67C27B06E906}"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xfrm>
            <a:off x="685800" y="6248400"/>
            <a:ext cx="1905000" cy="457200"/>
          </a:xfrm>
          <a:prstGeom prst="rect">
            <a:avLst/>
          </a:prstGeom>
        </p:spPr>
        <p:txBody>
          <a:bodyPr/>
          <a:lstStyle>
            <a:lvl1pPr>
              <a:defRPr>
                <a:latin typeface="Arial" charset="0"/>
                <a:ea typeface="ＭＳ Ｐゴシック" charset="0"/>
              </a:defRPr>
            </a:lvl1pPr>
          </a:lstStyle>
          <a:p>
            <a:pPr>
              <a:defRPr/>
            </a:pPr>
            <a:r>
              <a:rPr lang="en-US"/>
              <a:t>June 1-2, 2011</a:t>
            </a:r>
          </a:p>
        </p:txBody>
      </p:sp>
      <p:sp>
        <p:nvSpPr>
          <p:cNvPr id="8" name="Rectangle 5"/>
          <p:cNvSpPr>
            <a:spLocks noGrp="1" noChangeArrowheads="1"/>
          </p:cNvSpPr>
          <p:nvPr>
            <p:ph type="ftr" sz="quarter" idx="11"/>
          </p:nvPr>
        </p:nvSpPr>
        <p:spPr>
          <a:xfrm>
            <a:off x="3124200" y="6248400"/>
            <a:ext cx="2895600" cy="457200"/>
          </a:xfrm>
          <a:prstGeom prst="rect">
            <a:avLst/>
          </a:prstGeom>
        </p:spPr>
        <p:txBody>
          <a:bodyPr/>
          <a:lstStyle>
            <a:lvl1pPr>
              <a:defRPr>
                <a:latin typeface="Arial" charset="0"/>
                <a:ea typeface="ＭＳ Ｐゴシック" charset="0"/>
              </a:defRPr>
            </a:lvl1pPr>
          </a:lstStyle>
          <a:p>
            <a:pPr>
              <a:defRPr/>
            </a:pPr>
            <a:endParaRPr lang="en-US"/>
          </a:p>
        </p:txBody>
      </p:sp>
      <p:sp>
        <p:nvSpPr>
          <p:cNvPr id="9" name="Rectangle 6"/>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F1ED39DB-CB4C-4BBA-9F13-4CF50D277854}" type="slidenum">
              <a:rPr lang="en-US"/>
              <a:pPr/>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a:prstGeom prst="rect">
            <a:avLst/>
          </a:prstGeom>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xfrm>
            <a:off x="685800" y="6248400"/>
            <a:ext cx="1905000" cy="457200"/>
          </a:xfrm>
          <a:prstGeom prst="rect">
            <a:avLst/>
          </a:prstGeom>
        </p:spPr>
        <p:txBody>
          <a:bodyPr/>
          <a:lstStyle>
            <a:lvl1pPr>
              <a:defRPr>
                <a:latin typeface="Arial" charset="0"/>
                <a:ea typeface="ＭＳ Ｐゴシック" charset="0"/>
              </a:defRPr>
            </a:lvl1pPr>
          </a:lstStyle>
          <a:p>
            <a:pPr>
              <a:defRPr/>
            </a:pPr>
            <a:r>
              <a:rPr lang="en-US"/>
              <a:t>June 1-2, 2011</a:t>
            </a:r>
          </a:p>
        </p:txBody>
      </p:sp>
      <p:sp>
        <p:nvSpPr>
          <p:cNvPr id="4" name="Rectangle 5"/>
          <p:cNvSpPr>
            <a:spLocks noGrp="1" noChangeArrowheads="1"/>
          </p:cNvSpPr>
          <p:nvPr>
            <p:ph type="ftr" sz="quarter" idx="11"/>
          </p:nvPr>
        </p:nvSpPr>
        <p:spPr>
          <a:xfrm>
            <a:off x="3124200" y="6248400"/>
            <a:ext cx="2895600" cy="457200"/>
          </a:xfrm>
          <a:prstGeom prst="rect">
            <a:avLst/>
          </a:prstGeom>
        </p:spPr>
        <p:txBody>
          <a:bodyPr/>
          <a:lstStyle>
            <a:lvl1pPr>
              <a:defRPr>
                <a:latin typeface="Arial" charset="0"/>
                <a:ea typeface="ＭＳ Ｐゴシック" charset="0"/>
              </a:defRPr>
            </a:lvl1pPr>
          </a:lstStyle>
          <a:p>
            <a:pPr>
              <a:defRPr/>
            </a:pPr>
            <a:endParaRPr lang="en-US"/>
          </a:p>
        </p:txBody>
      </p:sp>
      <p:sp>
        <p:nvSpPr>
          <p:cNvPr id="5" name="Rectangle 6"/>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7762ED5A-9663-4C2A-86B4-3E9EBC377622}" type="slidenum">
              <a:rPr lang="en-US"/>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85800" y="6248400"/>
            <a:ext cx="1905000" cy="457200"/>
          </a:xfrm>
          <a:prstGeom prst="rect">
            <a:avLst/>
          </a:prstGeom>
        </p:spPr>
        <p:txBody>
          <a:bodyPr/>
          <a:lstStyle>
            <a:lvl1pPr>
              <a:defRPr>
                <a:latin typeface="Arial" charset="0"/>
                <a:ea typeface="ＭＳ Ｐゴシック" charset="0"/>
              </a:defRPr>
            </a:lvl1pPr>
          </a:lstStyle>
          <a:p>
            <a:pPr>
              <a:defRPr/>
            </a:pPr>
            <a:r>
              <a:rPr lang="en-US"/>
              <a:t>June 1-2, 2011</a:t>
            </a:r>
          </a:p>
        </p:txBody>
      </p:sp>
      <p:sp>
        <p:nvSpPr>
          <p:cNvPr id="3" name="Rectangle 5"/>
          <p:cNvSpPr>
            <a:spLocks noGrp="1" noChangeArrowheads="1"/>
          </p:cNvSpPr>
          <p:nvPr>
            <p:ph type="ftr" sz="quarter" idx="11"/>
          </p:nvPr>
        </p:nvSpPr>
        <p:spPr>
          <a:xfrm>
            <a:off x="3124200" y="6248400"/>
            <a:ext cx="2895600" cy="457200"/>
          </a:xfrm>
          <a:prstGeom prst="rect">
            <a:avLst/>
          </a:prstGeom>
        </p:spPr>
        <p:txBody>
          <a:bodyPr/>
          <a:lstStyle>
            <a:lvl1pPr>
              <a:defRPr>
                <a:latin typeface="Arial" charset="0"/>
                <a:ea typeface="ＭＳ Ｐゴシック" charset="0"/>
              </a:defRPr>
            </a:lvl1pPr>
          </a:lstStyle>
          <a:p>
            <a:pPr>
              <a:defRPr/>
            </a:pPr>
            <a:endParaRPr lang="en-US"/>
          </a:p>
        </p:txBody>
      </p:sp>
      <p:sp>
        <p:nvSpPr>
          <p:cNvPr id="4" name="Rectangle 6"/>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ABEAF25F-B0DD-4063-946D-C94A6DE22821}" type="slidenum">
              <a:rPr lang="en-US"/>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noChangeArrowheads="1"/>
          </p:cNvSpPr>
          <p:nvPr>
            <p:ph type="dt" sz="half" idx="10"/>
          </p:nvPr>
        </p:nvSpPr>
        <p:spPr>
          <a:xfrm>
            <a:off x="685800" y="6248400"/>
            <a:ext cx="1905000" cy="457200"/>
          </a:xfrm>
          <a:prstGeom prst="rect">
            <a:avLst/>
          </a:prstGeom>
        </p:spPr>
        <p:txBody>
          <a:bodyPr/>
          <a:lstStyle>
            <a:lvl1pPr>
              <a:defRPr>
                <a:latin typeface="Arial" charset="0"/>
                <a:ea typeface="ＭＳ Ｐゴシック" charset="0"/>
              </a:defRPr>
            </a:lvl1pPr>
          </a:lstStyle>
          <a:p>
            <a:pPr>
              <a:defRPr/>
            </a:pPr>
            <a:r>
              <a:rPr lang="en-US"/>
              <a:t>June 1-2, 2011</a:t>
            </a:r>
          </a:p>
        </p:txBody>
      </p:sp>
      <p:sp>
        <p:nvSpPr>
          <p:cNvPr id="6" name="Footer Placeholder 5"/>
          <p:cNvSpPr>
            <a:spLocks noGrp="1" noChangeArrowheads="1"/>
          </p:cNvSpPr>
          <p:nvPr>
            <p:ph type="ftr" sz="quarter" idx="11"/>
          </p:nvPr>
        </p:nvSpPr>
        <p:spPr>
          <a:xfrm>
            <a:off x="3124200" y="6248400"/>
            <a:ext cx="2895600" cy="457200"/>
          </a:xfrm>
          <a:prstGeom prst="rect">
            <a:avLst/>
          </a:prstGeom>
        </p:spPr>
        <p:txBody>
          <a:bodyPr/>
          <a:lstStyle>
            <a:lvl1pPr>
              <a:defRPr>
                <a:latin typeface="Arial" charset="0"/>
                <a:ea typeface="ＭＳ Ｐゴシック" charset="0"/>
              </a:defRPr>
            </a:lvl1pPr>
          </a:lstStyle>
          <a:p>
            <a:pPr>
              <a:defRPr/>
            </a:pPr>
            <a:endParaRPr lang="en-US"/>
          </a:p>
        </p:txBody>
      </p:sp>
      <p:sp>
        <p:nvSpPr>
          <p:cNvPr id="7" name="Slide Number Placeholder 6"/>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E48BCC4A-2DBD-4CDF-ABCF-422A2E51D96D}"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noChangeArrowheads="1"/>
          </p:cNvSpPr>
          <p:nvPr>
            <p:ph type="dt" sz="half" idx="10"/>
          </p:nvPr>
        </p:nvSpPr>
        <p:spPr>
          <a:xfrm>
            <a:off x="685800" y="6248400"/>
            <a:ext cx="1905000" cy="457200"/>
          </a:xfrm>
          <a:prstGeom prst="rect">
            <a:avLst/>
          </a:prstGeom>
        </p:spPr>
        <p:txBody>
          <a:bodyPr/>
          <a:lstStyle>
            <a:lvl1pPr>
              <a:defRPr>
                <a:latin typeface="Arial" charset="0"/>
                <a:ea typeface="ＭＳ Ｐゴシック" charset="0"/>
              </a:defRPr>
            </a:lvl1pPr>
          </a:lstStyle>
          <a:p>
            <a:pPr>
              <a:defRPr/>
            </a:pPr>
            <a:r>
              <a:rPr lang="en-US"/>
              <a:t>June 1-2, 2011</a:t>
            </a:r>
          </a:p>
        </p:txBody>
      </p:sp>
      <p:sp>
        <p:nvSpPr>
          <p:cNvPr id="6" name="Footer Placeholder 5"/>
          <p:cNvSpPr>
            <a:spLocks noGrp="1" noChangeArrowheads="1"/>
          </p:cNvSpPr>
          <p:nvPr>
            <p:ph type="ftr" sz="quarter" idx="11"/>
          </p:nvPr>
        </p:nvSpPr>
        <p:spPr>
          <a:xfrm>
            <a:off x="3124200" y="6248400"/>
            <a:ext cx="2895600" cy="457200"/>
          </a:xfrm>
          <a:prstGeom prst="rect">
            <a:avLst/>
          </a:prstGeom>
        </p:spPr>
        <p:txBody>
          <a:bodyPr/>
          <a:lstStyle>
            <a:lvl1pPr>
              <a:defRPr>
                <a:latin typeface="Arial" charset="0"/>
                <a:ea typeface="ＭＳ Ｐゴシック" charset="0"/>
              </a:defRPr>
            </a:lvl1pPr>
          </a:lstStyle>
          <a:p>
            <a:pPr>
              <a:defRPr/>
            </a:pPr>
            <a:endParaRPr lang="en-US"/>
          </a:p>
        </p:txBody>
      </p:sp>
      <p:sp>
        <p:nvSpPr>
          <p:cNvPr id="7" name="Slide Number Placeholder 6"/>
          <p:cNvSpPr>
            <a:spLocks noGrp="1" noChangeArrowheads="1"/>
          </p:cNvSpPr>
          <p:nvPr>
            <p:ph type="sldNum" sz="quarter" idx="12"/>
          </p:nvPr>
        </p:nvSpPr>
        <p:spPr>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a:defRPr/>
            </a:lvl1pPr>
          </a:lstStyle>
          <a:p>
            <a:fld id="{5474F4AE-A491-4BE0-BE1E-B0FAD349255D}"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0000"/>
              </a:schemeClr>
            </a:gs>
            <a:gs pos="50000">
              <a:schemeClr val="accent1">
                <a:shade val="67500"/>
                <a:satMod val="115000"/>
              </a:schemeClr>
            </a:gs>
            <a:gs pos="100000">
              <a:schemeClr val="accent1">
                <a:shade val="100000"/>
                <a:satMod val="115000"/>
              </a:schemeClr>
            </a:gs>
          </a:gsLst>
          <a:lin ang="5400000" scaled="0"/>
          <a:tileRect/>
        </a:gradFill>
        <a:effectLst/>
      </p:bgPr>
    </p:bg>
    <p:spTree>
      <p:nvGrpSpPr>
        <p:cNvPr id="1" name=""/>
        <p:cNvGrpSpPr/>
        <p:nvPr/>
      </p:nvGrpSpPr>
      <p:grpSpPr>
        <a:xfrm>
          <a:off x="0" y="0"/>
          <a:ext cx="0" cy="0"/>
          <a:chOff x="0" y="0"/>
          <a:chExt cx="0" cy="0"/>
        </a:xfrm>
      </p:grpSpPr>
      <p:sp>
        <p:nvSpPr>
          <p:cNvPr id="1026" name="Text Placeholder 2"/>
          <p:cNvSpPr>
            <a:spLocks noGrp="1"/>
          </p:cNvSpPr>
          <p:nvPr>
            <p:ph type="body" idx="1"/>
          </p:nvPr>
        </p:nvSpPr>
        <p:spPr bwMode="auto">
          <a:xfrm>
            <a:off x="457200" y="1268413"/>
            <a:ext cx="8229600" cy="48577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027" name="Picture 14"/>
          <p:cNvPicPr>
            <a:picLocks noChangeAspect="1" noChangeArrowheads="1"/>
          </p:cNvPicPr>
          <p:nvPr userDrawn="1"/>
        </p:nvPicPr>
        <p:blipFill>
          <a:blip r:embed="rId16"/>
          <a:srcRect/>
          <a:stretch>
            <a:fillRect/>
          </a:stretch>
        </p:blipFill>
        <p:spPr bwMode="auto">
          <a:xfrm>
            <a:off x="228600" y="6407150"/>
            <a:ext cx="1371600" cy="450850"/>
          </a:xfrm>
          <a:prstGeom prst="rect">
            <a:avLst/>
          </a:prstGeom>
          <a:noFill/>
          <a:ln w="9525">
            <a:noFill/>
            <a:miter lim="800000"/>
            <a:headEnd/>
            <a:tailEnd/>
          </a:ln>
        </p:spPr>
      </p:pic>
      <p:sp>
        <p:nvSpPr>
          <p:cNvPr id="9" name="Rectangle 8"/>
          <p:cNvSpPr/>
          <p:nvPr userDrawn="1"/>
        </p:nvSpPr>
        <p:spPr>
          <a:xfrm>
            <a:off x="1835150" y="6524625"/>
            <a:ext cx="2736850" cy="333375"/>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t>www.utm.my </a:t>
            </a:r>
            <a:endParaRPr lang="en-MY" sz="1600" dirty="0"/>
          </a:p>
        </p:txBody>
      </p:sp>
      <p:sp>
        <p:nvSpPr>
          <p:cNvPr id="10" name="Rectangle 9"/>
          <p:cNvSpPr/>
          <p:nvPr userDrawn="1"/>
        </p:nvSpPr>
        <p:spPr>
          <a:xfrm>
            <a:off x="4559300" y="6524625"/>
            <a:ext cx="4572000" cy="3333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rPr>
              <a:t>innovative </a:t>
            </a:r>
            <a:r>
              <a:rPr lang="en-US" sz="1800" dirty="0">
                <a:solidFill>
                  <a:srgbClr val="C00000"/>
                </a:solidFill>
              </a:rPr>
              <a:t>●</a:t>
            </a:r>
            <a:r>
              <a:rPr lang="en-US" sz="1600" dirty="0">
                <a:solidFill>
                  <a:schemeClr val="tx1"/>
                </a:solidFill>
              </a:rPr>
              <a:t> entrepreneurial </a:t>
            </a:r>
            <a:r>
              <a:rPr lang="en-US" sz="1600" dirty="0">
                <a:solidFill>
                  <a:srgbClr val="C00000"/>
                </a:solidFill>
              </a:rPr>
              <a:t>● </a:t>
            </a:r>
            <a:r>
              <a:rPr lang="en-US" sz="1600" dirty="0">
                <a:solidFill>
                  <a:schemeClr val="tx1"/>
                </a:solidFill>
              </a:rPr>
              <a:t>global</a:t>
            </a:r>
            <a:endParaRPr lang="en-MY" sz="1600" dirty="0">
              <a:solidFill>
                <a:schemeClr val="tx1"/>
              </a:solidFill>
            </a:endParaRPr>
          </a:p>
        </p:txBody>
      </p:sp>
      <p:sp>
        <p:nvSpPr>
          <p:cNvPr id="11" name="Slide Number Placeholder 5"/>
          <p:cNvSpPr txBox="1">
            <a:spLocks/>
          </p:cNvSpPr>
          <p:nvPr userDrawn="1"/>
        </p:nvSpPr>
        <p:spPr>
          <a:xfrm>
            <a:off x="8532813" y="6489700"/>
            <a:ext cx="598487" cy="368300"/>
          </a:xfrm>
          <a:prstGeom prst="rect">
            <a:avLst/>
          </a:prstGeom>
        </p:spPr>
        <p:txBody>
          <a:bodyPr anchor="ctr"/>
          <a:lstStyle/>
          <a:p>
            <a:pPr algn="r" eaLnBrk="1" hangingPunct="1"/>
            <a:fld id="{7102699C-CF5D-4FAD-8D8F-2CF44A335753}" type="slidenum">
              <a:rPr lang="en-MY" sz="1200"/>
              <a:pPr algn="r" eaLnBrk="1" hangingPunct="1"/>
              <a:t>‹#›</a:t>
            </a:fld>
            <a:endParaRPr lang="en-MY" sz="1200"/>
          </a:p>
        </p:txBody>
      </p:sp>
      <p:sp>
        <p:nvSpPr>
          <p:cNvPr id="1031" name="Title Placeholder 1"/>
          <p:cNvSpPr>
            <a:spLocks noGrp="1"/>
          </p:cNvSpPr>
          <p:nvPr>
            <p:ph type="title"/>
          </p:nvPr>
        </p:nvSpPr>
        <p:spPr bwMode="auto">
          <a:xfrm>
            <a:off x="1066800" y="381000"/>
            <a:ext cx="7421563" cy="5762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3" name="Rectangle 12"/>
          <p:cNvSpPr/>
          <p:nvPr userDrawn="1"/>
        </p:nvSpPr>
        <p:spPr>
          <a:xfrm>
            <a:off x="0" y="404813"/>
            <a:ext cx="609600" cy="576262"/>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MY"/>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Lst>
  <p:timing>
    <p:tnLst>
      <p:par>
        <p:cTn id="1" dur="indefinite" restart="never" nodeType="tmRoot"/>
      </p:par>
    </p:tnLst>
  </p:timing>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Arial"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Arial" charset="0"/>
          <a:ea typeface="ＭＳ Ｐゴシック" charset="0"/>
          <a:cs typeface="ＭＳ Ｐゴシック" charset="0"/>
        </a:defRPr>
      </a:lvl6pPr>
      <a:lvl7pPr marL="914400" algn="ctr" rtl="0" fontAlgn="base">
        <a:spcBef>
          <a:spcPct val="0"/>
        </a:spcBef>
        <a:spcAft>
          <a:spcPct val="0"/>
        </a:spcAft>
        <a:defRPr sz="4400">
          <a:solidFill>
            <a:schemeClr val="tx2"/>
          </a:solidFill>
          <a:latin typeface="Arial" charset="0"/>
          <a:ea typeface="ＭＳ Ｐゴシック" charset="0"/>
          <a:cs typeface="ＭＳ Ｐゴシック" charset="0"/>
        </a:defRPr>
      </a:lvl7pPr>
      <a:lvl8pPr marL="1371600" algn="ctr" rtl="0" fontAlgn="base">
        <a:spcBef>
          <a:spcPct val="0"/>
        </a:spcBef>
        <a:spcAft>
          <a:spcPct val="0"/>
        </a:spcAft>
        <a:defRPr sz="4400">
          <a:solidFill>
            <a:schemeClr val="tx2"/>
          </a:solidFill>
          <a:latin typeface="Arial" charset="0"/>
          <a:ea typeface="ＭＳ Ｐゴシック" charset="0"/>
          <a:cs typeface="ＭＳ Ｐゴシック" charset="0"/>
        </a:defRPr>
      </a:lvl8pPr>
      <a:lvl9pPr marL="1828800" algn="ctr" rtl="0" fontAlgn="base">
        <a:spcBef>
          <a:spcPct val="0"/>
        </a:spcBef>
        <a:spcAft>
          <a:spcPct val="0"/>
        </a:spcAft>
        <a:defRPr sz="4400">
          <a:solidFill>
            <a:schemeClr val="tx2"/>
          </a:solidFill>
          <a:latin typeface="Arial" charset="0"/>
          <a:ea typeface="ＭＳ Ｐゴシック" charset="0"/>
          <a:cs typeface="ＭＳ Ｐゴシック"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oleObject" Target="../embeddings/Microsoft_Excel_97-2003_Worksheet1.xls"/><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9.emf"/></Relationships>
</file>

<file path=ppt/slides/_rels/slide11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vmlDrawing" Target="../drawings/vmlDrawing2.vml"/><Relationship Id="rId5" Type="http://schemas.openxmlformats.org/officeDocument/2006/relationships/image" Target="../media/image11.wmf"/><Relationship Id="rId4" Type="http://schemas.openxmlformats.org/officeDocument/2006/relationships/oleObject" Target="../embeddings/oleObject1.bin"/></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image" Target="../media/image12.wmf"/><Relationship Id="rId4" Type="http://schemas.openxmlformats.org/officeDocument/2006/relationships/oleObject" Target="../embeddings/oleObject2.bin"/></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14.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image" Target="../media/image13.wmf"/><Relationship Id="rId4" Type="http://schemas.openxmlformats.org/officeDocument/2006/relationships/oleObject" Target="../embeddings/oleObject3.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vmlDrawing" Target="../drawings/vmlDrawing5.vml"/><Relationship Id="rId5" Type="http://schemas.openxmlformats.org/officeDocument/2006/relationships/image" Target="../media/image15.wmf"/><Relationship Id="rId4" Type="http://schemas.openxmlformats.org/officeDocument/2006/relationships/oleObject" Target="../embeddings/oleObject5.bin"/></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image" Target="../media/image20.wmf"/><Relationship Id="rId3" Type="http://schemas.openxmlformats.org/officeDocument/2006/relationships/notesSlide" Target="../notesSlides/notesSlide27.xml"/><Relationship Id="rId7" Type="http://schemas.openxmlformats.org/officeDocument/2006/relationships/image" Target="../media/image17.wmf"/><Relationship Id="rId12" Type="http://schemas.openxmlformats.org/officeDocument/2006/relationships/oleObject" Target="../embeddings/oleObject10.bin"/><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oleObject" Target="../embeddings/oleObject7.bin"/><Relationship Id="rId11" Type="http://schemas.openxmlformats.org/officeDocument/2006/relationships/image" Target="../media/image19.wmf"/><Relationship Id="rId5" Type="http://schemas.openxmlformats.org/officeDocument/2006/relationships/image" Target="../media/image16.wmf"/><Relationship Id="rId10" Type="http://schemas.openxmlformats.org/officeDocument/2006/relationships/oleObject" Target="../embeddings/oleObject9.bin"/><Relationship Id="rId4" Type="http://schemas.openxmlformats.org/officeDocument/2006/relationships/oleObject" Target="../embeddings/oleObject6.bin"/><Relationship Id="rId9" Type="http://schemas.openxmlformats.org/officeDocument/2006/relationships/image" Target="../media/image18.wmf"/></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image" Target="../media/image25.wmf"/><Relationship Id="rId3" Type="http://schemas.openxmlformats.org/officeDocument/2006/relationships/notesSlide" Target="../notesSlides/notesSlide29.xml"/><Relationship Id="rId7" Type="http://schemas.openxmlformats.org/officeDocument/2006/relationships/image" Target="../media/image22.wmf"/><Relationship Id="rId12" Type="http://schemas.openxmlformats.org/officeDocument/2006/relationships/oleObject" Target="../embeddings/oleObject15.bin"/><Relationship Id="rId2" Type="http://schemas.openxmlformats.org/officeDocument/2006/relationships/slideLayout" Target="../slideLayouts/slideLayout6.xml"/><Relationship Id="rId1" Type="http://schemas.openxmlformats.org/officeDocument/2006/relationships/vmlDrawing" Target="../drawings/vmlDrawing7.vml"/><Relationship Id="rId6" Type="http://schemas.openxmlformats.org/officeDocument/2006/relationships/oleObject" Target="../embeddings/oleObject12.bin"/><Relationship Id="rId11" Type="http://schemas.openxmlformats.org/officeDocument/2006/relationships/image" Target="../media/image24.wmf"/><Relationship Id="rId5" Type="http://schemas.openxmlformats.org/officeDocument/2006/relationships/image" Target="../media/image21.wmf"/><Relationship Id="rId10" Type="http://schemas.openxmlformats.org/officeDocument/2006/relationships/oleObject" Target="../embeddings/oleObject14.bin"/><Relationship Id="rId4" Type="http://schemas.openxmlformats.org/officeDocument/2006/relationships/oleObject" Target="../embeddings/oleObject11.bin"/><Relationship Id="rId9" Type="http://schemas.openxmlformats.org/officeDocument/2006/relationships/image" Target="../media/image23.wmf"/></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4" Type="http://schemas.openxmlformats.org/officeDocument/2006/relationships/image" Target="../media/image39.png"/></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oleObject" Target="../embeddings/Microsoft_Word_97_-_2003_Document2.doc"/><Relationship Id="rId2" Type="http://schemas.openxmlformats.org/officeDocument/2006/relationships/slideLayout" Target="../slideLayouts/slideLayout12.xml"/><Relationship Id="rId1" Type="http://schemas.openxmlformats.org/officeDocument/2006/relationships/vmlDrawing" Target="../drawings/vmlDrawing8.vml"/><Relationship Id="rId4" Type="http://schemas.openxmlformats.org/officeDocument/2006/relationships/image" Target="../media/image40.wmf"/></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42.wmf"/><Relationship Id="rId5" Type="http://schemas.openxmlformats.org/officeDocument/2006/relationships/oleObject" Target="../embeddings/oleObject17.bin"/><Relationship Id="rId4" Type="http://schemas.openxmlformats.org/officeDocument/2006/relationships/image" Target="../media/image41.wmf"/></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4.xml"/></Relationships>
</file>

<file path=ppt/slides/_rels/slide17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4.xml"/></Relationships>
</file>

<file path=ppt/slides/_rels/slide17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4.xml"/></Relationships>
</file>

<file path=ppt/slides/_rels/slide17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4.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14.xml"/><Relationship Id="rId5" Type="http://schemas.openxmlformats.org/officeDocument/2006/relationships/image" Target="../media/image50.jpeg"/><Relationship Id="rId4" Type="http://schemas.openxmlformats.org/officeDocument/2006/relationships/image" Target="../media/image49.jpe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8.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14.xml"/></Relationships>
</file>

<file path=ppt/slides/_rels/slide179.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hyperlink" Target="http://en.wikipedia.org/wiki/Partition_of_a_set" TargetMode="External"/><Relationship Id="rId2" Type="http://schemas.openxmlformats.org/officeDocument/2006/relationships/hyperlink" Target="http://en.wikipedia.org/wiki/Statistics" TargetMode="External"/><Relationship Id="rId1" Type="http://schemas.openxmlformats.org/officeDocument/2006/relationships/slideLayout" Target="../slideLayouts/slideLayout2.xml"/><Relationship Id="rId5" Type="http://schemas.openxmlformats.org/officeDocument/2006/relationships/hyperlink" Target="http://en.wikipedia.org/wiki/Data" TargetMode="External"/><Relationship Id="rId4" Type="http://schemas.openxmlformats.org/officeDocument/2006/relationships/hyperlink" Target="http://en.wikipedia.org/wiki/Statistical_sample" TargetMode="Externa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6.xml"/><Relationship Id="rId1" Type="http://schemas.openxmlformats.org/officeDocument/2006/relationships/vmlDrawing" Target="../drawings/vmlDrawing10.vml"/><Relationship Id="rId6" Type="http://schemas.openxmlformats.org/officeDocument/2006/relationships/oleObject" Target="../embeddings/Microsoft_Excel_97-2003_Worksheet4.xls"/><Relationship Id="rId5" Type="http://schemas.openxmlformats.org/officeDocument/2006/relationships/image" Target="../media/image55.emf"/><Relationship Id="rId4" Type="http://schemas.openxmlformats.org/officeDocument/2006/relationships/oleObject" Target="../embeddings/Microsoft_Excel_97-2003_Worksheet3.xls"/></Relationships>
</file>

<file path=ppt/slides/_rels/slide185.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6.xml"/><Relationship Id="rId1" Type="http://schemas.openxmlformats.org/officeDocument/2006/relationships/vmlDrawing" Target="../drawings/vmlDrawing11.vml"/><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oleObject" Target="../embeddings/Microsoft_Excel_97-2003_Worksheet5.xls"/></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hyperlink" Target="http://en.wikipedia.org/wiki/Statistical_hypothesis_testing" TargetMode="External"/><Relationship Id="rId2" Type="http://schemas.openxmlformats.org/officeDocument/2006/relationships/hyperlink" Target="http://en.wikipedia.org/wiki/Non-parametric_statistics" TargetMode="External"/><Relationship Id="rId1" Type="http://schemas.openxmlformats.org/officeDocument/2006/relationships/slideLayout" Target="../slideLayouts/slideLayout2.xml"/><Relationship Id="rId6" Type="http://schemas.openxmlformats.org/officeDocument/2006/relationships/hyperlink" Target="http://en.wikipedia.org/wiki/Normally_distributed" TargetMode="External"/><Relationship Id="rId5" Type="http://schemas.openxmlformats.org/officeDocument/2006/relationships/hyperlink" Target="http://en.wikipedia.org/wiki/Student's_t-test" TargetMode="External"/><Relationship Id="rId4" Type="http://schemas.openxmlformats.org/officeDocument/2006/relationships/hyperlink" Target="http://en.wikipedia.org/wiki/Paired_difference_test" TargetMode="External"/></Relationships>
</file>

<file path=ppt/slides/_rels/slide192.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6.xml"/><Relationship Id="rId1" Type="http://schemas.openxmlformats.org/officeDocument/2006/relationships/vmlDrawing" Target="../drawings/vmlDrawing12.vml"/><Relationship Id="rId6" Type="http://schemas.openxmlformats.org/officeDocument/2006/relationships/image" Target="../media/image60.emf"/><Relationship Id="rId5" Type="http://schemas.openxmlformats.org/officeDocument/2006/relationships/image" Target="../media/image59.emf"/><Relationship Id="rId4" Type="http://schemas.openxmlformats.org/officeDocument/2006/relationships/oleObject" Target="../embeddings/Microsoft_Excel_97-2003_Worksheet6.xls"/></Relationships>
</file>

<file path=ppt/slides/_rels/slide195.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4.xml"/><Relationship Id="rId1" Type="http://schemas.openxmlformats.org/officeDocument/2006/relationships/slideLayout" Target="../slideLayouts/slideLayout6.xml"/><Relationship Id="rId5" Type="http://schemas.openxmlformats.org/officeDocument/2006/relationships/image" Target="../media/image64.png"/><Relationship Id="rId4" Type="http://schemas.openxmlformats.org/officeDocument/2006/relationships/image" Target="../media/image63.png"/></Relationships>
</file>

<file path=ppt/slides/_rels/slide19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5.xml"/><Relationship Id="rId1" Type="http://schemas.openxmlformats.org/officeDocument/2006/relationships/slideLayout" Target="../slideLayouts/slideLayout6.xml"/><Relationship Id="rId5" Type="http://schemas.openxmlformats.org/officeDocument/2006/relationships/image" Target="../media/image67.png"/><Relationship Id="rId4" Type="http://schemas.openxmlformats.org/officeDocument/2006/relationships/image" Target="../media/image66.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en.wikipedia.org/wiki/Sample_(statistics)" TargetMode="External"/><Relationship Id="rId2" Type="http://schemas.openxmlformats.org/officeDocument/2006/relationships/hyperlink" Target="http://en.wikipedia.org/wiki/Decision_making" TargetMode="External"/><Relationship Id="rId1" Type="http://schemas.openxmlformats.org/officeDocument/2006/relationships/slideLayout" Target="../slideLayouts/slideLayout2.xml"/><Relationship Id="rId4" Type="http://schemas.openxmlformats.org/officeDocument/2006/relationships/hyperlink" Target="http://en.wikipedia.org/wiki/Sample"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ubtitle 1"/>
          <p:cNvSpPr txBox="1">
            <a:spLocks/>
          </p:cNvSpPr>
          <p:nvPr/>
        </p:nvSpPr>
        <p:spPr bwMode="auto">
          <a:xfrm>
            <a:off x="1691680" y="692696"/>
            <a:ext cx="6264275" cy="3529013"/>
          </a:xfrm>
          <a:prstGeom prst="rect">
            <a:avLst/>
          </a:prstGeom>
          <a:noFill/>
          <a:ln w="9525">
            <a:noFill/>
            <a:miter lim="800000"/>
            <a:headEnd/>
            <a:tailEnd/>
          </a:ln>
        </p:spPr>
        <p:txBody>
          <a:bodyPr/>
          <a:lstStyle/>
          <a:p>
            <a:pPr algn="ctr" eaLnBrk="1" hangingPunct="1">
              <a:buClr>
                <a:srgbClr val="800000"/>
              </a:buClr>
              <a:buSzPct val="106000"/>
              <a:buFont typeface="Calibri" pitchFamily="34" charset="0"/>
              <a:buNone/>
            </a:pPr>
            <a:endParaRPr lang="en-US" sz="4000" b="1">
              <a:solidFill>
                <a:srgbClr val="0000FF"/>
              </a:solidFill>
              <a:cs typeface="Arial" pitchFamily="34" charset="0"/>
            </a:endParaRPr>
          </a:p>
        </p:txBody>
      </p:sp>
      <p:sp>
        <p:nvSpPr>
          <p:cNvPr id="16386" name="Title 4"/>
          <p:cNvSpPr>
            <a:spLocks noGrp="1"/>
          </p:cNvSpPr>
          <p:nvPr>
            <p:ph type="ctrTitle"/>
          </p:nvPr>
        </p:nvSpPr>
        <p:spPr>
          <a:xfrm>
            <a:off x="611560" y="404664"/>
            <a:ext cx="7086600" cy="576064"/>
          </a:xfrm>
        </p:spPr>
        <p:txBody>
          <a:bodyPr/>
          <a:lstStyle/>
          <a:p>
            <a:pPr algn="l"/>
            <a:r>
              <a:rPr lang="en-US" sz="1800" dirty="0" smtClean="0">
                <a:solidFill>
                  <a:srgbClr val="993300"/>
                </a:solidFill>
              </a:rPr>
              <a:t>UCP 0010 – Research Methodology</a:t>
            </a:r>
            <a:br>
              <a:rPr lang="en-US" sz="1800" dirty="0" smtClean="0">
                <a:solidFill>
                  <a:srgbClr val="993300"/>
                </a:solidFill>
              </a:rPr>
            </a:br>
            <a:r>
              <a:rPr lang="en-US" sz="1800" dirty="0" smtClean="0">
                <a:solidFill>
                  <a:srgbClr val="993300"/>
                </a:solidFill>
                <a:ea typeface="Batang" pitchFamily="18" charset="-127"/>
              </a:rPr>
              <a:t>30th March 2014</a:t>
            </a:r>
          </a:p>
        </p:txBody>
      </p:sp>
      <p:sp>
        <p:nvSpPr>
          <p:cNvPr id="4" name="Text Box 5"/>
          <p:cNvSpPr txBox="1">
            <a:spLocks noChangeArrowheads="1"/>
          </p:cNvSpPr>
          <p:nvPr/>
        </p:nvSpPr>
        <p:spPr bwMode="auto">
          <a:xfrm>
            <a:off x="611560" y="2204864"/>
            <a:ext cx="769620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a:spAutoFit/>
          </a:bodyPr>
          <a:lstStyle/>
          <a:p>
            <a:pPr algn="ctr"/>
            <a:r>
              <a:rPr lang="en-US" sz="3600" b="1" dirty="0" smtClean="0">
                <a:solidFill>
                  <a:srgbClr val="0070C0"/>
                </a:solidFill>
              </a:rPr>
              <a:t>MODULE 4</a:t>
            </a:r>
          </a:p>
          <a:p>
            <a:pPr algn="ctr"/>
            <a:r>
              <a:rPr lang="en-US" sz="3600" b="1" dirty="0" smtClean="0"/>
              <a:t>RESEARCH METHODOLOGY AND DESIGN</a:t>
            </a:r>
            <a:endParaRPr lang="en-MY" sz="3600" b="1" dirty="0" smtClean="0"/>
          </a:p>
          <a:p>
            <a:pPr algn="ctr">
              <a:defRPr/>
            </a:pPr>
            <a:endParaRPr lang="en-US" sz="3600" b="1" dirty="0" smtClean="0">
              <a:solidFill>
                <a:srgbClr val="CB5100"/>
              </a:solidFill>
              <a:latin typeface="Arial" charset="0"/>
              <a:ea typeface="ＭＳ Ｐゴシック" charset="0"/>
            </a:endParaRPr>
          </a:p>
          <a:p>
            <a:pPr algn="ctr">
              <a:defRPr/>
            </a:pPr>
            <a:endParaRPr lang="en-US" sz="3600" b="1" dirty="0">
              <a:solidFill>
                <a:srgbClr val="002060"/>
              </a:solidFill>
              <a:latin typeface="Arial" charset="0"/>
              <a:ea typeface="ＭＳ Ｐゴシック" charset="0"/>
            </a:endParaRPr>
          </a:p>
        </p:txBody>
      </p:sp>
      <p:sp>
        <p:nvSpPr>
          <p:cNvPr id="5" name="Title 4"/>
          <p:cNvSpPr txBox="1">
            <a:spLocks/>
          </p:cNvSpPr>
          <p:nvPr/>
        </p:nvSpPr>
        <p:spPr bwMode="auto">
          <a:xfrm>
            <a:off x="1115616" y="4437112"/>
            <a:ext cx="7086600" cy="194421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0" cap="none" spc="0" normalizeH="0" baseline="0" noProof="0" dirty="0" smtClean="0">
                <a:ln>
                  <a:noFill/>
                </a:ln>
                <a:solidFill>
                  <a:srgbClr val="993300"/>
                </a:solidFill>
                <a:effectLst/>
                <a:uLnTx/>
                <a:uFillTx/>
                <a:latin typeface="+mj-lt"/>
                <a:ea typeface="Batang" pitchFamily="18" charset="-127"/>
                <a:cs typeface="+mj-cs"/>
              </a:rPr>
              <a:t>Professor Dr </a:t>
            </a:r>
            <a:r>
              <a:rPr kumimoji="0" lang="en-US" sz="2000" b="1" i="0" u="none" strike="noStrike" kern="0" cap="none" spc="0" normalizeH="0" baseline="0" noProof="0" dirty="0" err="1" smtClean="0">
                <a:ln>
                  <a:noFill/>
                </a:ln>
                <a:solidFill>
                  <a:srgbClr val="993300"/>
                </a:solidFill>
                <a:effectLst/>
                <a:uLnTx/>
                <a:uFillTx/>
                <a:latin typeface="+mj-lt"/>
                <a:ea typeface="Batang" pitchFamily="18" charset="-127"/>
                <a:cs typeface="+mj-cs"/>
              </a:rPr>
              <a:t>Naomie</a:t>
            </a:r>
            <a:r>
              <a:rPr kumimoji="0" lang="en-US" sz="2000" b="1" i="0" u="none" strike="noStrike" kern="0" cap="none" spc="0" normalizeH="0" baseline="0" noProof="0" dirty="0" smtClean="0">
                <a:ln>
                  <a:noFill/>
                </a:ln>
                <a:solidFill>
                  <a:srgbClr val="993300"/>
                </a:solidFill>
                <a:effectLst/>
                <a:uLnTx/>
                <a:uFillTx/>
                <a:latin typeface="+mj-lt"/>
                <a:ea typeface="Batang" pitchFamily="18" charset="-127"/>
                <a:cs typeface="+mj-cs"/>
              </a:rPr>
              <a:t> </a:t>
            </a:r>
            <a:r>
              <a:rPr kumimoji="0" lang="en-US" sz="2000" b="1" i="0" u="none" strike="noStrike" kern="0" cap="none" spc="0" normalizeH="0" baseline="0" noProof="0" dirty="0" err="1" smtClean="0">
                <a:ln>
                  <a:noFill/>
                </a:ln>
                <a:solidFill>
                  <a:srgbClr val="993300"/>
                </a:solidFill>
                <a:effectLst/>
                <a:uLnTx/>
                <a:uFillTx/>
                <a:latin typeface="+mj-lt"/>
                <a:ea typeface="Batang" pitchFamily="18" charset="-127"/>
                <a:cs typeface="+mj-cs"/>
              </a:rPr>
              <a:t>Salim</a:t>
            </a:r>
            <a:endParaRPr kumimoji="0" lang="en-US" sz="2000" b="1" i="0" u="none" strike="noStrike" kern="0" cap="none" spc="0" normalizeH="0" baseline="0" noProof="0" dirty="0" smtClean="0">
              <a:ln>
                <a:noFill/>
              </a:ln>
              <a:solidFill>
                <a:srgbClr val="993300"/>
              </a:solidFill>
              <a:effectLst/>
              <a:uLnTx/>
              <a:uFillTx/>
              <a:latin typeface="+mj-lt"/>
              <a:ea typeface="Batang" pitchFamily="18" charset="-127"/>
              <a:cs typeface="+mj-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lang="en-US" sz="2000" b="1" kern="0" dirty="0" smtClean="0">
                <a:solidFill>
                  <a:srgbClr val="993300"/>
                </a:solidFill>
                <a:latin typeface="+mj-lt"/>
                <a:ea typeface="Batang" pitchFamily="18" charset="-127"/>
                <a:cs typeface="+mj-cs"/>
              </a:rPr>
              <a:t>Department of Information Systems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2000" b="1" i="0" u="none" strike="noStrike" kern="0" cap="none" spc="0" normalizeH="0" baseline="0" noProof="0" dirty="0" smtClean="0">
                <a:ln>
                  <a:noFill/>
                </a:ln>
                <a:solidFill>
                  <a:srgbClr val="993300"/>
                </a:solidFill>
                <a:effectLst/>
                <a:uLnTx/>
                <a:uFillTx/>
                <a:latin typeface="+mj-lt"/>
                <a:ea typeface="Batang" pitchFamily="18" charset="-127"/>
                <a:cs typeface="+mj-cs"/>
              </a:rPr>
              <a:t>Faculty of Computing</a:t>
            </a:r>
            <a:endParaRPr kumimoji="0" lang="en-US" sz="2000" b="1" i="0" u="none" strike="noStrike" kern="0" cap="none" spc="0" normalizeH="0" noProof="0" dirty="0" smtClean="0">
              <a:ln>
                <a:noFill/>
              </a:ln>
              <a:solidFill>
                <a:srgbClr val="993300"/>
              </a:solidFill>
              <a:effectLst/>
              <a:uLnTx/>
              <a:uFillTx/>
              <a:latin typeface="+mj-lt"/>
              <a:ea typeface="Batang" pitchFamily="18" charset="-127"/>
              <a:cs typeface="+mj-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lang="en-US" sz="2000" b="1" kern="0" baseline="0" dirty="0" err="1" smtClean="0">
                <a:solidFill>
                  <a:srgbClr val="993300"/>
                </a:solidFill>
                <a:latin typeface="+mj-lt"/>
                <a:ea typeface="Batang" pitchFamily="18" charset="-127"/>
                <a:cs typeface="+mj-cs"/>
              </a:rPr>
              <a:t>Universiti</a:t>
            </a:r>
            <a:r>
              <a:rPr lang="en-US" sz="2000" b="1" kern="0" dirty="0" smtClean="0">
                <a:solidFill>
                  <a:srgbClr val="993300"/>
                </a:solidFill>
                <a:latin typeface="+mj-lt"/>
                <a:ea typeface="Batang" pitchFamily="18" charset="-127"/>
                <a:cs typeface="+mj-cs"/>
              </a:rPr>
              <a:t> </a:t>
            </a:r>
            <a:r>
              <a:rPr lang="en-US" sz="2000" b="1" kern="0" dirty="0" err="1" smtClean="0">
                <a:solidFill>
                  <a:srgbClr val="993300"/>
                </a:solidFill>
                <a:latin typeface="+mj-lt"/>
                <a:ea typeface="Batang" pitchFamily="18" charset="-127"/>
                <a:cs typeface="+mj-cs"/>
              </a:rPr>
              <a:t>Teknologi</a:t>
            </a:r>
            <a:r>
              <a:rPr lang="en-US" sz="2000" b="1" kern="0" dirty="0" smtClean="0">
                <a:solidFill>
                  <a:srgbClr val="993300"/>
                </a:solidFill>
                <a:latin typeface="+mj-lt"/>
                <a:ea typeface="Batang" pitchFamily="18" charset="-127"/>
                <a:cs typeface="+mj-cs"/>
              </a:rPr>
              <a:t> Malaysia</a:t>
            </a:r>
            <a:endParaRPr kumimoji="0" lang="en-US" sz="2000" b="1" i="0" u="none" strike="noStrike" kern="0" cap="none" spc="0" normalizeH="0" baseline="0" noProof="0" dirty="0" smtClean="0">
              <a:ln>
                <a:noFill/>
              </a:ln>
              <a:solidFill>
                <a:srgbClr val="993300"/>
              </a:solidFill>
              <a:effectLst/>
              <a:uLnTx/>
              <a:uFillTx/>
              <a:latin typeface="+mj-lt"/>
              <a:ea typeface="Batang" pitchFamily="18" charset="-127"/>
              <a:cs typeface="+mj-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642910" y="214290"/>
            <a:ext cx="7772400" cy="1143000"/>
          </a:xfrm>
        </p:spPr>
        <p:txBody>
          <a:bodyPr/>
          <a:lstStyle/>
          <a:p>
            <a:pPr eaLnBrk="1" hangingPunct="1"/>
            <a:r>
              <a:rPr lang="en-US" altLang="en-US" b="1" dirty="0" smtClean="0">
                <a:ea typeface="ＭＳ Ｐゴシック" pitchFamily="34" charset="-128"/>
              </a:rPr>
              <a:t>Objectivism vs. Subjectivism</a:t>
            </a:r>
          </a:p>
        </p:txBody>
      </p:sp>
      <p:graphicFrame>
        <p:nvGraphicFramePr>
          <p:cNvPr id="5" name="Content Placeholder 4"/>
          <p:cNvGraphicFramePr>
            <a:graphicFrameLocks noGrp="1"/>
          </p:cNvGraphicFramePr>
          <p:nvPr>
            <p:ph idx="1"/>
          </p:nvPr>
        </p:nvGraphicFramePr>
        <p:xfrm>
          <a:off x="304800" y="1493838"/>
          <a:ext cx="8686800" cy="5333958"/>
        </p:xfrm>
        <a:graphic>
          <a:graphicData uri="http://schemas.openxmlformats.org/drawingml/2006/table">
            <a:tbl>
              <a:tblPr firstRow="1" bandRow="1">
                <a:tableStyleId>{93296810-A885-4BE3-A3E7-6D5BEEA58F35}</a:tableStyleId>
              </a:tblPr>
              <a:tblGrid>
                <a:gridCol w="4343400"/>
                <a:gridCol w="4343400"/>
              </a:tblGrid>
              <a:tr h="518126">
                <a:tc>
                  <a:txBody>
                    <a:bodyPr/>
                    <a:lstStyle/>
                    <a:p>
                      <a:r>
                        <a:rPr lang="en-US" sz="2800" dirty="0" smtClean="0"/>
                        <a:t>Objectivism</a:t>
                      </a:r>
                      <a:endParaRPr lang="en-US" sz="2800" dirty="0"/>
                    </a:p>
                  </a:txBody>
                  <a:tcPr marT="45717" marB="45717"/>
                </a:tc>
                <a:tc>
                  <a:txBody>
                    <a:bodyPr/>
                    <a:lstStyle/>
                    <a:p>
                      <a:r>
                        <a:rPr lang="en-US" sz="2800" dirty="0" smtClean="0"/>
                        <a:t>Subjectivism</a:t>
                      </a:r>
                      <a:endParaRPr lang="en-US" sz="2800" dirty="0"/>
                    </a:p>
                  </a:txBody>
                  <a:tcPr marT="45717" marB="45717"/>
                </a:tc>
              </a:tr>
              <a:tr h="518126">
                <a:tc>
                  <a:txBody>
                    <a:bodyPr/>
                    <a:lstStyle/>
                    <a:p>
                      <a:r>
                        <a:rPr lang="en-US" sz="2800" dirty="0" smtClean="0"/>
                        <a:t>Single reality</a:t>
                      </a:r>
                      <a:endParaRPr lang="en-US" sz="2800" dirty="0"/>
                    </a:p>
                  </a:txBody>
                  <a:tcPr marT="45717" marB="45717"/>
                </a:tc>
                <a:tc>
                  <a:txBody>
                    <a:bodyPr/>
                    <a:lstStyle/>
                    <a:p>
                      <a:r>
                        <a:rPr lang="en-US" sz="2800" dirty="0" smtClean="0"/>
                        <a:t>Multiple reality</a:t>
                      </a:r>
                      <a:endParaRPr lang="en-US" sz="2800" dirty="0"/>
                    </a:p>
                  </a:txBody>
                  <a:tcPr marT="45717" marB="45717"/>
                </a:tc>
              </a:tr>
              <a:tr h="518126">
                <a:tc>
                  <a:txBody>
                    <a:bodyPr/>
                    <a:lstStyle/>
                    <a:p>
                      <a:r>
                        <a:rPr lang="en-US" sz="2800" dirty="0" smtClean="0"/>
                        <a:t>Deductive</a:t>
                      </a:r>
                      <a:endParaRPr lang="en-US" sz="2800" dirty="0"/>
                    </a:p>
                  </a:txBody>
                  <a:tcPr marT="45717" marB="45717"/>
                </a:tc>
                <a:tc>
                  <a:txBody>
                    <a:bodyPr/>
                    <a:lstStyle/>
                    <a:p>
                      <a:r>
                        <a:rPr lang="en-US" sz="2800" dirty="0" smtClean="0"/>
                        <a:t>Inductive</a:t>
                      </a:r>
                      <a:endParaRPr lang="en-US" sz="2800" dirty="0"/>
                    </a:p>
                  </a:txBody>
                  <a:tcPr marT="45717" marB="45717"/>
                </a:tc>
              </a:tr>
              <a:tr h="944819">
                <a:tc>
                  <a:txBody>
                    <a:bodyPr/>
                    <a:lstStyle/>
                    <a:p>
                      <a:r>
                        <a:rPr lang="en-US" sz="2800" dirty="0" smtClean="0"/>
                        <a:t>Relationships</a:t>
                      </a:r>
                      <a:r>
                        <a:rPr lang="en-US" sz="2800" baseline="0" dirty="0" smtClean="0"/>
                        <a:t> among variables</a:t>
                      </a:r>
                      <a:endParaRPr lang="en-US" sz="2800" dirty="0"/>
                    </a:p>
                  </a:txBody>
                  <a:tcPr marT="45717" marB="45717"/>
                </a:tc>
                <a:tc>
                  <a:txBody>
                    <a:bodyPr/>
                    <a:lstStyle/>
                    <a:p>
                      <a:r>
                        <a:rPr lang="en-US" sz="2800" dirty="0" smtClean="0"/>
                        <a:t>Descriptions</a:t>
                      </a:r>
                      <a:r>
                        <a:rPr lang="en-US" sz="2800" baseline="0" dirty="0" smtClean="0"/>
                        <a:t> of situations</a:t>
                      </a:r>
                      <a:endParaRPr lang="en-US" sz="2800" dirty="0"/>
                    </a:p>
                  </a:txBody>
                  <a:tcPr marT="45717" marB="45717"/>
                </a:tc>
              </a:tr>
              <a:tr h="518126">
                <a:tc>
                  <a:txBody>
                    <a:bodyPr/>
                    <a:lstStyle/>
                    <a:p>
                      <a:r>
                        <a:rPr lang="en-US" sz="2800" dirty="0" smtClean="0"/>
                        <a:t>Researcher</a:t>
                      </a:r>
                      <a:r>
                        <a:rPr lang="en-US" sz="2800" baseline="0" dirty="0" smtClean="0"/>
                        <a:t> is detached</a:t>
                      </a:r>
                      <a:endParaRPr lang="en-US" sz="2800" dirty="0"/>
                    </a:p>
                  </a:txBody>
                  <a:tcPr marT="45717" marB="45717"/>
                </a:tc>
                <a:tc>
                  <a:txBody>
                    <a:bodyPr/>
                    <a:lstStyle/>
                    <a:p>
                      <a:r>
                        <a:rPr lang="en-US" sz="2800" dirty="0" smtClean="0"/>
                        <a:t>Researchers</a:t>
                      </a:r>
                      <a:r>
                        <a:rPr lang="en-US" sz="2800" baseline="0" dirty="0" smtClean="0"/>
                        <a:t> is a tool</a:t>
                      </a:r>
                      <a:endParaRPr lang="en-US" sz="2800" dirty="0"/>
                    </a:p>
                  </a:txBody>
                  <a:tcPr marT="45717" marB="45717"/>
                </a:tc>
              </a:tr>
              <a:tr h="518126">
                <a:tc>
                  <a:txBody>
                    <a:bodyPr/>
                    <a:lstStyle/>
                    <a:p>
                      <a:r>
                        <a:rPr lang="en-US" sz="2800" dirty="0" smtClean="0"/>
                        <a:t>Context-free </a:t>
                      </a:r>
                      <a:r>
                        <a:rPr lang="en-US" sz="2800" dirty="0" err="1" smtClean="0"/>
                        <a:t>generalisation</a:t>
                      </a:r>
                      <a:endParaRPr lang="en-US" sz="2800" dirty="0"/>
                    </a:p>
                  </a:txBody>
                  <a:tcPr marT="45717" marB="45717"/>
                </a:tc>
                <a:tc>
                  <a:txBody>
                    <a:bodyPr/>
                    <a:lstStyle/>
                    <a:p>
                      <a:r>
                        <a:rPr lang="en-US" sz="2800" dirty="0" smtClean="0"/>
                        <a:t>Context-bound descriptions</a:t>
                      </a:r>
                      <a:endParaRPr lang="en-US" sz="2800" dirty="0"/>
                    </a:p>
                  </a:txBody>
                  <a:tcPr marT="45717" marB="45717"/>
                </a:tc>
              </a:tr>
              <a:tr h="1371511">
                <a:tc>
                  <a:txBody>
                    <a:bodyPr/>
                    <a:lstStyle/>
                    <a:p>
                      <a:r>
                        <a:rPr lang="en-US" sz="2800" dirty="0" err="1" smtClean="0"/>
                        <a:t>Generalisation</a:t>
                      </a:r>
                      <a:r>
                        <a:rPr lang="en-US" sz="2800" dirty="0" smtClean="0"/>
                        <a:t> is the responsibility of the</a:t>
                      </a:r>
                      <a:r>
                        <a:rPr lang="en-US" sz="2800" baseline="0" dirty="0" smtClean="0"/>
                        <a:t> researcher</a:t>
                      </a:r>
                      <a:endParaRPr lang="en-US" sz="2800" dirty="0"/>
                    </a:p>
                  </a:txBody>
                  <a:tcPr marT="45717" marB="45717"/>
                </a:tc>
                <a:tc>
                  <a:txBody>
                    <a:bodyPr/>
                    <a:lstStyle/>
                    <a:p>
                      <a:r>
                        <a:rPr lang="en-US" sz="2800" dirty="0" err="1" smtClean="0"/>
                        <a:t>Generalisation</a:t>
                      </a:r>
                      <a:r>
                        <a:rPr lang="en-US" sz="2800" baseline="0" dirty="0" smtClean="0"/>
                        <a:t> / Transferability is determined by readers</a:t>
                      </a:r>
                      <a:endParaRPr lang="en-US" sz="2800" dirty="0"/>
                    </a:p>
                  </a:txBody>
                  <a:tcPr marT="45717" marB="45717"/>
                </a:tc>
              </a:tr>
            </a:tbl>
          </a:graphicData>
        </a:graphic>
      </p:graphicFrame>
    </p:spTree>
    <p:extLst>
      <p:ext uri="{BB962C8B-B14F-4D97-AF65-F5344CB8AC3E}">
        <p14:creationId xmlns:p14="http://schemas.microsoft.com/office/powerpoint/2010/main" val="796383957"/>
      </p:ext>
    </p:ext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a:xfrm>
            <a:off x="1295400" y="609600"/>
            <a:ext cx="7848600" cy="533400"/>
          </a:xfrm>
        </p:spPr>
        <p:txBody>
          <a:bodyPr/>
          <a:lstStyle/>
          <a:p>
            <a:pPr eaLnBrk="1" hangingPunct="1"/>
            <a:r>
              <a:rPr lang="en-US" altLang="en-US" b="1" smtClean="0">
                <a:ea typeface="ＭＳ Ｐゴシック" pitchFamily="34" charset="-128"/>
              </a:rPr>
              <a:t>Constant Comparative Method</a:t>
            </a:r>
          </a:p>
        </p:txBody>
      </p:sp>
      <p:sp>
        <p:nvSpPr>
          <p:cNvPr id="4" name="Content Placeholder 2"/>
          <p:cNvSpPr txBox="1">
            <a:spLocks/>
          </p:cNvSpPr>
          <p:nvPr/>
        </p:nvSpPr>
        <p:spPr bwMode="auto">
          <a:xfrm>
            <a:off x="457200" y="1516063"/>
            <a:ext cx="8229600" cy="511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lgn="l" defTabSz="457200" rtl="0" fontAlgn="base">
              <a:spcBef>
                <a:spcPct val="20000"/>
              </a:spcBef>
              <a:spcAft>
                <a:spcPct val="0"/>
              </a:spcAft>
              <a:buFont typeface="Arial" pitchFamily="34" charset="0"/>
              <a:buChar char="•"/>
              <a:defRPr sz="3200" kern="1200">
                <a:solidFill>
                  <a:schemeClr val="tx1"/>
                </a:solidFill>
                <a:latin typeface="+mn-lt"/>
                <a:ea typeface="ＭＳ Ｐゴシック" pitchFamily="-65" charset="-128"/>
                <a:cs typeface="ＭＳ Ｐゴシック" pitchFamily="-65" charset="-128"/>
              </a:defRPr>
            </a:lvl1pPr>
            <a:lvl2pPr marL="742950" indent="-285750" algn="l" defTabSz="457200" rtl="0" fontAlgn="base">
              <a:spcBef>
                <a:spcPct val="20000"/>
              </a:spcBef>
              <a:spcAft>
                <a:spcPct val="0"/>
              </a:spcAft>
              <a:buFont typeface="Arial" pitchFamily="34" charset="0"/>
              <a:buChar char="–"/>
              <a:defRPr sz="2800" kern="1200">
                <a:solidFill>
                  <a:schemeClr val="tx1"/>
                </a:solidFill>
                <a:latin typeface="+mn-lt"/>
                <a:ea typeface="ＭＳ Ｐゴシック" pitchFamily="-65" charset="-128"/>
                <a:cs typeface="+mn-cs"/>
              </a:defRPr>
            </a:lvl2pPr>
            <a:lvl3pPr marL="1143000" indent="-228600" algn="l" defTabSz="457200" rtl="0" fontAlgn="base">
              <a:spcBef>
                <a:spcPct val="20000"/>
              </a:spcBef>
              <a:spcAft>
                <a:spcPct val="0"/>
              </a:spcAft>
              <a:buFont typeface="Arial" pitchFamily="34" charset="0"/>
              <a:buChar char="•"/>
              <a:defRPr sz="2400" kern="1200">
                <a:solidFill>
                  <a:schemeClr val="tx1"/>
                </a:solidFill>
                <a:latin typeface="+mn-lt"/>
                <a:ea typeface="ＭＳ Ｐゴシック" pitchFamily="-65" charset="-128"/>
                <a:cs typeface="+mn-cs"/>
              </a:defRPr>
            </a:lvl3pPr>
            <a:lvl4pPr marL="1600200" indent="-228600" algn="l" defTabSz="457200" rtl="0" fontAlgn="base">
              <a:spcBef>
                <a:spcPct val="20000"/>
              </a:spcBef>
              <a:spcAft>
                <a:spcPct val="0"/>
              </a:spcAft>
              <a:buFont typeface="Arial" pitchFamily="34" charset="0"/>
              <a:buChar char="–"/>
              <a:defRPr sz="2000" kern="1200">
                <a:solidFill>
                  <a:schemeClr val="tx1"/>
                </a:solidFill>
                <a:latin typeface="+mn-lt"/>
                <a:ea typeface="ＭＳ Ｐゴシック" pitchFamily="-65" charset="-128"/>
                <a:cs typeface="+mn-cs"/>
              </a:defRPr>
            </a:lvl4pPr>
            <a:lvl5pPr marL="2057400" indent="-228600" algn="l" defTabSz="457200" rtl="0" fontAlgn="base">
              <a:spcBef>
                <a:spcPct val="20000"/>
              </a:spcBef>
              <a:spcAft>
                <a:spcPct val="0"/>
              </a:spcAft>
              <a:buFont typeface="Arial" pitchFamily="34" charset="0"/>
              <a:buChar char="»"/>
              <a:defRPr sz="2000" kern="1200">
                <a:solidFill>
                  <a:schemeClr val="tx1"/>
                </a:solidFill>
                <a:latin typeface="+mn-lt"/>
                <a:ea typeface="ＭＳ Ｐゴシック" pitchFamily="-65"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a:pPr>
            <a:r>
              <a:rPr lang="en-GB" dirty="0"/>
              <a:t>Glaser &amp; Strauss (1967) have outlined the constant comparative method in four stages (p. 105), which are: </a:t>
            </a:r>
            <a:endParaRPr lang="en-GB" dirty="0" smtClean="0"/>
          </a:p>
          <a:p>
            <a:pPr marL="514350" indent="-514350">
              <a:buFont typeface="+mj-lt"/>
              <a:buAutoNum type="arabicPeriod"/>
              <a:defRPr/>
            </a:pPr>
            <a:r>
              <a:rPr lang="en-GB" dirty="0" smtClean="0"/>
              <a:t>comparing </a:t>
            </a:r>
            <a:r>
              <a:rPr lang="en-GB" dirty="0"/>
              <a:t>incidents applicable to each </a:t>
            </a:r>
            <a:r>
              <a:rPr lang="en-GB" dirty="0" smtClean="0"/>
              <a:t>category</a:t>
            </a:r>
            <a:endParaRPr lang="en-GB" dirty="0"/>
          </a:p>
          <a:p>
            <a:pPr marL="514350" indent="-514350">
              <a:buFont typeface="+mj-lt"/>
              <a:buAutoNum type="arabicPeriod"/>
              <a:defRPr/>
            </a:pPr>
            <a:r>
              <a:rPr lang="en-GB" dirty="0" smtClean="0"/>
              <a:t>integrating </a:t>
            </a:r>
            <a:r>
              <a:rPr lang="en-GB" dirty="0"/>
              <a:t>categories and their </a:t>
            </a:r>
            <a:r>
              <a:rPr lang="en-GB" dirty="0" smtClean="0"/>
              <a:t>properties</a:t>
            </a:r>
          </a:p>
          <a:p>
            <a:pPr marL="514350" indent="-514350">
              <a:buFont typeface="+mj-lt"/>
              <a:buAutoNum type="arabicPeriod"/>
              <a:defRPr/>
            </a:pPr>
            <a:r>
              <a:rPr lang="en-GB" dirty="0" smtClean="0"/>
              <a:t>delimiting </a:t>
            </a:r>
            <a:r>
              <a:rPr lang="en-GB" dirty="0"/>
              <a:t>the </a:t>
            </a:r>
            <a:r>
              <a:rPr lang="en-GB" dirty="0" smtClean="0"/>
              <a:t>theory</a:t>
            </a:r>
          </a:p>
          <a:p>
            <a:pPr marL="514350" indent="-514350">
              <a:buFont typeface="+mj-lt"/>
              <a:buAutoNum type="arabicPeriod"/>
              <a:defRPr/>
            </a:pPr>
            <a:r>
              <a:rPr lang="en-GB" dirty="0" smtClean="0"/>
              <a:t>writing </a:t>
            </a:r>
            <a:r>
              <a:rPr lang="en-GB" dirty="0"/>
              <a:t>the theory. </a:t>
            </a:r>
            <a:endParaRPr lang="en-MY" dirty="0"/>
          </a:p>
        </p:txBody>
      </p:sp>
    </p:spTree>
    <p:extLst>
      <p:ext uri="{BB962C8B-B14F-4D97-AF65-F5344CB8AC3E}">
        <p14:creationId xmlns:p14="http://schemas.microsoft.com/office/powerpoint/2010/main" val="2120359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a:xfrm>
            <a:off x="1295400" y="609600"/>
            <a:ext cx="7848600" cy="533400"/>
          </a:xfrm>
        </p:spPr>
        <p:txBody>
          <a:bodyPr/>
          <a:lstStyle/>
          <a:p>
            <a:pPr eaLnBrk="1" hangingPunct="1"/>
            <a:r>
              <a:rPr lang="en-US" altLang="en-US" b="1" smtClean="0">
                <a:ea typeface="ＭＳ Ｐゴシック" pitchFamily="34" charset="-128"/>
              </a:rPr>
              <a:t>Constant Comparative Method</a:t>
            </a:r>
          </a:p>
        </p:txBody>
      </p:sp>
      <p:graphicFrame>
        <p:nvGraphicFramePr>
          <p:cNvPr id="2" name="Table 1"/>
          <p:cNvGraphicFramePr>
            <a:graphicFrameLocks noGrp="1"/>
          </p:cNvGraphicFramePr>
          <p:nvPr/>
        </p:nvGraphicFramePr>
        <p:xfrm>
          <a:off x="381000" y="1600200"/>
          <a:ext cx="8382000" cy="4650815"/>
        </p:xfrm>
        <a:graphic>
          <a:graphicData uri="http://schemas.openxmlformats.org/drawingml/2006/table">
            <a:tbl>
              <a:tblPr firstRow="1" bandRow="1">
                <a:tableStyleId>{93296810-A885-4BE3-A3E7-6D5BEEA58F35}</a:tableStyleId>
              </a:tblPr>
              <a:tblGrid>
                <a:gridCol w="1953087"/>
                <a:gridCol w="6428913"/>
              </a:tblGrid>
              <a:tr h="718895">
                <a:tc>
                  <a:txBody>
                    <a:bodyPr/>
                    <a:lstStyle/>
                    <a:p>
                      <a:r>
                        <a:rPr lang="en-US" sz="2400" dirty="0" smtClean="0"/>
                        <a:t>Codings</a:t>
                      </a:r>
                      <a:endParaRPr lang="en-MY" sz="2400" dirty="0"/>
                    </a:p>
                  </a:txBody>
                  <a:tcPr/>
                </a:tc>
                <a:tc>
                  <a:txBody>
                    <a:bodyPr/>
                    <a:lstStyle/>
                    <a:p>
                      <a:r>
                        <a:rPr lang="en-US" sz="2400" dirty="0" smtClean="0"/>
                        <a:t>Description</a:t>
                      </a:r>
                      <a:endParaRPr lang="en-MY" sz="2400" dirty="0"/>
                    </a:p>
                  </a:txBody>
                  <a:tcPr/>
                </a:tc>
              </a:tr>
              <a:tr h="424105">
                <a:tc>
                  <a:txBody>
                    <a:bodyPr/>
                    <a:lstStyle/>
                    <a:p>
                      <a:r>
                        <a:rPr lang="en-US" sz="2400" dirty="0" smtClean="0"/>
                        <a:t>Open coding</a:t>
                      </a:r>
                      <a:endParaRPr lang="en-MY" sz="2400" dirty="0"/>
                    </a:p>
                  </a:txBody>
                  <a:tcPr/>
                </a:tc>
                <a:tc>
                  <a:txBody>
                    <a:bodyPr/>
                    <a:lstStyle/>
                    <a:p>
                      <a:r>
                        <a:rPr lang="en-GB" sz="2400" kern="1200" dirty="0" smtClean="0">
                          <a:effectLst/>
                        </a:rPr>
                        <a:t>The process of breaking down, examining, comparing, conceptualising and categorising data. </a:t>
                      </a:r>
                      <a:endParaRPr lang="en-MY" sz="2400" dirty="0"/>
                    </a:p>
                  </a:txBody>
                  <a:tcPr/>
                </a:tc>
              </a:tr>
              <a:tr h="718895">
                <a:tc>
                  <a:txBody>
                    <a:bodyPr/>
                    <a:lstStyle/>
                    <a:p>
                      <a:r>
                        <a:rPr lang="en-US" sz="2400" dirty="0" smtClean="0"/>
                        <a:t>Axial coding</a:t>
                      </a:r>
                      <a:endParaRPr lang="en-MY" sz="2400" dirty="0"/>
                    </a:p>
                  </a:txBody>
                  <a:tcPr/>
                </a:tc>
                <a:tc>
                  <a:txBody>
                    <a:bodyPr/>
                    <a:lstStyle/>
                    <a:p>
                      <a:r>
                        <a:rPr lang="en-MY" sz="2400" dirty="0" smtClean="0"/>
                        <a:t>Connections are made between categories by using the constant comparative method </a:t>
                      </a:r>
                      <a:endParaRPr lang="en-MY" sz="2400" dirty="0"/>
                    </a:p>
                  </a:txBody>
                  <a:tcPr/>
                </a:tc>
              </a:tr>
              <a:tr h="718895">
                <a:tc>
                  <a:txBody>
                    <a:bodyPr/>
                    <a:lstStyle/>
                    <a:p>
                      <a:r>
                        <a:rPr lang="en-US" sz="2400" dirty="0" smtClean="0"/>
                        <a:t>Selective coding</a:t>
                      </a:r>
                      <a:endParaRPr lang="en-MY" sz="2400" dirty="0"/>
                    </a:p>
                  </a:txBody>
                  <a:tcPr/>
                </a:tc>
                <a:tc>
                  <a:txBody>
                    <a:bodyPr/>
                    <a:lstStyle/>
                    <a:p>
                      <a:r>
                        <a:rPr lang="en-MY" sz="2400" dirty="0" smtClean="0"/>
                        <a:t>The process of selecting the core category, systematically relating it to other categories, validating those relationships and filling in categories that need further refinement and development </a:t>
                      </a:r>
                      <a:endParaRPr lang="en-MY" sz="2400" dirty="0"/>
                    </a:p>
                  </a:txBody>
                  <a:tcPr/>
                </a:tc>
              </a:tr>
            </a:tbl>
          </a:graphicData>
        </a:graphic>
      </p:graphicFrame>
    </p:spTree>
    <p:extLst>
      <p:ext uri="{BB962C8B-B14F-4D97-AF65-F5344CB8AC3E}">
        <p14:creationId xmlns:p14="http://schemas.microsoft.com/office/powerpoint/2010/main" val="15444614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a:xfrm>
            <a:off x="3429000" y="609600"/>
            <a:ext cx="5715000" cy="533400"/>
          </a:xfrm>
        </p:spPr>
        <p:txBody>
          <a:bodyPr/>
          <a:lstStyle/>
          <a:p>
            <a:pPr eaLnBrk="1" hangingPunct="1"/>
            <a:r>
              <a:rPr lang="en-US" altLang="en-US" b="1" smtClean="0">
                <a:ea typeface="ＭＳ Ｐゴシック" pitchFamily="34" charset="-128"/>
              </a:rPr>
              <a:t>Thematic Analysis</a:t>
            </a:r>
          </a:p>
        </p:txBody>
      </p:sp>
      <p:graphicFrame>
        <p:nvGraphicFramePr>
          <p:cNvPr id="2" name="Diagram 1"/>
          <p:cNvGraphicFramePr/>
          <p:nvPr/>
        </p:nvGraphicFramePr>
        <p:xfrm>
          <a:off x="228600" y="1397000"/>
          <a:ext cx="8458200" cy="485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291522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p:txBody>
          <a:bodyPr/>
          <a:lstStyle/>
          <a:p>
            <a:pPr eaLnBrk="1" hangingPunct="1"/>
            <a:endParaRPr lang="en-MY" smtClean="0">
              <a:ea typeface="ＭＳ Ｐゴシック" pitchFamily="34" charset="-128"/>
            </a:endParaRPr>
          </a:p>
        </p:txBody>
      </p:sp>
      <p:sp>
        <p:nvSpPr>
          <p:cNvPr id="4" name="Content Placeholder 2"/>
          <p:cNvSpPr>
            <a:spLocks noGrp="1"/>
          </p:cNvSpPr>
          <p:nvPr>
            <p:ph idx="1"/>
          </p:nvPr>
        </p:nvSpPr>
        <p:spPr/>
        <p:txBody>
          <a:bodyPr/>
          <a:lstStyle/>
          <a:p>
            <a:pPr eaLnBrk="1" hangingPunct="1"/>
            <a:r>
              <a:rPr lang="en-US" sz="2400" dirty="0" smtClean="0">
                <a:ea typeface="ＭＳ Ｐゴシック" pitchFamily="34" charset="-128"/>
              </a:rPr>
              <a:t>A tool that may help you to process the data is </a:t>
            </a:r>
            <a:r>
              <a:rPr lang="en-US" sz="2400" dirty="0" err="1" smtClean="0">
                <a:ea typeface="ＭＳ Ｐゴシック" pitchFamily="34" charset="-128"/>
              </a:rPr>
              <a:t>Nvivo</a:t>
            </a:r>
            <a:r>
              <a:rPr lang="en-US" sz="2400" dirty="0" smtClean="0">
                <a:ea typeface="ＭＳ Ｐゴシック" pitchFamily="34" charset="-128"/>
              </a:rPr>
              <a:t>.</a:t>
            </a:r>
            <a:endParaRPr lang="en-MY" sz="2400" dirty="0" smtClean="0">
              <a:ea typeface="ＭＳ Ｐゴシック" pitchFamily="34" charset="-128"/>
            </a:endParaRPr>
          </a:p>
          <a:p>
            <a:pPr eaLnBrk="1" hangingPunct="1"/>
            <a:r>
              <a:rPr lang="en-US" sz="2400" dirty="0" smtClean="0">
                <a:ea typeface="ＭＳ Ｐゴシック" pitchFamily="34" charset="-128"/>
              </a:rPr>
              <a:t>However, good qualitative analysts must make themselves the sensitive tool or instrument to measure and </a:t>
            </a:r>
            <a:r>
              <a:rPr lang="en-US" sz="2400" dirty="0" err="1" smtClean="0">
                <a:ea typeface="ＭＳ Ｐゴシック" pitchFamily="34" charset="-128"/>
              </a:rPr>
              <a:t>analyse</a:t>
            </a:r>
            <a:r>
              <a:rPr lang="en-US" sz="2400" dirty="0" smtClean="0">
                <a:ea typeface="ＭＳ Ｐゴシック" pitchFamily="34" charset="-128"/>
              </a:rPr>
              <a:t> the respondents or incidents. </a:t>
            </a:r>
          </a:p>
          <a:p>
            <a:pPr eaLnBrk="1" hangingPunct="1"/>
            <a:r>
              <a:rPr lang="en-US" sz="2400" dirty="0" smtClean="0">
                <a:ea typeface="ＭＳ Ｐゴシック" pitchFamily="34" charset="-128"/>
              </a:rPr>
              <a:t>The more experience or longer a researcher dwell with the respondents or field, the more mature the analysis will be and the stronger the conclusion or interpretation he/she will be able to draw.</a:t>
            </a:r>
            <a:endParaRPr lang="en-MY" sz="2400" dirty="0" smtClean="0">
              <a:ea typeface="ＭＳ Ｐゴシック" pitchFamily="34" charset="-128"/>
            </a:endParaRPr>
          </a:p>
        </p:txBody>
      </p:sp>
    </p:spTree>
    <p:extLst>
      <p:ext uri="{BB962C8B-B14F-4D97-AF65-F5344CB8AC3E}">
        <p14:creationId xmlns:p14="http://schemas.microsoft.com/office/powerpoint/2010/main" val="3485242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descr="https://encrypted-tbn0.gstatic.com/images?q=tbn:ANd9GcTcp2kxZ0KAZxmGSBLsSfCRYUyUjAT2xp6Vmi7eIBAqZiC4TZPgCg"/>
          <p:cNvPicPr>
            <a:picLocks noChangeAspect="1" noChangeArrowheads="1"/>
          </p:cNvPicPr>
          <p:nvPr/>
        </p:nvPicPr>
        <p:blipFill>
          <a:blip r:embed="rId2" cstate="print"/>
          <a:srcRect/>
          <a:stretch>
            <a:fillRect/>
          </a:stretch>
        </p:blipFill>
        <p:spPr bwMode="auto">
          <a:xfrm>
            <a:off x="323850" y="620713"/>
            <a:ext cx="4032250" cy="4032250"/>
          </a:xfrm>
          <a:prstGeom prst="rect">
            <a:avLst/>
          </a:prstGeom>
          <a:noFill/>
          <a:ln w="9525">
            <a:noFill/>
            <a:miter lim="800000"/>
            <a:headEnd/>
            <a:tailEnd/>
          </a:ln>
        </p:spPr>
      </p:pic>
      <p:sp>
        <p:nvSpPr>
          <p:cNvPr id="4" name="TextBox 3"/>
          <p:cNvSpPr txBox="1">
            <a:spLocks noChangeArrowheads="1"/>
          </p:cNvSpPr>
          <p:nvPr/>
        </p:nvSpPr>
        <p:spPr bwMode="auto">
          <a:xfrm>
            <a:off x="4356100" y="601663"/>
            <a:ext cx="4319588" cy="3970337"/>
          </a:xfrm>
          <a:prstGeom prst="rect">
            <a:avLst/>
          </a:prstGeom>
          <a:noFill/>
          <a:ln w="9525">
            <a:noFill/>
            <a:miter lim="800000"/>
            <a:headEnd/>
            <a:tailEnd/>
          </a:ln>
        </p:spPr>
        <p:txBody>
          <a:bodyPr>
            <a:spAutoFit/>
          </a:bodyPr>
          <a:lstStyle/>
          <a:p>
            <a:pPr marL="571500" indent="-571500">
              <a:buFont typeface="Arial" pitchFamily="34" charset="0"/>
              <a:buChar char="•"/>
            </a:pPr>
            <a:r>
              <a:rPr lang="en-US" sz="3600"/>
              <a:t>How do you know if the food at Restaurant X taste nice?</a:t>
            </a:r>
          </a:p>
          <a:p>
            <a:pPr marL="571500" indent="-571500">
              <a:buFont typeface="Arial" pitchFamily="34" charset="0"/>
              <a:buChar char="•"/>
            </a:pPr>
            <a:r>
              <a:rPr lang="en-US" sz="3600"/>
              <a:t>How many respondents are enough?</a:t>
            </a:r>
            <a:endParaRPr lang="en-MY" sz="3600"/>
          </a:p>
        </p:txBody>
      </p:sp>
      <p:sp>
        <p:nvSpPr>
          <p:cNvPr id="2" name="TextBox 1"/>
          <p:cNvSpPr txBox="1">
            <a:spLocks noChangeArrowheads="1"/>
          </p:cNvSpPr>
          <p:nvPr/>
        </p:nvSpPr>
        <p:spPr bwMode="auto">
          <a:xfrm flipH="1">
            <a:off x="457200" y="4876800"/>
            <a:ext cx="8218488" cy="1570038"/>
          </a:xfrm>
          <a:prstGeom prst="rect">
            <a:avLst/>
          </a:prstGeom>
          <a:noFill/>
          <a:ln w="9525">
            <a:noFill/>
            <a:miter lim="800000"/>
            <a:headEnd/>
            <a:tailEnd/>
          </a:ln>
        </p:spPr>
        <p:txBody>
          <a:bodyPr>
            <a:spAutoFit/>
          </a:bodyPr>
          <a:lstStyle/>
          <a:p>
            <a:r>
              <a:rPr lang="en-GB"/>
              <a:t>Saturation - when new data seems to fit the analysis without further modifications of the emerging theory, rather than add anything new, that the theory is saturated and the sample size is ‘enough’.</a:t>
            </a:r>
            <a:endParaRPr lang="en-MY"/>
          </a:p>
        </p:txBody>
      </p:sp>
    </p:spTree>
    <p:extLst>
      <p:ext uri="{BB962C8B-B14F-4D97-AF65-F5344CB8AC3E}">
        <p14:creationId xmlns:p14="http://schemas.microsoft.com/office/powerpoint/2010/main" val="14593996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1154113" y="723900"/>
            <a:ext cx="7772400" cy="609600"/>
          </a:xfrm>
        </p:spPr>
        <p:txBody>
          <a:bodyPr/>
          <a:lstStyle/>
          <a:p>
            <a:pPr eaLnBrk="1" hangingPunct="1"/>
            <a:r>
              <a:rPr lang="en-US" smtClean="0"/>
              <a:t>Source of data</a:t>
            </a:r>
          </a:p>
        </p:txBody>
      </p:sp>
      <p:sp>
        <p:nvSpPr>
          <p:cNvPr id="14339" name="Rectangle 3"/>
          <p:cNvSpPr>
            <a:spLocks noGrp="1" noChangeArrowheads="1"/>
          </p:cNvSpPr>
          <p:nvPr>
            <p:ph type="body" idx="1"/>
          </p:nvPr>
        </p:nvSpPr>
        <p:spPr>
          <a:xfrm>
            <a:off x="838200" y="1524000"/>
            <a:ext cx="7772400" cy="4114800"/>
          </a:xfrm>
        </p:spPr>
        <p:txBody>
          <a:bodyPr/>
          <a:lstStyle/>
          <a:p>
            <a:pPr eaLnBrk="1" hangingPunct="1">
              <a:lnSpc>
                <a:spcPct val="90000"/>
              </a:lnSpc>
            </a:pPr>
            <a:r>
              <a:rPr lang="en-US" sz="1800" dirty="0" smtClean="0"/>
              <a:t>Literature</a:t>
            </a:r>
          </a:p>
          <a:p>
            <a:pPr lvl="1" eaLnBrk="1" hangingPunct="1">
              <a:lnSpc>
                <a:spcPct val="90000"/>
              </a:lnSpc>
            </a:pPr>
            <a:r>
              <a:rPr lang="en-US" sz="1600" dirty="0" smtClean="0"/>
              <a:t>Data source often mentioned in bibliography</a:t>
            </a:r>
          </a:p>
          <a:p>
            <a:pPr lvl="1" eaLnBrk="1" hangingPunct="1">
              <a:lnSpc>
                <a:spcPct val="90000"/>
              </a:lnSpc>
            </a:pPr>
            <a:r>
              <a:rPr lang="en-US" sz="1600" dirty="0" smtClean="0"/>
              <a:t>Authors can be contacted to share data</a:t>
            </a:r>
          </a:p>
          <a:p>
            <a:pPr eaLnBrk="1" hangingPunct="1">
              <a:lnSpc>
                <a:spcPct val="90000"/>
              </a:lnSpc>
            </a:pPr>
            <a:r>
              <a:rPr lang="en-US" sz="1800" dirty="0" smtClean="0"/>
              <a:t>Commercial databases</a:t>
            </a:r>
          </a:p>
          <a:p>
            <a:pPr lvl="1" eaLnBrk="1" hangingPunct="1">
              <a:lnSpc>
                <a:spcPct val="90000"/>
              </a:lnSpc>
            </a:pPr>
            <a:r>
              <a:rPr lang="en-US" sz="1600" dirty="0" smtClean="0"/>
              <a:t>Companies collect/store/purchase data from literature, experiments, etc. </a:t>
            </a:r>
          </a:p>
          <a:p>
            <a:pPr lvl="1" eaLnBrk="1" hangingPunct="1">
              <a:lnSpc>
                <a:spcPct val="90000"/>
              </a:lnSpc>
            </a:pPr>
            <a:r>
              <a:rPr lang="en-US" sz="1600" dirty="0" err="1" smtClean="0"/>
              <a:t>Eg</a:t>
            </a:r>
            <a:r>
              <a:rPr lang="en-US" sz="1600" dirty="0" smtClean="0"/>
              <a:t>.  ID Alert, MDDR, WDI, CCDC databases</a:t>
            </a:r>
          </a:p>
          <a:p>
            <a:pPr eaLnBrk="1" hangingPunct="1">
              <a:lnSpc>
                <a:spcPct val="90000"/>
              </a:lnSpc>
            </a:pPr>
            <a:r>
              <a:rPr lang="en-US" sz="1800" dirty="0" smtClean="0"/>
              <a:t>Non-profit organizations, government agencies</a:t>
            </a:r>
          </a:p>
          <a:p>
            <a:pPr lvl="1" eaLnBrk="1" hangingPunct="1">
              <a:lnSpc>
                <a:spcPct val="90000"/>
              </a:lnSpc>
            </a:pPr>
            <a:r>
              <a:rPr lang="en-US" sz="1600" dirty="0" err="1" smtClean="0"/>
              <a:t>Eg</a:t>
            </a:r>
            <a:r>
              <a:rPr lang="en-US" sz="1600" dirty="0" smtClean="0"/>
              <a:t>. National Cancer Institute (NCI) </a:t>
            </a:r>
            <a:r>
              <a:rPr lang="en-US" sz="1600" dirty="0" err="1" smtClean="0"/>
              <a:t>databases,Chemical</a:t>
            </a:r>
            <a:r>
              <a:rPr lang="en-US" sz="1600" dirty="0" smtClean="0"/>
              <a:t> Abstract Service, National Institute of Standards &amp; Technology (NIST) scientific and technical databases, hospitals, PERPUN</a:t>
            </a:r>
          </a:p>
          <a:p>
            <a:pPr eaLnBrk="1" hangingPunct="1">
              <a:lnSpc>
                <a:spcPct val="90000"/>
              </a:lnSpc>
            </a:pPr>
            <a:r>
              <a:rPr lang="en-US" sz="1800" dirty="0" smtClean="0"/>
              <a:t>Benchmark data, standard collection </a:t>
            </a:r>
          </a:p>
          <a:p>
            <a:pPr lvl="1" eaLnBrk="1" hangingPunct="1">
              <a:lnSpc>
                <a:spcPct val="90000"/>
              </a:lnSpc>
            </a:pPr>
            <a:r>
              <a:rPr lang="en-US" sz="1600" dirty="0" err="1" smtClean="0"/>
              <a:t>Eg</a:t>
            </a:r>
            <a:r>
              <a:rPr lang="en-US" sz="1600" dirty="0" smtClean="0"/>
              <a:t>. Text Retrieval Conference (TREC) test collections, </a:t>
            </a:r>
            <a:r>
              <a:rPr lang="en-US" sz="1600" dirty="0" err="1" smtClean="0"/>
              <a:t>Cranfield</a:t>
            </a:r>
            <a:r>
              <a:rPr lang="en-US" sz="1600" dirty="0" smtClean="0"/>
              <a:t> Collection</a:t>
            </a:r>
          </a:p>
          <a:p>
            <a:pPr eaLnBrk="1" hangingPunct="1">
              <a:lnSpc>
                <a:spcPct val="90000"/>
              </a:lnSpc>
            </a:pPr>
            <a:r>
              <a:rPr lang="en-US" sz="1800" dirty="0" smtClean="0"/>
              <a:t>In house data – </a:t>
            </a:r>
            <a:r>
              <a:rPr lang="en-US" sz="1800" dirty="0" err="1" smtClean="0"/>
              <a:t>eg</a:t>
            </a:r>
            <a:r>
              <a:rPr lang="en-US" sz="1800" dirty="0" smtClean="0"/>
              <a:t>. time table, web logs</a:t>
            </a:r>
          </a:p>
          <a:p>
            <a:pPr eaLnBrk="1" hangingPunct="1">
              <a:lnSpc>
                <a:spcPct val="90000"/>
              </a:lnSpc>
            </a:pPr>
            <a:r>
              <a:rPr lang="en-US" sz="1800" dirty="0" smtClean="0"/>
              <a:t>Data published on the web, user interest groups</a:t>
            </a:r>
          </a:p>
          <a:p>
            <a:pPr eaLnBrk="1" hangingPunct="1">
              <a:lnSpc>
                <a:spcPct val="90000"/>
              </a:lnSpc>
            </a:pPr>
            <a:r>
              <a:rPr lang="en-US" sz="1800" dirty="0" smtClean="0"/>
              <a:t>Interviews, surveys, observation, documentations, screenshots</a:t>
            </a:r>
          </a:p>
          <a:p>
            <a:pPr eaLnBrk="1" hangingPunct="1">
              <a:lnSpc>
                <a:spcPct val="90000"/>
              </a:lnSpc>
            </a:pPr>
            <a:endParaRPr lang="en-US" sz="1800" dirty="0" smtClean="0"/>
          </a:p>
          <a:p>
            <a:pPr eaLnBrk="1" hangingPunct="1">
              <a:lnSpc>
                <a:spcPct val="90000"/>
              </a:lnSpc>
            </a:pPr>
            <a:endParaRPr lang="en-US" sz="1800" dirty="0" smtClean="0"/>
          </a:p>
          <a:p>
            <a:pPr eaLnBrk="1" hangingPunct="1">
              <a:lnSpc>
                <a:spcPct val="90000"/>
              </a:lnSpc>
              <a:buFontTx/>
              <a:buNone/>
            </a:pPr>
            <a:endParaRPr lang="en-US" sz="1800" dirty="0" smtClean="0"/>
          </a:p>
          <a:p>
            <a:pPr eaLnBrk="1" hangingPunct="1">
              <a:lnSpc>
                <a:spcPct val="90000"/>
              </a:lnSpc>
            </a:pPr>
            <a:endParaRPr lang="en-US" sz="1800" dirty="0" smtClean="0"/>
          </a:p>
          <a:p>
            <a:pPr eaLnBrk="1" hangingPunct="1">
              <a:lnSpc>
                <a:spcPct val="90000"/>
              </a:lnSpc>
            </a:pPr>
            <a:endParaRPr lang="en-US" sz="1800" dirty="0" smtClean="0"/>
          </a:p>
        </p:txBody>
      </p:sp>
    </p:spTree>
    <p:extLst>
      <p:ext uri="{BB962C8B-B14F-4D97-AF65-F5344CB8AC3E}">
        <p14:creationId xmlns:p14="http://schemas.microsoft.com/office/powerpoint/2010/main" val="111979588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85800" y="403225"/>
            <a:ext cx="7772400" cy="1554163"/>
          </a:xfrm>
        </p:spPr>
        <p:txBody>
          <a:bodyPr/>
          <a:lstStyle/>
          <a:p>
            <a:pPr eaLnBrk="1" hangingPunct="1"/>
            <a:r>
              <a:rPr lang="en-US" sz="3200" smtClean="0"/>
              <a:t>Eg. NIST TREC Document Databases (http://www.nist.gov/srd/text.htm) </a:t>
            </a:r>
          </a:p>
        </p:txBody>
      </p:sp>
      <p:sp>
        <p:nvSpPr>
          <p:cNvPr id="15363" name="Rectangle 3"/>
          <p:cNvSpPr>
            <a:spLocks noGrp="1" noChangeArrowheads="1"/>
          </p:cNvSpPr>
          <p:nvPr>
            <p:ph type="body" idx="1"/>
          </p:nvPr>
        </p:nvSpPr>
        <p:spPr/>
        <p:txBody>
          <a:bodyPr/>
          <a:lstStyle/>
          <a:p>
            <a:pPr eaLnBrk="1" hangingPunct="1"/>
            <a:r>
              <a:rPr lang="en-US" sz="2000" smtClean="0"/>
              <a:t>distributed for the development and testing of information retrieval systems and related natural language processing research</a:t>
            </a:r>
          </a:p>
          <a:p>
            <a:pPr lvl="1" eaLnBrk="1" hangingPunct="1"/>
            <a:r>
              <a:rPr lang="en-US" sz="1800" smtClean="0"/>
              <a:t>Eg. NIST Digital Video 1 -  public-domain collection of digital video created to encourage more researchers to support the scientific comparison of solutions of digital video search, retrieval, and display.</a:t>
            </a:r>
          </a:p>
          <a:p>
            <a:pPr eaLnBrk="1" hangingPunct="1"/>
            <a:r>
              <a:rPr lang="en-US" sz="2000" smtClean="0"/>
              <a:t>Types of access : </a:t>
            </a:r>
          </a:p>
          <a:p>
            <a:pPr lvl="1" eaLnBrk="1" hangingPunct="1"/>
            <a:r>
              <a:rPr lang="en-US" sz="1800" smtClean="0"/>
              <a:t>available for purchase</a:t>
            </a:r>
          </a:p>
          <a:p>
            <a:pPr lvl="1" eaLnBrk="1" hangingPunct="1"/>
            <a:r>
              <a:rPr lang="en-US" sz="1800" smtClean="0"/>
              <a:t>free online system</a:t>
            </a:r>
          </a:p>
          <a:p>
            <a:pPr lvl="1" eaLnBrk="1" hangingPunct="1"/>
            <a:r>
              <a:rPr lang="en-US" sz="1800" smtClean="0"/>
              <a:t>portal providing access to many NIST scientific and technical databases - searchable by keyword, property, or substance name</a:t>
            </a:r>
          </a:p>
          <a:p>
            <a:pPr lvl="1" eaLnBrk="1" hangingPunct="1"/>
            <a:r>
              <a:rPr lang="en-US" sz="1800" smtClean="0"/>
              <a:t>data that have undergone rigorous critical evaluation by experienced researchers who recommend best values</a:t>
            </a:r>
          </a:p>
        </p:txBody>
      </p:sp>
    </p:spTree>
    <p:extLst>
      <p:ext uri="{BB962C8B-B14F-4D97-AF65-F5344CB8AC3E}">
        <p14:creationId xmlns:p14="http://schemas.microsoft.com/office/powerpoint/2010/main" val="201029095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smtClean="0"/>
              <a:t>Data Capturing Instruments</a:t>
            </a:r>
          </a:p>
        </p:txBody>
      </p:sp>
      <p:sp>
        <p:nvSpPr>
          <p:cNvPr id="16387" name="Rectangle 3"/>
          <p:cNvSpPr>
            <a:spLocks noGrp="1" noChangeArrowheads="1"/>
          </p:cNvSpPr>
          <p:nvPr>
            <p:ph type="body" idx="1"/>
          </p:nvPr>
        </p:nvSpPr>
        <p:spPr/>
        <p:txBody>
          <a:bodyPr/>
          <a:lstStyle/>
          <a:p>
            <a:pPr eaLnBrk="1" hangingPunct="1">
              <a:lnSpc>
                <a:spcPct val="90000"/>
              </a:lnSpc>
            </a:pPr>
            <a:r>
              <a:rPr lang="en-US" sz="2800" smtClean="0"/>
              <a:t>Hardware </a:t>
            </a:r>
            <a:r>
              <a:rPr lang="en-US" sz="2800" smtClean="0">
                <a:latin typeface="Arial" charset="0"/>
              </a:rPr>
              <a:t>–</a:t>
            </a:r>
            <a:r>
              <a:rPr lang="en-US" sz="2800" smtClean="0"/>
              <a:t> eg. Scanners, digital camera,digitizers, screenshot</a:t>
            </a:r>
          </a:p>
          <a:p>
            <a:pPr eaLnBrk="1" hangingPunct="1">
              <a:lnSpc>
                <a:spcPct val="90000"/>
              </a:lnSpc>
            </a:pPr>
            <a:r>
              <a:rPr lang="en-US" sz="2800" smtClean="0"/>
              <a:t>Software </a:t>
            </a:r>
            <a:r>
              <a:rPr lang="en-US" sz="2800" smtClean="0">
                <a:latin typeface="Arial" charset="0"/>
              </a:rPr>
              <a:t>–</a:t>
            </a:r>
            <a:r>
              <a:rPr lang="en-US" sz="2800" smtClean="0"/>
              <a:t> eg . </a:t>
            </a:r>
            <a:r>
              <a:rPr lang="en-US" sz="2800" smtClean="0">
                <a:cs typeface="Arial" charset="0"/>
              </a:rPr>
              <a:t>transcription software (Transcriber, Express Scribe), Qualitative Data Analysis - QDA software (ATLAS.ti 5, Ethnograph 5.08, QSR Nud*ist 6, QSR NVivo 2, MaxQDA, HyperResearch 2.6 ), digitizing software such as Engauge to convert image file into numbers, descriptor generator such as Molconn-Z, Unity, BCI, Daylight</a:t>
            </a:r>
          </a:p>
          <a:p>
            <a:pPr eaLnBrk="1" hangingPunct="1">
              <a:lnSpc>
                <a:spcPct val="90000"/>
              </a:lnSpc>
            </a:pPr>
            <a:r>
              <a:rPr lang="en-US" sz="2800" smtClean="0">
                <a:cs typeface="Arial" charset="0"/>
              </a:rPr>
              <a:t>Questionaires,interview template </a:t>
            </a:r>
          </a:p>
          <a:p>
            <a:pPr eaLnBrk="1" hangingPunct="1">
              <a:lnSpc>
                <a:spcPct val="90000"/>
              </a:lnSpc>
            </a:pPr>
            <a:endParaRPr lang="en-US" sz="2800" smtClean="0"/>
          </a:p>
          <a:p>
            <a:pPr eaLnBrk="1" hangingPunct="1">
              <a:lnSpc>
                <a:spcPct val="90000"/>
              </a:lnSpc>
            </a:pPr>
            <a:endParaRPr lang="en-US" sz="2800" smtClean="0"/>
          </a:p>
          <a:p>
            <a:pPr eaLnBrk="1" hangingPunct="1">
              <a:lnSpc>
                <a:spcPct val="90000"/>
              </a:lnSpc>
            </a:pPr>
            <a:endParaRPr lang="en-US" sz="2800" smtClean="0"/>
          </a:p>
        </p:txBody>
      </p:sp>
    </p:spTree>
    <p:extLst>
      <p:ext uri="{BB962C8B-B14F-4D97-AF65-F5344CB8AC3E}">
        <p14:creationId xmlns:p14="http://schemas.microsoft.com/office/powerpoint/2010/main" val="59986243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t>Data Analysis Encompasses a wide Range of Activities</a:t>
            </a:r>
          </a:p>
        </p:txBody>
      </p:sp>
      <p:sp>
        <p:nvSpPr>
          <p:cNvPr id="17411" name="Rectangle 3"/>
          <p:cNvSpPr>
            <a:spLocks noGrp="1" noChangeArrowheads="1"/>
          </p:cNvSpPr>
          <p:nvPr>
            <p:ph type="body" idx="1"/>
          </p:nvPr>
        </p:nvSpPr>
        <p:spPr/>
        <p:txBody>
          <a:bodyPr/>
          <a:lstStyle/>
          <a:p>
            <a:pPr eaLnBrk="1" hangingPunct="1"/>
            <a:r>
              <a:rPr lang="en-US" sz="2000" smtClean="0">
                <a:latin typeface="Batang" pitchFamily="18" charset="-127"/>
              </a:rPr>
              <a:t>data visualization</a:t>
            </a:r>
          </a:p>
          <a:p>
            <a:pPr eaLnBrk="1" hangingPunct="1"/>
            <a:r>
              <a:rPr lang="en-US" sz="2000" smtClean="0">
                <a:latin typeface="Batang" pitchFamily="18" charset="-127"/>
              </a:rPr>
              <a:t>data pre-processing (fusion, editing, transformation, filtering, sampling) </a:t>
            </a:r>
          </a:p>
          <a:p>
            <a:pPr eaLnBrk="1" hangingPunct="1"/>
            <a:r>
              <a:rPr lang="en-US" sz="2000" smtClean="0">
                <a:latin typeface="Batang" pitchFamily="18" charset="-127"/>
              </a:rPr>
              <a:t>data engineering</a:t>
            </a:r>
          </a:p>
          <a:p>
            <a:pPr eaLnBrk="1" hangingPunct="1"/>
            <a:r>
              <a:rPr lang="en-US" sz="2000" smtClean="0">
                <a:latin typeface="Batang" pitchFamily="18" charset="-127"/>
              </a:rPr>
              <a:t>database mining techniques, tools and applications</a:t>
            </a:r>
          </a:p>
          <a:p>
            <a:pPr eaLnBrk="1" hangingPunct="1"/>
            <a:r>
              <a:rPr lang="en-US" sz="2000" smtClean="0">
                <a:latin typeface="Batang" pitchFamily="18" charset="-127"/>
              </a:rPr>
              <a:t>use of domain knowledge in data analysis</a:t>
            </a:r>
          </a:p>
          <a:p>
            <a:pPr eaLnBrk="1" hangingPunct="1"/>
            <a:r>
              <a:rPr lang="en-US" sz="2000" smtClean="0">
                <a:latin typeface="Batang" pitchFamily="18" charset="-127"/>
              </a:rPr>
              <a:t>evolutionary algorithms,machine learning, neural nets, fuzzy logic, statistical pattern recognition, knowledge filtering</a:t>
            </a:r>
          </a:p>
          <a:p>
            <a:pPr eaLnBrk="1" hangingPunct="1"/>
            <a:r>
              <a:rPr lang="en-US" sz="2000" smtClean="0">
                <a:latin typeface="Batang" pitchFamily="18" charset="-127"/>
              </a:rPr>
              <a:t>post-processing</a:t>
            </a:r>
          </a:p>
        </p:txBody>
      </p:sp>
    </p:spTree>
    <p:extLst>
      <p:ext uri="{BB962C8B-B14F-4D97-AF65-F5344CB8AC3E}">
        <p14:creationId xmlns:p14="http://schemas.microsoft.com/office/powerpoint/2010/main" val="159968922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154113" y="723900"/>
            <a:ext cx="7772400" cy="609600"/>
          </a:xfrm>
        </p:spPr>
        <p:txBody>
          <a:bodyPr/>
          <a:lstStyle/>
          <a:p>
            <a:pPr eaLnBrk="1" hangingPunct="1"/>
            <a:r>
              <a:rPr lang="en-US" smtClean="0"/>
              <a:t>Pre-processing of data</a:t>
            </a:r>
          </a:p>
        </p:txBody>
      </p:sp>
      <p:sp>
        <p:nvSpPr>
          <p:cNvPr id="18435" name="Rectangle 3"/>
          <p:cNvSpPr>
            <a:spLocks noGrp="1" noChangeArrowheads="1"/>
          </p:cNvSpPr>
          <p:nvPr>
            <p:ph type="body" idx="1"/>
          </p:nvPr>
        </p:nvSpPr>
        <p:spPr>
          <a:xfrm>
            <a:off x="683568" y="1484784"/>
            <a:ext cx="7772400" cy="4114800"/>
          </a:xfrm>
        </p:spPr>
        <p:txBody>
          <a:bodyPr/>
          <a:lstStyle/>
          <a:p>
            <a:pPr eaLnBrk="1" hangingPunct="1">
              <a:lnSpc>
                <a:spcPct val="90000"/>
              </a:lnSpc>
            </a:pPr>
            <a:r>
              <a:rPr lang="en-US" sz="2800" dirty="0" smtClean="0"/>
              <a:t>Digitize and store data</a:t>
            </a:r>
          </a:p>
          <a:p>
            <a:pPr lvl="1" eaLnBrk="1" hangingPunct="1">
              <a:lnSpc>
                <a:spcPct val="90000"/>
              </a:lnSpc>
            </a:pPr>
            <a:r>
              <a:rPr lang="en-US" sz="2400" dirty="0" err="1" smtClean="0"/>
              <a:t>Eg</a:t>
            </a:r>
            <a:r>
              <a:rPr lang="en-US" sz="2400" dirty="0" smtClean="0"/>
              <a:t>. scanning, conversion into standard data format - .mol, .</a:t>
            </a:r>
            <a:r>
              <a:rPr lang="en-US" sz="2400" dirty="0" err="1" smtClean="0"/>
              <a:t>sdf</a:t>
            </a:r>
            <a:r>
              <a:rPr lang="en-US" sz="2400" dirty="0" smtClean="0"/>
              <a:t> files</a:t>
            </a:r>
          </a:p>
          <a:p>
            <a:pPr eaLnBrk="1" hangingPunct="1">
              <a:lnSpc>
                <a:spcPct val="90000"/>
              </a:lnSpc>
            </a:pPr>
            <a:r>
              <a:rPr lang="en-US" sz="2800" dirty="0" smtClean="0"/>
              <a:t>Filter out excessive, insignificant data</a:t>
            </a:r>
          </a:p>
          <a:p>
            <a:pPr lvl="1" eaLnBrk="1" hangingPunct="1">
              <a:lnSpc>
                <a:spcPct val="90000"/>
              </a:lnSpc>
            </a:pPr>
            <a:r>
              <a:rPr lang="en-US" sz="2400" dirty="0" err="1" smtClean="0"/>
              <a:t>Eg</a:t>
            </a:r>
            <a:r>
              <a:rPr lang="en-US" sz="2400" dirty="0" smtClean="0"/>
              <a:t>. Reduce size, remove salt, etc. </a:t>
            </a:r>
          </a:p>
          <a:p>
            <a:pPr eaLnBrk="1" hangingPunct="1">
              <a:lnSpc>
                <a:spcPct val="90000"/>
              </a:lnSpc>
            </a:pPr>
            <a:r>
              <a:rPr lang="en-US" sz="2800" dirty="0" smtClean="0"/>
              <a:t>Reduce noise in data</a:t>
            </a:r>
          </a:p>
          <a:p>
            <a:pPr lvl="1" eaLnBrk="1" hangingPunct="1">
              <a:lnSpc>
                <a:spcPct val="90000"/>
              </a:lnSpc>
            </a:pPr>
            <a:r>
              <a:rPr lang="en-US" sz="2400" dirty="0" err="1" smtClean="0"/>
              <a:t>Eg</a:t>
            </a:r>
            <a:r>
              <a:rPr lang="en-US" sz="2400" dirty="0" smtClean="0"/>
              <a:t>. remove </a:t>
            </a:r>
            <a:r>
              <a:rPr lang="en-US" sz="2400" dirty="0" err="1" smtClean="0"/>
              <a:t>hydrogens</a:t>
            </a:r>
            <a:r>
              <a:rPr lang="en-US" sz="2400" dirty="0" smtClean="0"/>
              <a:t>, sharpening, headers information</a:t>
            </a:r>
          </a:p>
          <a:p>
            <a:pPr eaLnBrk="1" hangingPunct="1">
              <a:lnSpc>
                <a:spcPct val="90000"/>
              </a:lnSpc>
            </a:pPr>
            <a:r>
              <a:rPr lang="en-US" sz="2800" dirty="0" smtClean="0"/>
              <a:t>Convert data into form used in programs/experiments</a:t>
            </a:r>
          </a:p>
          <a:p>
            <a:pPr lvl="1" eaLnBrk="1" hangingPunct="1">
              <a:lnSpc>
                <a:spcPct val="90000"/>
              </a:lnSpc>
            </a:pPr>
            <a:r>
              <a:rPr lang="en-US" sz="2400" dirty="0" err="1" smtClean="0"/>
              <a:t>Eg</a:t>
            </a:r>
            <a:r>
              <a:rPr lang="en-US" sz="2400" dirty="0" smtClean="0"/>
              <a:t>. generate index terms, generate descriptors for similarity searching</a:t>
            </a:r>
          </a:p>
          <a:p>
            <a:pPr lvl="1" eaLnBrk="1" hangingPunct="1">
              <a:lnSpc>
                <a:spcPct val="90000"/>
              </a:lnSpc>
            </a:pPr>
            <a:endParaRPr lang="en-US" sz="2400" dirty="0" smtClean="0"/>
          </a:p>
          <a:p>
            <a:pPr eaLnBrk="1" hangingPunct="1">
              <a:lnSpc>
                <a:spcPct val="90000"/>
              </a:lnSpc>
            </a:pPr>
            <a:endParaRPr lang="en-US" sz="2800" dirty="0" smtClean="0"/>
          </a:p>
          <a:p>
            <a:pPr lvl="1" eaLnBrk="1" hangingPunct="1">
              <a:lnSpc>
                <a:spcPct val="90000"/>
              </a:lnSpc>
            </a:pPr>
            <a:endParaRPr lang="en-US" sz="2400" dirty="0" smtClean="0"/>
          </a:p>
        </p:txBody>
      </p:sp>
    </p:spTree>
    <p:extLst>
      <p:ext uri="{BB962C8B-B14F-4D97-AF65-F5344CB8AC3E}">
        <p14:creationId xmlns:p14="http://schemas.microsoft.com/office/powerpoint/2010/main" val="16289437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Why all the -isms?</a:t>
            </a:r>
            <a:endParaRPr lang="en-MY" b="1" dirty="0"/>
          </a:p>
        </p:txBody>
      </p:sp>
      <p:sp>
        <p:nvSpPr>
          <p:cNvPr id="3" name="Content Placeholder 2"/>
          <p:cNvSpPr>
            <a:spLocks noGrp="1"/>
          </p:cNvSpPr>
          <p:nvPr>
            <p:ph idx="1"/>
          </p:nvPr>
        </p:nvSpPr>
        <p:spPr/>
        <p:txBody>
          <a:bodyPr/>
          <a:lstStyle/>
          <a:p>
            <a:r>
              <a:rPr lang="en-US" dirty="0" smtClean="0"/>
              <a:t>Regardless of whether investigators identify the philosophical traditions from which their research questions emerge, all research is comprised of at least one set of philosophical beliefs about the nature of research and the purpose of scientific investigation.</a:t>
            </a:r>
          </a:p>
          <a:p>
            <a:pPr marL="0" indent="0" algn="r">
              <a:buNone/>
            </a:pPr>
            <a:r>
              <a:rPr lang="en-US" dirty="0" smtClean="0"/>
              <a:t>(Thorkildsen, 2005)</a:t>
            </a:r>
            <a:endParaRPr lang="en-MY" dirty="0"/>
          </a:p>
        </p:txBody>
      </p:sp>
    </p:spTree>
    <p:extLst>
      <p:ext uri="{BB962C8B-B14F-4D97-AF65-F5344CB8AC3E}">
        <p14:creationId xmlns:p14="http://schemas.microsoft.com/office/powerpoint/2010/main" val="17070771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noFill/>
        </p:spPr>
        <p:txBody>
          <a:bodyPr lIns="92075" tIns="46038" rIns="92075" bIns="46038"/>
          <a:lstStyle/>
          <a:p>
            <a:r>
              <a:rPr lang="en-US" smtClean="0"/>
              <a:t>Preparing the data</a:t>
            </a:r>
          </a:p>
        </p:txBody>
      </p:sp>
      <p:sp>
        <p:nvSpPr>
          <p:cNvPr id="19459" name="Rectangle 3"/>
          <p:cNvSpPr>
            <a:spLocks noGrp="1" noChangeArrowheads="1"/>
          </p:cNvSpPr>
          <p:nvPr>
            <p:ph type="body" idx="1"/>
          </p:nvPr>
        </p:nvSpPr>
        <p:spPr>
          <a:xfrm>
            <a:off x="685800" y="1772816"/>
            <a:ext cx="8458200" cy="4114800"/>
          </a:xfrm>
          <a:noFill/>
        </p:spPr>
        <p:txBody>
          <a:bodyPr lIns="92075" tIns="46038" rIns="92075" bIns="46038"/>
          <a:lstStyle/>
          <a:p>
            <a:r>
              <a:rPr lang="en-US" sz="2800" dirty="0" smtClean="0"/>
              <a:t>Coding</a:t>
            </a:r>
          </a:p>
          <a:p>
            <a:pPr lvl="1"/>
            <a:r>
              <a:rPr lang="en-US" sz="2400" dirty="0" smtClean="0"/>
              <a:t>open-ended responses</a:t>
            </a:r>
          </a:p>
          <a:p>
            <a:r>
              <a:rPr lang="en-US" sz="2800" dirty="0" smtClean="0"/>
              <a:t>Errors</a:t>
            </a:r>
          </a:p>
          <a:p>
            <a:pPr lvl="1"/>
            <a:r>
              <a:rPr lang="en-US" sz="2400" dirty="0" smtClean="0"/>
              <a:t>double-check data</a:t>
            </a:r>
          </a:p>
          <a:p>
            <a:r>
              <a:rPr lang="en-US" sz="2800" dirty="0" smtClean="0"/>
              <a:t>Omissions</a:t>
            </a:r>
          </a:p>
          <a:p>
            <a:pPr lvl="1"/>
            <a:r>
              <a:rPr lang="en-US" sz="2400" dirty="0" smtClean="0"/>
              <a:t>missing values</a:t>
            </a:r>
          </a:p>
          <a:p>
            <a:r>
              <a:rPr lang="en-US" sz="2800" dirty="0" smtClean="0"/>
              <a:t>Ambiguities, Inconsistencies, Lack of cooperation</a:t>
            </a:r>
          </a:p>
          <a:p>
            <a:pPr lvl="1"/>
            <a:r>
              <a:rPr lang="en-US" sz="2400" dirty="0" smtClean="0"/>
              <a:t>almost impossible to solve</a:t>
            </a:r>
          </a:p>
        </p:txBody>
      </p:sp>
    </p:spTree>
    <p:extLst>
      <p:ext uri="{BB962C8B-B14F-4D97-AF65-F5344CB8AC3E}">
        <p14:creationId xmlns:p14="http://schemas.microsoft.com/office/powerpoint/2010/main" val="153602387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smtClean="0"/>
              <a:t>Entering the data</a:t>
            </a:r>
          </a:p>
        </p:txBody>
      </p:sp>
      <p:sp>
        <p:nvSpPr>
          <p:cNvPr id="20483" name="Rectangle 3"/>
          <p:cNvSpPr>
            <a:spLocks noGrp="1" noChangeArrowheads="1"/>
          </p:cNvSpPr>
          <p:nvPr>
            <p:ph type="body" idx="1"/>
          </p:nvPr>
        </p:nvSpPr>
        <p:spPr>
          <a:xfrm>
            <a:off x="762000" y="1905000"/>
            <a:ext cx="7772400" cy="4114800"/>
          </a:xfrm>
        </p:spPr>
        <p:txBody>
          <a:bodyPr/>
          <a:lstStyle/>
          <a:p>
            <a:pPr eaLnBrk="1" hangingPunct="1">
              <a:lnSpc>
                <a:spcPct val="150000"/>
              </a:lnSpc>
            </a:pPr>
            <a:r>
              <a:rPr lang="en-US" smtClean="0"/>
              <a:t>Add an ID number to each item</a:t>
            </a:r>
          </a:p>
          <a:p>
            <a:pPr eaLnBrk="1" hangingPunct="1">
              <a:lnSpc>
                <a:spcPct val="150000"/>
              </a:lnSpc>
            </a:pPr>
            <a:r>
              <a:rPr lang="en-US" smtClean="0"/>
              <a:t>Create category headers at top of each column</a:t>
            </a:r>
          </a:p>
          <a:p>
            <a:pPr eaLnBrk="1" hangingPunct="1">
              <a:lnSpc>
                <a:spcPct val="150000"/>
              </a:lnSpc>
            </a:pPr>
            <a:r>
              <a:rPr lang="en-US" smtClean="0"/>
              <a:t>Enter ID as the first field</a:t>
            </a:r>
          </a:p>
          <a:p>
            <a:pPr eaLnBrk="1" hangingPunct="1">
              <a:lnSpc>
                <a:spcPct val="150000"/>
              </a:lnSpc>
            </a:pPr>
            <a:r>
              <a:rPr lang="en-US" smtClean="0"/>
              <a:t>Enter each record across </a:t>
            </a:r>
          </a:p>
        </p:txBody>
      </p:sp>
    </p:spTree>
    <p:extLst>
      <p:ext uri="{BB962C8B-B14F-4D97-AF65-F5344CB8AC3E}">
        <p14:creationId xmlns:p14="http://schemas.microsoft.com/office/powerpoint/2010/main" val="169548062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smtClean="0"/>
              <a:t>Preparing Data (Eg.)</a:t>
            </a:r>
          </a:p>
        </p:txBody>
      </p:sp>
      <p:graphicFrame>
        <p:nvGraphicFramePr>
          <p:cNvPr id="21507" name="Object 3"/>
          <p:cNvGraphicFramePr>
            <a:graphicFrameLocks noChangeAspect="1"/>
          </p:cNvGraphicFramePr>
          <p:nvPr/>
        </p:nvGraphicFramePr>
        <p:xfrm>
          <a:off x="457200" y="2362200"/>
          <a:ext cx="8229600" cy="3200400"/>
        </p:xfrm>
        <a:graphic>
          <a:graphicData uri="http://schemas.openxmlformats.org/presentationml/2006/ole">
            <mc:AlternateContent xmlns:mc="http://schemas.openxmlformats.org/markup-compatibility/2006">
              <mc:Choice xmlns:v="urn:schemas-microsoft-com:vml" Requires="v">
                <p:oleObj spid="_x0000_s71687" name="Worksheet" r:id="rId3" imgW="3543840" imgH="776160" progId="Excel.Sheet.8">
                  <p:embed/>
                </p:oleObj>
              </mc:Choice>
              <mc:Fallback>
                <p:oleObj name="Worksheet" r:id="rId3" imgW="3543840" imgH="776160"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362200"/>
                        <a:ext cx="822960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98231871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noFill/>
        </p:spPr>
        <p:txBody>
          <a:bodyPr lIns="92075" tIns="46038" rIns="92075" bIns="46038"/>
          <a:lstStyle/>
          <a:p>
            <a:r>
              <a:rPr lang="en-US" smtClean="0"/>
              <a:t>Recoding Data</a:t>
            </a:r>
          </a:p>
        </p:txBody>
      </p:sp>
      <p:sp>
        <p:nvSpPr>
          <p:cNvPr id="22531" name="Rectangle 3"/>
          <p:cNvSpPr>
            <a:spLocks noGrp="1" noChangeArrowheads="1"/>
          </p:cNvSpPr>
          <p:nvPr>
            <p:ph type="body" idx="1"/>
          </p:nvPr>
        </p:nvSpPr>
        <p:spPr>
          <a:xfrm>
            <a:off x="683568" y="1484784"/>
            <a:ext cx="7772400" cy="4114800"/>
          </a:xfrm>
          <a:noFill/>
        </p:spPr>
        <p:txBody>
          <a:bodyPr lIns="92075" tIns="46038" rIns="92075" bIns="46038"/>
          <a:lstStyle/>
          <a:p>
            <a:pPr>
              <a:lnSpc>
                <a:spcPct val="110000"/>
              </a:lnSpc>
            </a:pPr>
            <a:r>
              <a:rPr lang="en-US" sz="2800" dirty="0" smtClean="0"/>
              <a:t>creating “dummy variables”</a:t>
            </a:r>
          </a:p>
          <a:p>
            <a:pPr lvl="1">
              <a:lnSpc>
                <a:spcPct val="110000"/>
              </a:lnSpc>
            </a:pPr>
            <a:r>
              <a:rPr lang="en-US" sz="2400" dirty="0" smtClean="0"/>
              <a:t>categories (hi versus low)</a:t>
            </a:r>
          </a:p>
          <a:p>
            <a:pPr>
              <a:lnSpc>
                <a:spcPct val="110000"/>
              </a:lnSpc>
            </a:pPr>
            <a:r>
              <a:rPr lang="en-US" sz="2800" dirty="0" smtClean="0"/>
              <a:t>outliers</a:t>
            </a:r>
          </a:p>
          <a:p>
            <a:pPr lvl="1">
              <a:lnSpc>
                <a:spcPct val="110000"/>
              </a:lnSpc>
            </a:pPr>
            <a:r>
              <a:rPr lang="en-US" sz="2400" dirty="0" smtClean="0"/>
              <a:t>scores between 1 and 50, one person has a 75</a:t>
            </a:r>
          </a:p>
          <a:p>
            <a:pPr>
              <a:lnSpc>
                <a:spcPct val="110000"/>
              </a:lnSpc>
            </a:pPr>
            <a:r>
              <a:rPr lang="en-US" sz="2800" dirty="0" smtClean="0"/>
              <a:t>standardization</a:t>
            </a:r>
          </a:p>
          <a:p>
            <a:pPr lvl="1">
              <a:lnSpc>
                <a:spcPct val="110000"/>
              </a:lnSpc>
            </a:pPr>
            <a:r>
              <a:rPr lang="en-US" sz="2400" dirty="0" smtClean="0"/>
              <a:t>Z-score </a:t>
            </a:r>
          </a:p>
          <a:p>
            <a:pPr lvl="2">
              <a:lnSpc>
                <a:spcPct val="110000"/>
              </a:lnSpc>
            </a:pPr>
            <a:r>
              <a:rPr lang="en-GB" sz="2000" dirty="0" smtClean="0">
                <a:cs typeface="Times New Roman" pitchFamily="18" charset="0"/>
              </a:rPr>
              <a:t>expresses the distance from the mean of the distribution in standard deviation units. </a:t>
            </a:r>
          </a:p>
          <a:p>
            <a:pPr lvl="2">
              <a:lnSpc>
                <a:spcPct val="110000"/>
              </a:lnSpc>
            </a:pPr>
            <a:r>
              <a:rPr lang="en-GB" sz="2000" dirty="0" smtClean="0">
                <a:cs typeface="Times New Roman" pitchFamily="18" charset="0"/>
              </a:rPr>
              <a:t>The distribution of a set of </a:t>
            </a:r>
            <a:r>
              <a:rPr lang="en-GB" sz="2000" i="1" dirty="0" smtClean="0">
                <a:cs typeface="Times New Roman" pitchFamily="18" charset="0"/>
              </a:rPr>
              <a:t>z</a:t>
            </a:r>
            <a:r>
              <a:rPr lang="en-GB" sz="2000" dirty="0" smtClean="0">
                <a:cs typeface="Times New Roman" pitchFamily="18" charset="0"/>
              </a:rPr>
              <a:t>-scores has a mean of 0 and a standard deviation of 1, no matter what the mean and standard deviation of the original data. </a:t>
            </a:r>
            <a:endParaRPr lang="en-US" sz="2000" dirty="0" smtClean="0">
              <a:cs typeface="Times New Roman" pitchFamily="18" charset="0"/>
            </a:endParaRPr>
          </a:p>
        </p:txBody>
      </p:sp>
      <p:pic>
        <p:nvPicPr>
          <p:cNvPr id="22532" name="Picture 4"/>
          <p:cNvPicPr>
            <a:picLocks noChangeAspect="1" noChangeArrowheads="1"/>
          </p:cNvPicPr>
          <p:nvPr/>
        </p:nvPicPr>
        <p:blipFill>
          <a:blip r:embed="rId3"/>
          <a:srcRect/>
          <a:stretch>
            <a:fillRect/>
          </a:stretch>
        </p:blipFill>
        <p:spPr bwMode="auto">
          <a:xfrm>
            <a:off x="3923928" y="3506396"/>
            <a:ext cx="1440160" cy="977969"/>
          </a:xfrm>
          <a:prstGeom prst="rect">
            <a:avLst/>
          </a:prstGeom>
          <a:noFill/>
          <a:ln w="12700" cap="sq">
            <a:noFill/>
            <a:miter lim="800000"/>
            <a:headEnd type="none" w="sm" len="sm"/>
            <a:tailEnd type="none" w="sm" len="sm"/>
          </a:ln>
          <a:effectLst/>
        </p:spPr>
      </p:pic>
    </p:spTree>
    <p:extLst>
      <p:ext uri="{BB962C8B-B14F-4D97-AF65-F5344CB8AC3E}">
        <p14:creationId xmlns:p14="http://schemas.microsoft.com/office/powerpoint/2010/main" val="212389893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noFill/>
        </p:spPr>
        <p:txBody>
          <a:bodyPr lIns="92075" tIns="46038" rIns="92075" bIns="46038"/>
          <a:lstStyle/>
          <a:p>
            <a:r>
              <a:rPr lang="en-US" smtClean="0"/>
              <a:t>Software packages for data analysis</a:t>
            </a:r>
          </a:p>
        </p:txBody>
      </p:sp>
      <p:sp>
        <p:nvSpPr>
          <p:cNvPr id="23555" name="Rectangle 3"/>
          <p:cNvSpPr>
            <a:spLocks noGrp="1" noChangeArrowheads="1"/>
          </p:cNvSpPr>
          <p:nvPr>
            <p:ph type="body" idx="1"/>
          </p:nvPr>
        </p:nvSpPr>
        <p:spPr>
          <a:xfrm>
            <a:off x="609600" y="1989138"/>
            <a:ext cx="8534400" cy="4114800"/>
          </a:xfrm>
          <a:noFill/>
        </p:spPr>
        <p:txBody>
          <a:bodyPr lIns="92075" tIns="46038" rIns="92075" bIns="46038"/>
          <a:lstStyle/>
          <a:p>
            <a:pPr>
              <a:lnSpc>
                <a:spcPct val="110000"/>
              </a:lnSpc>
              <a:buFontTx/>
              <a:buNone/>
            </a:pPr>
            <a:endParaRPr lang="en-US" sz="2800" smtClean="0"/>
          </a:p>
          <a:p>
            <a:pPr lvl="1">
              <a:lnSpc>
                <a:spcPct val="110000"/>
              </a:lnSpc>
            </a:pPr>
            <a:r>
              <a:rPr lang="en-US" smtClean="0"/>
              <a:t>1. EXCEL</a:t>
            </a:r>
          </a:p>
          <a:p>
            <a:pPr lvl="1">
              <a:lnSpc>
                <a:spcPct val="110000"/>
              </a:lnSpc>
            </a:pPr>
            <a:r>
              <a:rPr lang="en-US" smtClean="0"/>
              <a:t>2. MINITAB</a:t>
            </a:r>
          </a:p>
          <a:p>
            <a:pPr lvl="1">
              <a:lnSpc>
                <a:spcPct val="110000"/>
              </a:lnSpc>
            </a:pPr>
            <a:r>
              <a:rPr lang="en-US" smtClean="0"/>
              <a:t>3. SPSS </a:t>
            </a:r>
          </a:p>
          <a:p>
            <a:pPr lvl="2">
              <a:lnSpc>
                <a:spcPct val="110000"/>
              </a:lnSpc>
            </a:pPr>
            <a:r>
              <a:rPr lang="en-US" smtClean="0"/>
              <a:t>(Statistical Package for the Social Sciences)</a:t>
            </a:r>
          </a:p>
          <a:p>
            <a:pPr lvl="1">
              <a:lnSpc>
                <a:spcPct val="110000"/>
              </a:lnSpc>
            </a:pPr>
            <a:r>
              <a:rPr lang="en-US" smtClean="0"/>
              <a:t>4. SAS</a:t>
            </a:r>
          </a:p>
          <a:p>
            <a:pPr lvl="1">
              <a:lnSpc>
                <a:spcPct val="110000"/>
              </a:lnSpc>
            </a:pPr>
            <a:r>
              <a:rPr lang="en-US" smtClean="0"/>
              <a:t>5. MATLAB</a:t>
            </a:r>
          </a:p>
        </p:txBody>
      </p:sp>
    </p:spTree>
    <p:extLst>
      <p:ext uri="{BB962C8B-B14F-4D97-AF65-F5344CB8AC3E}">
        <p14:creationId xmlns:p14="http://schemas.microsoft.com/office/powerpoint/2010/main" val="88605601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154113" y="723900"/>
            <a:ext cx="7772400" cy="609600"/>
          </a:xfrm>
        </p:spPr>
        <p:txBody>
          <a:bodyPr/>
          <a:lstStyle/>
          <a:p>
            <a:pPr eaLnBrk="1" hangingPunct="1"/>
            <a:r>
              <a:rPr lang="en-US" smtClean="0"/>
              <a:t>Sampling</a:t>
            </a:r>
          </a:p>
        </p:txBody>
      </p:sp>
      <p:sp>
        <p:nvSpPr>
          <p:cNvPr id="24579" name="Rectangle 3"/>
          <p:cNvSpPr>
            <a:spLocks noGrp="1" noChangeArrowheads="1"/>
          </p:cNvSpPr>
          <p:nvPr>
            <p:ph type="body" idx="1"/>
          </p:nvPr>
        </p:nvSpPr>
        <p:spPr/>
        <p:txBody>
          <a:bodyPr/>
          <a:lstStyle/>
          <a:p>
            <a:pPr eaLnBrk="1" hangingPunct="1"/>
            <a:r>
              <a:rPr lang="en-US" smtClean="0"/>
              <a:t>Population</a:t>
            </a:r>
          </a:p>
          <a:p>
            <a:pPr lvl="1" eaLnBrk="1" hangingPunct="1"/>
            <a:r>
              <a:rPr lang="en-US" smtClean="0"/>
              <a:t>Total of what is to be studied</a:t>
            </a:r>
          </a:p>
          <a:p>
            <a:pPr eaLnBrk="1" hangingPunct="1"/>
            <a:r>
              <a:rPr lang="en-US" smtClean="0"/>
              <a:t>Sample – Part of Total to be studied</a:t>
            </a:r>
          </a:p>
          <a:p>
            <a:pPr eaLnBrk="1" hangingPunct="1"/>
            <a:r>
              <a:rPr lang="en-US" smtClean="0"/>
              <a:t>2 issues in sampling </a:t>
            </a:r>
          </a:p>
          <a:p>
            <a:pPr lvl="1" eaLnBrk="1" hangingPunct="1"/>
            <a:r>
              <a:rPr lang="en-US" smtClean="0"/>
              <a:t>Completeness</a:t>
            </a:r>
          </a:p>
          <a:p>
            <a:pPr lvl="1" eaLnBrk="1" hangingPunct="1"/>
            <a:r>
              <a:rPr lang="en-US" smtClean="0"/>
              <a:t>Representativeness</a:t>
            </a:r>
          </a:p>
          <a:p>
            <a:pPr lvl="1" eaLnBrk="1" hangingPunct="1"/>
            <a:endParaRPr lang="en-US" smtClean="0"/>
          </a:p>
        </p:txBody>
      </p:sp>
    </p:spTree>
    <p:extLst>
      <p:ext uri="{BB962C8B-B14F-4D97-AF65-F5344CB8AC3E}">
        <p14:creationId xmlns:p14="http://schemas.microsoft.com/office/powerpoint/2010/main" val="138968757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914400" y="533400"/>
            <a:ext cx="7772400" cy="1143000"/>
          </a:xfrm>
        </p:spPr>
        <p:txBody>
          <a:bodyPr/>
          <a:lstStyle/>
          <a:p>
            <a:pPr eaLnBrk="1" hangingPunct="1"/>
            <a:r>
              <a:rPr lang="en-CA" smtClean="0"/>
              <a:t>Sampling – you want this:</a:t>
            </a:r>
            <a:endParaRPr lang="en-US" smtClean="0"/>
          </a:p>
        </p:txBody>
      </p:sp>
      <p:sp>
        <p:nvSpPr>
          <p:cNvPr id="25603" name="Oval 3"/>
          <p:cNvSpPr>
            <a:spLocks noChangeArrowheads="1"/>
          </p:cNvSpPr>
          <p:nvPr/>
        </p:nvSpPr>
        <p:spPr bwMode="auto">
          <a:xfrm>
            <a:off x="1116013" y="1773238"/>
            <a:ext cx="6840537" cy="4319587"/>
          </a:xfrm>
          <a:prstGeom prst="ellipse">
            <a:avLst/>
          </a:prstGeom>
          <a:solidFill>
            <a:schemeClr val="accent1"/>
          </a:solidFill>
          <a:ln w="12700">
            <a:solidFill>
              <a:schemeClr val="tx1"/>
            </a:solidFill>
            <a:round/>
            <a:headEnd type="none" w="sm" len="sm"/>
            <a:tailEnd type="none" w="sm" len="sm"/>
          </a:ln>
          <a:effectLst/>
        </p:spPr>
        <p:txBody>
          <a:bodyPr wrap="none" anchor="ctr"/>
          <a:lstStyle/>
          <a:p>
            <a:pPr algn="ctr"/>
            <a:r>
              <a:rPr lang="en-US" sz="4800" b="1"/>
              <a:t>Population          </a:t>
            </a:r>
          </a:p>
        </p:txBody>
      </p:sp>
      <p:sp>
        <p:nvSpPr>
          <p:cNvPr id="25604" name="Oval 4"/>
          <p:cNvSpPr>
            <a:spLocks noChangeArrowheads="1"/>
          </p:cNvSpPr>
          <p:nvPr/>
        </p:nvSpPr>
        <p:spPr bwMode="auto">
          <a:xfrm>
            <a:off x="5435600" y="2708275"/>
            <a:ext cx="2160588" cy="2376488"/>
          </a:xfrm>
          <a:prstGeom prst="ellipse">
            <a:avLst/>
          </a:prstGeom>
          <a:solidFill>
            <a:schemeClr val="accent1"/>
          </a:solidFill>
          <a:ln w="12700">
            <a:solidFill>
              <a:schemeClr val="tx1"/>
            </a:solidFill>
            <a:round/>
            <a:headEnd type="none" w="sm" len="sm"/>
            <a:tailEnd type="none" w="sm" len="sm"/>
          </a:ln>
          <a:effectLst/>
        </p:spPr>
        <p:txBody>
          <a:bodyPr wrap="none" anchor="ctr"/>
          <a:lstStyle/>
          <a:p>
            <a:pPr algn="ctr"/>
            <a:r>
              <a:rPr lang="en-CA" sz="2800" b="1"/>
              <a:t>Sample</a:t>
            </a:r>
            <a:endParaRPr lang="en-US" sz="2800" b="1"/>
          </a:p>
        </p:txBody>
      </p:sp>
    </p:spTree>
    <p:extLst>
      <p:ext uri="{BB962C8B-B14F-4D97-AF65-F5344CB8AC3E}">
        <p14:creationId xmlns:p14="http://schemas.microsoft.com/office/powerpoint/2010/main" val="44696186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CA" smtClean="0"/>
              <a:t>…not this (bad)…</a:t>
            </a:r>
            <a:endParaRPr lang="en-US" smtClean="0"/>
          </a:p>
        </p:txBody>
      </p:sp>
      <p:sp>
        <p:nvSpPr>
          <p:cNvPr id="26627" name="Oval 3"/>
          <p:cNvSpPr>
            <a:spLocks noChangeArrowheads="1"/>
          </p:cNvSpPr>
          <p:nvPr/>
        </p:nvSpPr>
        <p:spPr bwMode="auto">
          <a:xfrm>
            <a:off x="755650" y="1700213"/>
            <a:ext cx="6589713" cy="4319587"/>
          </a:xfrm>
          <a:prstGeom prst="ellipse">
            <a:avLst/>
          </a:prstGeom>
          <a:solidFill>
            <a:schemeClr val="accent1"/>
          </a:solidFill>
          <a:ln w="12700">
            <a:solidFill>
              <a:schemeClr val="tx1"/>
            </a:solidFill>
            <a:round/>
            <a:headEnd type="none" w="sm" len="sm"/>
            <a:tailEnd type="none" w="sm" len="sm"/>
          </a:ln>
          <a:effectLst/>
        </p:spPr>
        <p:txBody>
          <a:bodyPr wrap="none" anchor="ctr"/>
          <a:lstStyle/>
          <a:p>
            <a:pPr algn="ctr"/>
            <a:r>
              <a:rPr lang="en-US" sz="4800" b="1"/>
              <a:t>Population</a:t>
            </a:r>
          </a:p>
        </p:txBody>
      </p:sp>
      <p:sp>
        <p:nvSpPr>
          <p:cNvPr id="26628" name="Oval 4"/>
          <p:cNvSpPr>
            <a:spLocks noChangeArrowheads="1"/>
          </p:cNvSpPr>
          <p:nvPr/>
        </p:nvSpPr>
        <p:spPr bwMode="auto">
          <a:xfrm>
            <a:off x="6156325" y="2060575"/>
            <a:ext cx="2266950" cy="2376488"/>
          </a:xfrm>
          <a:prstGeom prst="ellipse">
            <a:avLst/>
          </a:prstGeom>
          <a:solidFill>
            <a:schemeClr val="accent1"/>
          </a:solidFill>
          <a:ln w="12700">
            <a:solidFill>
              <a:schemeClr val="tx1"/>
            </a:solidFill>
            <a:round/>
            <a:headEnd type="none" w="sm" len="sm"/>
            <a:tailEnd type="none" w="sm" len="sm"/>
          </a:ln>
          <a:effectLst/>
        </p:spPr>
        <p:txBody>
          <a:bodyPr wrap="none" anchor="ctr"/>
          <a:lstStyle/>
          <a:p>
            <a:pPr algn="ctr"/>
            <a:r>
              <a:rPr lang="en-CA" sz="2800" b="1"/>
              <a:t>Sample</a:t>
            </a:r>
            <a:endParaRPr lang="en-US" sz="2800" b="1"/>
          </a:p>
        </p:txBody>
      </p:sp>
    </p:spTree>
    <p:extLst>
      <p:ext uri="{BB962C8B-B14F-4D97-AF65-F5344CB8AC3E}">
        <p14:creationId xmlns:p14="http://schemas.microsoft.com/office/powerpoint/2010/main" val="19030146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CA" smtClean="0"/>
              <a:t>…or this (VERY bad)…</a:t>
            </a:r>
            <a:endParaRPr lang="en-US" smtClean="0"/>
          </a:p>
        </p:txBody>
      </p:sp>
      <p:sp>
        <p:nvSpPr>
          <p:cNvPr id="27651" name="Oval 3"/>
          <p:cNvSpPr>
            <a:spLocks noChangeArrowheads="1"/>
          </p:cNvSpPr>
          <p:nvPr/>
        </p:nvSpPr>
        <p:spPr bwMode="auto">
          <a:xfrm>
            <a:off x="250825" y="1700213"/>
            <a:ext cx="6589713" cy="4319587"/>
          </a:xfrm>
          <a:prstGeom prst="ellipse">
            <a:avLst/>
          </a:prstGeom>
          <a:solidFill>
            <a:schemeClr val="accent1"/>
          </a:solidFill>
          <a:ln w="12700">
            <a:solidFill>
              <a:schemeClr val="tx1"/>
            </a:solidFill>
            <a:round/>
            <a:headEnd type="none" w="sm" len="sm"/>
            <a:tailEnd type="none" w="sm" len="sm"/>
          </a:ln>
          <a:effectLst/>
        </p:spPr>
        <p:txBody>
          <a:bodyPr wrap="none" anchor="ctr"/>
          <a:lstStyle/>
          <a:p>
            <a:pPr algn="ctr"/>
            <a:r>
              <a:rPr lang="en-US" sz="4800" b="1"/>
              <a:t>Population</a:t>
            </a:r>
          </a:p>
        </p:txBody>
      </p:sp>
      <p:sp>
        <p:nvSpPr>
          <p:cNvPr id="27652" name="Oval 4"/>
          <p:cNvSpPr>
            <a:spLocks noChangeArrowheads="1"/>
          </p:cNvSpPr>
          <p:nvPr/>
        </p:nvSpPr>
        <p:spPr bwMode="auto">
          <a:xfrm>
            <a:off x="6877050" y="1484313"/>
            <a:ext cx="2266950" cy="2376487"/>
          </a:xfrm>
          <a:prstGeom prst="ellipse">
            <a:avLst/>
          </a:prstGeom>
          <a:solidFill>
            <a:schemeClr val="accent1"/>
          </a:solidFill>
          <a:ln w="12700">
            <a:solidFill>
              <a:schemeClr val="tx1"/>
            </a:solidFill>
            <a:round/>
            <a:headEnd type="none" w="sm" len="sm"/>
            <a:tailEnd type="none" w="sm" len="sm"/>
          </a:ln>
          <a:effectLst/>
        </p:spPr>
        <p:txBody>
          <a:bodyPr wrap="none" anchor="ctr"/>
          <a:lstStyle/>
          <a:p>
            <a:pPr algn="ctr"/>
            <a:r>
              <a:rPr lang="en-CA" sz="2800" b="1"/>
              <a:t>Sample</a:t>
            </a:r>
            <a:endParaRPr lang="en-US" sz="2800" b="1"/>
          </a:p>
        </p:txBody>
      </p:sp>
    </p:spTree>
    <p:extLst>
      <p:ext uri="{BB962C8B-B14F-4D97-AF65-F5344CB8AC3E}">
        <p14:creationId xmlns:p14="http://schemas.microsoft.com/office/powerpoint/2010/main" val="79353825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85800" y="0"/>
            <a:ext cx="7772400" cy="1371600"/>
          </a:xfrm>
        </p:spPr>
        <p:txBody>
          <a:bodyPr/>
          <a:lstStyle/>
          <a:p>
            <a:pPr eaLnBrk="1" hangingPunct="1"/>
            <a:r>
              <a:rPr lang="en-US" smtClean="0"/>
              <a:t>Probability Samples</a:t>
            </a:r>
            <a:br>
              <a:rPr lang="en-US" smtClean="0"/>
            </a:br>
            <a:r>
              <a:rPr lang="en-US" sz="3200" smtClean="0"/>
              <a:t>Known likelihood of selection</a:t>
            </a:r>
            <a:endParaRPr lang="en-US" smtClean="0"/>
          </a:p>
        </p:txBody>
      </p:sp>
      <p:sp>
        <p:nvSpPr>
          <p:cNvPr id="28675" name="Rectangle 3"/>
          <p:cNvSpPr>
            <a:spLocks noGrp="1" noChangeArrowheads="1"/>
          </p:cNvSpPr>
          <p:nvPr>
            <p:ph type="body" idx="1"/>
          </p:nvPr>
        </p:nvSpPr>
        <p:spPr>
          <a:xfrm>
            <a:off x="685800" y="1524000"/>
            <a:ext cx="7772400" cy="5029200"/>
          </a:xfrm>
        </p:spPr>
        <p:txBody>
          <a:bodyPr/>
          <a:lstStyle/>
          <a:p>
            <a:pPr eaLnBrk="1" hangingPunct="1">
              <a:lnSpc>
                <a:spcPct val="90000"/>
              </a:lnSpc>
            </a:pPr>
            <a:r>
              <a:rPr lang="en-US" smtClean="0"/>
              <a:t>Simple random</a:t>
            </a:r>
          </a:p>
          <a:p>
            <a:pPr lvl="1" eaLnBrk="1" hangingPunct="1">
              <a:lnSpc>
                <a:spcPct val="90000"/>
              </a:lnSpc>
            </a:pPr>
            <a:r>
              <a:rPr lang="en-US" sz="2400" smtClean="0"/>
              <a:t>Blind draw</a:t>
            </a:r>
          </a:p>
          <a:p>
            <a:pPr lvl="1" eaLnBrk="1" hangingPunct="1">
              <a:lnSpc>
                <a:spcPct val="90000"/>
              </a:lnSpc>
            </a:pPr>
            <a:r>
              <a:rPr lang="en-US" sz="2400" smtClean="0"/>
              <a:t>Random numbers</a:t>
            </a:r>
            <a:endParaRPr lang="en-US" smtClean="0"/>
          </a:p>
          <a:p>
            <a:pPr eaLnBrk="1" hangingPunct="1">
              <a:lnSpc>
                <a:spcPct val="90000"/>
              </a:lnSpc>
            </a:pPr>
            <a:r>
              <a:rPr lang="en-US" smtClean="0"/>
              <a:t>Systematic </a:t>
            </a:r>
          </a:p>
          <a:p>
            <a:pPr lvl="1" eaLnBrk="1" hangingPunct="1">
              <a:lnSpc>
                <a:spcPct val="90000"/>
              </a:lnSpc>
            </a:pPr>
            <a:r>
              <a:rPr lang="en-US" sz="2400" smtClean="0"/>
              <a:t>Random first, skip interval</a:t>
            </a:r>
            <a:r>
              <a:rPr lang="en-US" smtClean="0"/>
              <a:t> </a:t>
            </a:r>
          </a:p>
          <a:p>
            <a:pPr eaLnBrk="1" hangingPunct="1">
              <a:lnSpc>
                <a:spcPct val="90000"/>
              </a:lnSpc>
            </a:pPr>
            <a:r>
              <a:rPr lang="en-US" smtClean="0"/>
              <a:t>Stratified</a:t>
            </a:r>
          </a:p>
          <a:p>
            <a:pPr lvl="1" eaLnBrk="1" hangingPunct="1">
              <a:lnSpc>
                <a:spcPct val="90000"/>
              </a:lnSpc>
            </a:pPr>
            <a:r>
              <a:rPr lang="en-US" sz="2400" smtClean="0"/>
              <a:t>Sample from subgroups</a:t>
            </a:r>
            <a:endParaRPr lang="en-US" smtClean="0"/>
          </a:p>
          <a:p>
            <a:pPr eaLnBrk="1" hangingPunct="1">
              <a:lnSpc>
                <a:spcPct val="90000"/>
              </a:lnSpc>
            </a:pPr>
            <a:r>
              <a:rPr lang="en-US" smtClean="0"/>
              <a:t>Cluster</a:t>
            </a:r>
          </a:p>
          <a:p>
            <a:pPr lvl="1" eaLnBrk="1" hangingPunct="1">
              <a:lnSpc>
                <a:spcPct val="90000"/>
              </a:lnSpc>
            </a:pPr>
            <a:r>
              <a:rPr lang="en-US" sz="2400" smtClean="0"/>
              <a:t>1 step </a:t>
            </a:r>
          </a:p>
          <a:p>
            <a:pPr lvl="1" eaLnBrk="1" hangingPunct="1">
              <a:lnSpc>
                <a:spcPct val="90000"/>
              </a:lnSpc>
            </a:pPr>
            <a:r>
              <a:rPr lang="en-US" sz="2400" smtClean="0"/>
              <a:t>2 step</a:t>
            </a:r>
          </a:p>
        </p:txBody>
      </p:sp>
    </p:spTree>
    <p:extLst>
      <p:ext uri="{BB962C8B-B14F-4D97-AF65-F5344CB8AC3E}">
        <p14:creationId xmlns:p14="http://schemas.microsoft.com/office/powerpoint/2010/main" val="11240543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John Creswell (2008)</a:t>
            </a:r>
            <a:endParaRPr lang="en-US" b="1" dirty="0"/>
          </a:p>
        </p:txBody>
      </p:sp>
      <p:graphicFrame>
        <p:nvGraphicFramePr>
          <p:cNvPr id="4" name="Content Placeholder 3"/>
          <p:cNvGraphicFramePr>
            <a:graphicFrameLocks noGrp="1"/>
          </p:cNvGraphicFramePr>
          <p:nvPr>
            <p:ph idx="1"/>
          </p:nvPr>
        </p:nvGraphicFramePr>
        <p:xfrm>
          <a:off x="457200" y="1600200"/>
          <a:ext cx="8229600" cy="5120640"/>
        </p:xfrm>
        <a:graphic>
          <a:graphicData uri="http://schemas.openxmlformats.org/drawingml/2006/table">
            <a:tbl>
              <a:tblPr firstRow="1" bandRow="1">
                <a:tableStyleId>{E8B1032C-EA38-4F05-BA0D-38AFFFC7BED3}</a:tableStyleId>
              </a:tblPr>
              <a:tblGrid>
                <a:gridCol w="4114800"/>
                <a:gridCol w="4114800"/>
              </a:tblGrid>
              <a:tr h="370840">
                <a:tc>
                  <a:txBody>
                    <a:bodyPr/>
                    <a:lstStyle/>
                    <a:p>
                      <a:r>
                        <a:rPr lang="en-US" sz="2400" dirty="0" err="1" smtClean="0"/>
                        <a:t>Postposivitism</a:t>
                      </a:r>
                      <a:endParaRPr lang="en-US" sz="2400" dirty="0"/>
                    </a:p>
                  </a:txBody>
                  <a:tcPr/>
                </a:tc>
                <a:tc>
                  <a:txBody>
                    <a:bodyPr/>
                    <a:lstStyle/>
                    <a:p>
                      <a:r>
                        <a:rPr lang="en-US" sz="2400" dirty="0" smtClean="0"/>
                        <a:t>Constructivism</a:t>
                      </a:r>
                      <a:endParaRPr lang="en-US" sz="2400" dirty="0"/>
                    </a:p>
                  </a:txBody>
                  <a:tcPr/>
                </a:tc>
              </a:tr>
              <a:tr h="370840">
                <a:tc>
                  <a:txBody>
                    <a:bodyPr/>
                    <a:lstStyle/>
                    <a:p>
                      <a:pPr>
                        <a:buFontTx/>
                        <a:buChar char="-"/>
                      </a:pPr>
                      <a:r>
                        <a:rPr lang="en-US" sz="2400" dirty="0" smtClean="0"/>
                        <a:t> Determination</a:t>
                      </a:r>
                    </a:p>
                    <a:p>
                      <a:pPr>
                        <a:buFontTx/>
                        <a:buChar char="-"/>
                      </a:pPr>
                      <a:r>
                        <a:rPr lang="en-US" sz="2400" dirty="0" smtClean="0"/>
                        <a:t> Reductionism</a:t>
                      </a:r>
                    </a:p>
                    <a:p>
                      <a:pPr>
                        <a:buFontTx/>
                        <a:buChar char="-"/>
                      </a:pPr>
                      <a:r>
                        <a:rPr lang="en-US" sz="2400" dirty="0" smtClean="0"/>
                        <a:t> Empirical observation</a:t>
                      </a:r>
                      <a:r>
                        <a:rPr lang="en-US" sz="2400" baseline="0" dirty="0" smtClean="0"/>
                        <a:t> &amp; measurement</a:t>
                      </a:r>
                    </a:p>
                    <a:p>
                      <a:pPr>
                        <a:buFontTx/>
                        <a:buChar char="-"/>
                      </a:pPr>
                      <a:r>
                        <a:rPr lang="en-US" sz="2400" baseline="0" dirty="0" smtClean="0"/>
                        <a:t> Theory verification</a:t>
                      </a:r>
                      <a:endParaRPr lang="en-US" sz="2400" dirty="0" smtClean="0"/>
                    </a:p>
                  </a:txBody>
                  <a:tcPr/>
                </a:tc>
                <a:tc>
                  <a:txBody>
                    <a:bodyPr/>
                    <a:lstStyle/>
                    <a:p>
                      <a:pPr>
                        <a:buFontTx/>
                        <a:buChar char="-"/>
                      </a:pPr>
                      <a:r>
                        <a:rPr lang="en-US" sz="2400" baseline="0" dirty="0" smtClean="0"/>
                        <a:t> Understanding</a:t>
                      </a:r>
                    </a:p>
                    <a:p>
                      <a:pPr>
                        <a:buFontTx/>
                        <a:buChar char="-"/>
                      </a:pPr>
                      <a:r>
                        <a:rPr lang="en-US" sz="2400" baseline="0" dirty="0" smtClean="0"/>
                        <a:t> Multiple participant meanings</a:t>
                      </a:r>
                    </a:p>
                    <a:p>
                      <a:pPr>
                        <a:buFontTx/>
                        <a:buChar char="-"/>
                      </a:pPr>
                      <a:r>
                        <a:rPr lang="en-US" sz="2400" baseline="0" dirty="0" smtClean="0"/>
                        <a:t> Social &amp; historical construction</a:t>
                      </a:r>
                    </a:p>
                    <a:p>
                      <a:pPr>
                        <a:buFontTx/>
                        <a:buChar char="-"/>
                      </a:pPr>
                      <a:r>
                        <a:rPr lang="en-US" sz="2400" baseline="0" dirty="0" smtClean="0"/>
                        <a:t> Theory generation</a:t>
                      </a:r>
                      <a:endParaRPr lang="en-US" sz="2400" dirty="0"/>
                    </a:p>
                  </a:txBody>
                  <a:tcPr/>
                </a:tc>
              </a:tr>
              <a:tr h="370840">
                <a:tc>
                  <a:txBody>
                    <a:bodyPr/>
                    <a:lstStyle/>
                    <a:p>
                      <a:r>
                        <a:rPr lang="en-US" sz="2400" b="1" dirty="0" smtClean="0"/>
                        <a:t>Advocacy/Participatory</a:t>
                      </a:r>
                      <a:endParaRPr lang="en-US" sz="2400" b="1" dirty="0"/>
                    </a:p>
                  </a:txBody>
                  <a:tcPr/>
                </a:tc>
                <a:tc>
                  <a:txBody>
                    <a:bodyPr/>
                    <a:lstStyle/>
                    <a:p>
                      <a:r>
                        <a:rPr lang="en-US" sz="2400" b="1" dirty="0" smtClean="0"/>
                        <a:t>Pragmatism</a:t>
                      </a:r>
                      <a:endParaRPr lang="en-US" sz="2400" b="1" dirty="0"/>
                    </a:p>
                  </a:txBody>
                  <a:tcPr/>
                </a:tc>
              </a:tr>
              <a:tr h="370840">
                <a:tc>
                  <a:txBody>
                    <a:bodyPr/>
                    <a:lstStyle/>
                    <a:p>
                      <a:pPr>
                        <a:buFontTx/>
                        <a:buChar char="-"/>
                      </a:pPr>
                      <a:r>
                        <a:rPr lang="en-US" sz="2400" dirty="0" smtClean="0"/>
                        <a:t> Political</a:t>
                      </a:r>
                    </a:p>
                    <a:p>
                      <a:pPr>
                        <a:buFontTx/>
                        <a:buChar char="-"/>
                      </a:pPr>
                      <a:r>
                        <a:rPr lang="en-US" sz="2400" dirty="0" smtClean="0"/>
                        <a:t> Empowerment Issue-oriented</a:t>
                      </a:r>
                    </a:p>
                    <a:p>
                      <a:pPr>
                        <a:buFontTx/>
                        <a:buChar char="-"/>
                      </a:pPr>
                      <a:r>
                        <a:rPr lang="en-US" sz="2400" baseline="0" dirty="0" smtClean="0"/>
                        <a:t> Collaborative </a:t>
                      </a:r>
                    </a:p>
                    <a:p>
                      <a:pPr>
                        <a:buFontTx/>
                        <a:buChar char="-"/>
                      </a:pPr>
                      <a:r>
                        <a:rPr lang="en-US" sz="2400" baseline="0" dirty="0" smtClean="0"/>
                        <a:t> Change-oriented</a:t>
                      </a:r>
                      <a:endParaRPr lang="en-US" sz="2400" dirty="0"/>
                    </a:p>
                  </a:txBody>
                  <a:tcPr/>
                </a:tc>
                <a:tc>
                  <a:txBody>
                    <a:bodyPr/>
                    <a:lstStyle/>
                    <a:p>
                      <a:pPr>
                        <a:buFontTx/>
                        <a:buChar char="-"/>
                      </a:pPr>
                      <a:r>
                        <a:rPr lang="en-US" sz="2400" dirty="0" smtClean="0"/>
                        <a:t> Consequences</a:t>
                      </a:r>
                      <a:r>
                        <a:rPr lang="en-US" sz="2400" baseline="0" dirty="0" smtClean="0"/>
                        <a:t> of actions</a:t>
                      </a:r>
                    </a:p>
                    <a:p>
                      <a:pPr>
                        <a:buFontTx/>
                        <a:buChar char="-"/>
                      </a:pPr>
                      <a:r>
                        <a:rPr lang="en-US" sz="2400" baseline="0" dirty="0" smtClean="0"/>
                        <a:t> Problem-centered</a:t>
                      </a:r>
                    </a:p>
                    <a:p>
                      <a:pPr>
                        <a:buFontTx/>
                        <a:buChar char="-"/>
                      </a:pPr>
                      <a:r>
                        <a:rPr lang="en-US" sz="2400" baseline="0" dirty="0" smtClean="0"/>
                        <a:t> Pluralistic</a:t>
                      </a:r>
                    </a:p>
                    <a:p>
                      <a:pPr>
                        <a:buFontTx/>
                        <a:buChar char="-"/>
                      </a:pPr>
                      <a:r>
                        <a:rPr lang="en-US" sz="2400" baseline="0" dirty="0" smtClean="0"/>
                        <a:t> Real-world practice oriented</a:t>
                      </a:r>
                      <a:endParaRPr lang="en-US" sz="2400" dirty="0"/>
                    </a:p>
                  </a:txBody>
                  <a:tcPr/>
                </a:tc>
              </a:tr>
            </a:tbl>
          </a:graphicData>
        </a:graphic>
      </p:graphicFrame>
    </p:spTree>
    <p:extLst>
      <p:ext uri="{BB962C8B-B14F-4D97-AF65-F5344CB8AC3E}">
        <p14:creationId xmlns:p14="http://schemas.microsoft.com/office/powerpoint/2010/main" val="4648924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901700" y="2436813"/>
            <a:ext cx="5603875" cy="336550"/>
          </a:xfrm>
          <a:prstGeom prst="rect">
            <a:avLst/>
          </a:prstGeom>
          <a:noFill/>
          <a:ln w="9525">
            <a:noFill/>
            <a:miter lim="800000"/>
            <a:headEnd/>
            <a:tailEnd/>
          </a:ln>
          <a:effectLst/>
        </p:spPr>
        <p:txBody>
          <a:bodyPr wrap="none" lIns="92075" tIns="46038" rIns="92075" bIns="46038">
            <a:spAutoFit/>
          </a:bodyPr>
          <a:lstStyle/>
          <a:p>
            <a:pPr eaLnBrk="0" hangingPunct="0"/>
            <a:r>
              <a:rPr lang="en-US" sz="1600" b="1">
                <a:latin typeface="Arial" charset="0"/>
              </a:rPr>
              <a:t>Population Element		Possible Clusters </a:t>
            </a:r>
          </a:p>
        </p:txBody>
      </p:sp>
      <p:sp>
        <p:nvSpPr>
          <p:cNvPr id="29699" name="Line 3"/>
          <p:cNvSpPr>
            <a:spLocks noChangeShapeType="1"/>
          </p:cNvSpPr>
          <p:nvPr/>
        </p:nvSpPr>
        <p:spPr bwMode="auto">
          <a:xfrm>
            <a:off x="692150" y="2743200"/>
            <a:ext cx="7689850" cy="0"/>
          </a:xfrm>
          <a:prstGeom prst="line">
            <a:avLst/>
          </a:prstGeom>
          <a:noFill/>
          <a:ln w="25400">
            <a:solidFill>
              <a:schemeClr val="tx1"/>
            </a:solidFill>
            <a:round/>
            <a:headEnd type="none" w="sm" len="sm"/>
            <a:tailEnd type="none" w="sm" len="sm"/>
          </a:ln>
          <a:effectLst/>
        </p:spPr>
        <p:txBody>
          <a:bodyPr wrap="none" anchor="ctr"/>
          <a:lstStyle/>
          <a:p>
            <a:endParaRPr lang="en-MY"/>
          </a:p>
        </p:txBody>
      </p:sp>
      <p:sp>
        <p:nvSpPr>
          <p:cNvPr id="29700" name="Rectangle 4"/>
          <p:cNvSpPr>
            <a:spLocks noChangeArrowheads="1"/>
          </p:cNvSpPr>
          <p:nvPr/>
        </p:nvSpPr>
        <p:spPr bwMode="auto">
          <a:xfrm>
            <a:off x="898525" y="3024188"/>
            <a:ext cx="6802438" cy="1465262"/>
          </a:xfrm>
          <a:prstGeom prst="rect">
            <a:avLst/>
          </a:prstGeom>
          <a:noFill/>
          <a:ln w="9525">
            <a:noFill/>
            <a:miter lim="800000"/>
            <a:headEnd/>
            <a:tailEnd/>
          </a:ln>
          <a:effectLst/>
        </p:spPr>
        <p:txBody>
          <a:bodyPr wrap="none" lIns="92075" tIns="46038" rIns="92075" bIns="46038">
            <a:spAutoFit/>
          </a:bodyPr>
          <a:lstStyle/>
          <a:p>
            <a:pPr eaLnBrk="0" hangingPunct="0"/>
            <a:r>
              <a:rPr lang="en-US" sz="1800">
                <a:latin typeface="Arial" charset="0"/>
              </a:rPr>
              <a:t>University seniors			Universities</a:t>
            </a:r>
          </a:p>
          <a:p>
            <a:pPr eaLnBrk="0" hangingPunct="0"/>
            <a:r>
              <a:rPr lang="en-US" sz="1800">
                <a:latin typeface="Arial" charset="0"/>
              </a:rPr>
              <a:t>Manufacturing firms		Counties</a:t>
            </a:r>
          </a:p>
          <a:p>
            <a:pPr eaLnBrk="0" hangingPunct="0"/>
            <a:r>
              <a:rPr lang="en-US" sz="1800">
                <a:latin typeface="Arial" charset="0"/>
              </a:rPr>
              <a:t>				Metropolitan Statistical Areas</a:t>
            </a:r>
          </a:p>
          <a:p>
            <a:pPr eaLnBrk="0" hangingPunct="0"/>
            <a:r>
              <a:rPr lang="en-US" sz="1800">
                <a:latin typeface="Arial" charset="0"/>
              </a:rPr>
              <a:t>				Localities</a:t>
            </a:r>
          </a:p>
          <a:p>
            <a:pPr eaLnBrk="0" hangingPunct="0"/>
            <a:r>
              <a:rPr lang="en-US" sz="1800">
                <a:latin typeface="Arial" charset="0"/>
              </a:rPr>
              <a:t>				Plants</a:t>
            </a:r>
          </a:p>
        </p:txBody>
      </p:sp>
      <p:sp>
        <p:nvSpPr>
          <p:cNvPr id="29701" name="Rectangle 5"/>
          <p:cNvSpPr>
            <a:spLocks noGrp="1" noChangeArrowheads="1"/>
          </p:cNvSpPr>
          <p:nvPr>
            <p:ph type="title"/>
          </p:nvPr>
        </p:nvSpPr>
        <p:spPr/>
        <p:txBody>
          <a:bodyPr/>
          <a:lstStyle/>
          <a:p>
            <a:pPr eaLnBrk="1" hangingPunct="1"/>
            <a:r>
              <a:rPr lang="en-US" dirty="0" smtClean="0">
                <a:solidFill>
                  <a:srgbClr val="C00000"/>
                </a:solidFill>
              </a:rPr>
              <a:t>Examples of Clusters</a:t>
            </a:r>
          </a:p>
        </p:txBody>
      </p:sp>
    </p:spTree>
    <p:extLst>
      <p:ext uri="{BB962C8B-B14F-4D97-AF65-F5344CB8AC3E}">
        <p14:creationId xmlns:p14="http://schemas.microsoft.com/office/powerpoint/2010/main" val="567582493"/>
      </p:ext>
    </p:extLst>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749300" y="2055813"/>
            <a:ext cx="5546725" cy="336550"/>
          </a:xfrm>
          <a:prstGeom prst="rect">
            <a:avLst/>
          </a:prstGeom>
          <a:noFill/>
          <a:ln w="9525">
            <a:noFill/>
            <a:miter lim="800000"/>
            <a:headEnd/>
            <a:tailEnd/>
          </a:ln>
          <a:effectLst/>
        </p:spPr>
        <p:txBody>
          <a:bodyPr wrap="none" lIns="92075" tIns="46038" rIns="92075" bIns="46038">
            <a:spAutoFit/>
          </a:bodyPr>
          <a:lstStyle/>
          <a:p>
            <a:pPr eaLnBrk="0" hangingPunct="0"/>
            <a:r>
              <a:rPr lang="en-US" sz="1600" b="1">
                <a:latin typeface="Arial" charset="0"/>
              </a:rPr>
              <a:t>Population Element		Possible Clusters</a:t>
            </a:r>
          </a:p>
        </p:txBody>
      </p:sp>
      <p:sp>
        <p:nvSpPr>
          <p:cNvPr id="30723" name="Line 3"/>
          <p:cNvSpPr>
            <a:spLocks noChangeShapeType="1"/>
          </p:cNvSpPr>
          <p:nvPr/>
        </p:nvSpPr>
        <p:spPr bwMode="auto">
          <a:xfrm>
            <a:off x="539750" y="2362200"/>
            <a:ext cx="7689850" cy="0"/>
          </a:xfrm>
          <a:prstGeom prst="line">
            <a:avLst/>
          </a:prstGeom>
          <a:noFill/>
          <a:ln w="25400">
            <a:solidFill>
              <a:schemeClr val="tx1"/>
            </a:solidFill>
            <a:round/>
            <a:headEnd type="none" w="sm" len="sm"/>
            <a:tailEnd type="none" w="sm" len="sm"/>
          </a:ln>
          <a:effectLst/>
        </p:spPr>
        <p:txBody>
          <a:bodyPr wrap="none" anchor="ctr"/>
          <a:lstStyle/>
          <a:p>
            <a:endParaRPr lang="en-MY"/>
          </a:p>
        </p:txBody>
      </p:sp>
      <p:sp>
        <p:nvSpPr>
          <p:cNvPr id="30724" name="Rectangle 4"/>
          <p:cNvSpPr>
            <a:spLocks noChangeArrowheads="1"/>
          </p:cNvSpPr>
          <p:nvPr/>
        </p:nvSpPr>
        <p:spPr bwMode="auto">
          <a:xfrm>
            <a:off x="746125" y="2643188"/>
            <a:ext cx="5659438" cy="1739900"/>
          </a:xfrm>
          <a:prstGeom prst="rect">
            <a:avLst/>
          </a:prstGeom>
          <a:noFill/>
          <a:ln w="9525">
            <a:noFill/>
            <a:miter lim="800000"/>
            <a:headEnd/>
            <a:tailEnd/>
          </a:ln>
          <a:effectLst/>
        </p:spPr>
        <p:txBody>
          <a:bodyPr wrap="none" lIns="92075" tIns="46038" rIns="92075" bIns="46038">
            <a:spAutoFit/>
          </a:bodyPr>
          <a:lstStyle/>
          <a:p>
            <a:pPr eaLnBrk="0" hangingPunct="0"/>
            <a:r>
              <a:rPr lang="en-US" sz="1800">
                <a:latin typeface="Arial" charset="0"/>
              </a:rPr>
              <a:t>Airline travelers			Airports</a:t>
            </a:r>
          </a:p>
          <a:p>
            <a:pPr eaLnBrk="0" hangingPunct="0"/>
            <a:r>
              <a:rPr lang="en-US" sz="1800">
                <a:latin typeface="Arial" charset="0"/>
              </a:rPr>
              <a:t>				Planes</a:t>
            </a:r>
          </a:p>
          <a:p>
            <a:pPr eaLnBrk="0" hangingPunct="0"/>
            <a:endParaRPr lang="en-US" sz="1800">
              <a:latin typeface="Arial" charset="0"/>
            </a:endParaRPr>
          </a:p>
          <a:p>
            <a:pPr eaLnBrk="0" hangingPunct="0"/>
            <a:r>
              <a:rPr lang="en-US" sz="1800">
                <a:latin typeface="Arial" charset="0"/>
              </a:rPr>
              <a:t>Sports fans			Football stadiums</a:t>
            </a:r>
          </a:p>
          <a:p>
            <a:pPr eaLnBrk="0" hangingPunct="0"/>
            <a:r>
              <a:rPr lang="en-US" sz="1800">
                <a:latin typeface="Arial" charset="0"/>
              </a:rPr>
              <a:t>				Basketball arenas</a:t>
            </a:r>
          </a:p>
          <a:p>
            <a:pPr eaLnBrk="0" hangingPunct="0"/>
            <a:r>
              <a:rPr lang="en-US" sz="1800">
                <a:latin typeface="Arial" charset="0"/>
              </a:rPr>
              <a:t>				Baseball parks</a:t>
            </a:r>
          </a:p>
        </p:txBody>
      </p:sp>
      <p:sp>
        <p:nvSpPr>
          <p:cNvPr id="30725" name="Rectangle 5"/>
          <p:cNvSpPr>
            <a:spLocks noGrp="1" noChangeArrowheads="1"/>
          </p:cNvSpPr>
          <p:nvPr>
            <p:ph type="title"/>
          </p:nvPr>
        </p:nvSpPr>
        <p:spPr/>
        <p:txBody>
          <a:bodyPr/>
          <a:lstStyle/>
          <a:p>
            <a:pPr eaLnBrk="1" hangingPunct="1"/>
            <a:r>
              <a:rPr lang="en-US" dirty="0" smtClean="0">
                <a:solidFill>
                  <a:srgbClr val="C00000"/>
                </a:solidFill>
              </a:rPr>
              <a:t>Examples of Clusters</a:t>
            </a:r>
          </a:p>
        </p:txBody>
      </p:sp>
    </p:spTree>
    <p:extLst>
      <p:ext uri="{BB962C8B-B14F-4D97-AF65-F5344CB8AC3E}">
        <p14:creationId xmlns:p14="http://schemas.microsoft.com/office/powerpoint/2010/main" val="1541902142"/>
      </p:ext>
    </p:extLst>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762000" y="0"/>
            <a:ext cx="7772400" cy="1447800"/>
          </a:xfrm>
        </p:spPr>
        <p:txBody>
          <a:bodyPr/>
          <a:lstStyle/>
          <a:p>
            <a:pPr eaLnBrk="1" hangingPunct="1"/>
            <a:r>
              <a:rPr lang="en-US" smtClean="0"/>
              <a:t>Nonprobability Samples</a:t>
            </a:r>
            <a:br>
              <a:rPr lang="en-US" smtClean="0"/>
            </a:br>
            <a:r>
              <a:rPr lang="en-US" sz="3200" smtClean="0"/>
              <a:t>Unknown likelihood of selection</a:t>
            </a:r>
            <a:endParaRPr lang="en-US" smtClean="0"/>
          </a:p>
        </p:txBody>
      </p:sp>
      <p:sp>
        <p:nvSpPr>
          <p:cNvPr id="31747" name="Rectangle 3"/>
          <p:cNvSpPr>
            <a:spLocks noGrp="1" noChangeArrowheads="1"/>
          </p:cNvSpPr>
          <p:nvPr>
            <p:ph type="body" idx="1"/>
          </p:nvPr>
        </p:nvSpPr>
        <p:spPr/>
        <p:txBody>
          <a:bodyPr/>
          <a:lstStyle/>
          <a:p>
            <a:pPr eaLnBrk="1" hangingPunct="1"/>
            <a:r>
              <a:rPr lang="en-US" smtClean="0"/>
              <a:t>Convenience</a:t>
            </a:r>
          </a:p>
          <a:p>
            <a:pPr eaLnBrk="1" hangingPunct="1"/>
            <a:r>
              <a:rPr lang="en-US" smtClean="0"/>
              <a:t>Judgement</a:t>
            </a:r>
          </a:p>
          <a:p>
            <a:pPr eaLnBrk="1" hangingPunct="1"/>
            <a:r>
              <a:rPr lang="en-US" smtClean="0"/>
              <a:t>Referral</a:t>
            </a:r>
          </a:p>
          <a:p>
            <a:pPr eaLnBrk="1" hangingPunct="1"/>
            <a:r>
              <a:rPr lang="en-US" smtClean="0"/>
              <a:t>Quota</a:t>
            </a:r>
          </a:p>
        </p:txBody>
      </p:sp>
    </p:spTree>
    <p:extLst>
      <p:ext uri="{BB962C8B-B14F-4D97-AF65-F5344CB8AC3E}">
        <p14:creationId xmlns:p14="http://schemas.microsoft.com/office/powerpoint/2010/main" val="62682949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smtClean="0"/>
              <a:t>Sample Plan</a:t>
            </a:r>
          </a:p>
        </p:txBody>
      </p:sp>
      <p:sp>
        <p:nvSpPr>
          <p:cNvPr id="32771" name="Rectangle 3"/>
          <p:cNvSpPr>
            <a:spLocks noGrp="1" noChangeArrowheads="1"/>
          </p:cNvSpPr>
          <p:nvPr>
            <p:ph type="body" idx="1"/>
          </p:nvPr>
        </p:nvSpPr>
        <p:spPr/>
        <p:txBody>
          <a:bodyPr/>
          <a:lstStyle/>
          <a:p>
            <a:pPr eaLnBrk="1" hangingPunct="1"/>
            <a:r>
              <a:rPr lang="en-US" smtClean="0"/>
              <a:t>Define population</a:t>
            </a:r>
          </a:p>
          <a:p>
            <a:pPr eaLnBrk="1" hangingPunct="1"/>
            <a:r>
              <a:rPr lang="en-US" smtClean="0"/>
              <a:t>Attain sample frame</a:t>
            </a:r>
          </a:p>
          <a:p>
            <a:pPr eaLnBrk="1" hangingPunct="1"/>
            <a:r>
              <a:rPr lang="en-US" smtClean="0"/>
              <a:t>Design sample plan</a:t>
            </a:r>
          </a:p>
          <a:p>
            <a:pPr eaLnBrk="1" hangingPunct="1"/>
            <a:r>
              <a:rPr lang="en-US" smtClean="0"/>
              <a:t>Draw sample</a:t>
            </a:r>
          </a:p>
          <a:p>
            <a:pPr eaLnBrk="1" hangingPunct="1"/>
            <a:r>
              <a:rPr lang="en-US" smtClean="0"/>
              <a:t>Assess sample</a:t>
            </a:r>
          </a:p>
          <a:p>
            <a:pPr eaLnBrk="1" hangingPunct="1"/>
            <a:r>
              <a:rPr lang="en-US" smtClean="0"/>
              <a:t>(Resample if necessary)</a:t>
            </a:r>
          </a:p>
        </p:txBody>
      </p:sp>
    </p:spTree>
    <p:extLst>
      <p:ext uri="{BB962C8B-B14F-4D97-AF65-F5344CB8AC3E}">
        <p14:creationId xmlns:p14="http://schemas.microsoft.com/office/powerpoint/2010/main" val="1716101158"/>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smtClean="0"/>
              <a:t>Sample Size Issues</a:t>
            </a:r>
          </a:p>
        </p:txBody>
      </p:sp>
      <p:sp>
        <p:nvSpPr>
          <p:cNvPr id="33795" name="Rectangle 3"/>
          <p:cNvSpPr>
            <a:spLocks noGrp="1" noChangeArrowheads="1"/>
          </p:cNvSpPr>
          <p:nvPr>
            <p:ph type="body" idx="1"/>
          </p:nvPr>
        </p:nvSpPr>
        <p:spPr/>
        <p:txBody>
          <a:bodyPr/>
          <a:lstStyle/>
          <a:p>
            <a:pPr eaLnBrk="1" hangingPunct="1"/>
            <a:r>
              <a:rPr lang="en-US" smtClean="0"/>
              <a:t>Census is the only perfect sample</a:t>
            </a:r>
          </a:p>
          <a:p>
            <a:pPr lvl="1" eaLnBrk="1" hangingPunct="1"/>
            <a:r>
              <a:rPr lang="en-US" smtClean="0"/>
              <a:t>all probability samples have error</a:t>
            </a:r>
          </a:p>
          <a:p>
            <a:pPr eaLnBrk="1" hangingPunct="1"/>
            <a:r>
              <a:rPr lang="en-US" smtClean="0"/>
              <a:t>Larger samples have less sampling error</a:t>
            </a:r>
          </a:p>
          <a:p>
            <a:pPr eaLnBrk="1" hangingPunct="1"/>
            <a:r>
              <a:rPr lang="en-US" smtClean="0"/>
              <a:t>Accuracy independent of population size</a:t>
            </a:r>
          </a:p>
          <a:p>
            <a:pPr eaLnBrk="1" hangingPunct="1"/>
            <a:r>
              <a:rPr lang="en-US" smtClean="0"/>
              <a:t>Size depends on accuracy vs. resources trade-off</a:t>
            </a:r>
          </a:p>
        </p:txBody>
      </p:sp>
    </p:spTree>
    <p:extLst>
      <p:ext uri="{BB962C8B-B14F-4D97-AF65-F5344CB8AC3E}">
        <p14:creationId xmlns:p14="http://schemas.microsoft.com/office/powerpoint/2010/main" val="180678329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smtClean="0"/>
              <a:t>Sample Size Heuristics</a:t>
            </a:r>
          </a:p>
        </p:txBody>
      </p:sp>
      <p:sp>
        <p:nvSpPr>
          <p:cNvPr id="34819" name="Rectangle 3"/>
          <p:cNvSpPr>
            <a:spLocks noGrp="1" noChangeArrowheads="1"/>
          </p:cNvSpPr>
          <p:nvPr>
            <p:ph type="body" idx="1"/>
          </p:nvPr>
        </p:nvSpPr>
        <p:spPr/>
        <p:txBody>
          <a:bodyPr/>
          <a:lstStyle/>
          <a:p>
            <a:pPr eaLnBrk="1" hangingPunct="1"/>
            <a:r>
              <a:rPr lang="en-US" smtClean="0"/>
              <a:t>If n &gt; 500, increase in size not much help</a:t>
            </a:r>
          </a:p>
          <a:p>
            <a:pPr eaLnBrk="1" hangingPunct="1"/>
            <a:r>
              <a:rPr lang="en-US" smtClean="0"/>
              <a:t>Increase confidence from 95% to 99% increases sample by 73%. </a:t>
            </a:r>
          </a:p>
          <a:p>
            <a:pPr eaLnBrk="1" hangingPunct="1"/>
            <a:r>
              <a:rPr lang="en-US" smtClean="0"/>
              <a:t>Sample size calculator:</a:t>
            </a:r>
          </a:p>
          <a:p>
            <a:pPr lvl="1" eaLnBrk="1" hangingPunct="1"/>
            <a:r>
              <a:rPr lang="en-US" smtClean="0"/>
              <a:t>http://www.surveysystem.com/sscalc.htm</a:t>
            </a:r>
          </a:p>
        </p:txBody>
      </p:sp>
    </p:spTree>
    <p:extLst>
      <p:ext uri="{BB962C8B-B14F-4D97-AF65-F5344CB8AC3E}">
        <p14:creationId xmlns:p14="http://schemas.microsoft.com/office/powerpoint/2010/main" val="1188087292"/>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154113" y="723900"/>
            <a:ext cx="7772400" cy="609600"/>
          </a:xfrm>
        </p:spPr>
        <p:txBody>
          <a:bodyPr/>
          <a:lstStyle/>
          <a:p>
            <a:pPr eaLnBrk="1" hangingPunct="1"/>
            <a:r>
              <a:rPr lang="en-US" smtClean="0"/>
              <a:t>Sampling Categories</a:t>
            </a:r>
          </a:p>
        </p:txBody>
      </p:sp>
      <p:sp>
        <p:nvSpPr>
          <p:cNvPr id="35843" name="Rectangle 3"/>
          <p:cNvSpPr>
            <a:spLocks noGrp="1" noChangeArrowheads="1"/>
          </p:cNvSpPr>
          <p:nvPr>
            <p:ph type="body" idx="1"/>
          </p:nvPr>
        </p:nvSpPr>
        <p:spPr/>
        <p:txBody>
          <a:bodyPr/>
          <a:lstStyle/>
          <a:p>
            <a:pPr eaLnBrk="1" hangingPunct="1"/>
            <a:r>
              <a:rPr lang="en-US" smtClean="0"/>
              <a:t>Small- to get detailed, in-depth information</a:t>
            </a:r>
          </a:p>
          <a:p>
            <a:pPr eaLnBrk="1" hangingPunct="1"/>
            <a:r>
              <a:rPr lang="en-US" smtClean="0"/>
              <a:t>Large – to generalize</a:t>
            </a:r>
          </a:p>
        </p:txBody>
      </p:sp>
    </p:spTree>
    <p:extLst>
      <p:ext uri="{BB962C8B-B14F-4D97-AF65-F5344CB8AC3E}">
        <p14:creationId xmlns:p14="http://schemas.microsoft.com/office/powerpoint/2010/main" val="88016683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noFill/>
        </p:spPr>
        <p:txBody>
          <a:bodyPr lIns="92075" tIns="46038" rIns="92075" bIns="46038"/>
          <a:lstStyle/>
          <a:p>
            <a:pPr eaLnBrk="1" hangingPunct="1"/>
            <a:r>
              <a:rPr lang="en-US" dirty="0" smtClean="0">
                <a:solidFill>
                  <a:srgbClr val="C00000"/>
                </a:solidFill>
              </a:rPr>
              <a:t>Sample Size</a:t>
            </a:r>
            <a:endParaRPr lang="en-US" b="1" dirty="0" smtClean="0">
              <a:solidFill>
                <a:srgbClr val="C00000"/>
              </a:solidFill>
            </a:endParaRPr>
          </a:p>
        </p:txBody>
      </p:sp>
      <p:sp>
        <p:nvSpPr>
          <p:cNvPr id="36867" name="Rectangle 3"/>
          <p:cNvSpPr>
            <a:spLocks noGrp="1" noChangeArrowheads="1"/>
          </p:cNvSpPr>
          <p:nvPr>
            <p:ph type="body" sz="half" idx="1"/>
          </p:nvPr>
        </p:nvSpPr>
        <p:spPr>
          <a:noFill/>
        </p:spPr>
        <p:txBody>
          <a:bodyPr lIns="92075" tIns="46038" rIns="92075" bIns="46038"/>
          <a:lstStyle/>
          <a:p>
            <a:pPr eaLnBrk="1" hangingPunct="1"/>
            <a:r>
              <a:rPr lang="en-US" sz="2800" smtClean="0"/>
              <a:t>Variance (standard deviation)</a:t>
            </a:r>
          </a:p>
          <a:p>
            <a:pPr eaLnBrk="1" hangingPunct="1"/>
            <a:r>
              <a:rPr lang="en-US" sz="2800" smtClean="0"/>
              <a:t>Magnitude of error</a:t>
            </a:r>
          </a:p>
          <a:p>
            <a:pPr eaLnBrk="1" hangingPunct="1"/>
            <a:r>
              <a:rPr lang="en-US" sz="2800" smtClean="0"/>
              <a:t>Confidence level</a:t>
            </a:r>
          </a:p>
        </p:txBody>
      </p:sp>
      <p:graphicFrame>
        <p:nvGraphicFramePr>
          <p:cNvPr id="36868" name="Object 4"/>
          <p:cNvGraphicFramePr>
            <a:graphicFrameLocks/>
          </p:cNvGraphicFramePr>
          <p:nvPr/>
        </p:nvGraphicFramePr>
        <p:xfrm>
          <a:off x="4648200" y="2498725"/>
          <a:ext cx="3830638" cy="3249613"/>
        </p:xfrm>
        <a:graphic>
          <a:graphicData uri="http://schemas.openxmlformats.org/presentationml/2006/ole">
            <mc:AlternateContent xmlns:mc="http://schemas.openxmlformats.org/markup-compatibility/2006">
              <mc:Choice xmlns:v="urn:schemas-microsoft-com:vml" Requires="v">
                <p:oleObj spid="_x0000_s72711" name="Clip" r:id="rId4" imgW="3830638" imgH="3249613" progId="">
                  <p:embed/>
                </p:oleObj>
              </mc:Choice>
              <mc:Fallback>
                <p:oleObj name="Clip" r:id="rId4" imgW="3830638" imgH="3249613" progId="">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2498725"/>
                        <a:ext cx="3830638" cy="3249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44921909"/>
      </p:ext>
    </p:extLst>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1154113" y="457200"/>
            <a:ext cx="7772400" cy="912813"/>
          </a:xfrm>
          <a:noFill/>
        </p:spPr>
        <p:txBody>
          <a:bodyPr lIns="92075" tIns="46038" rIns="92075" bIns="46038" anchor="b"/>
          <a:lstStyle/>
          <a:p>
            <a:pPr eaLnBrk="1" hangingPunct="1"/>
            <a:r>
              <a:rPr lang="en-US" dirty="0" smtClean="0">
                <a:solidFill>
                  <a:srgbClr val="C00000"/>
                </a:solidFill>
              </a:rPr>
              <a:t>Sample Size Formula</a:t>
            </a:r>
            <a:endParaRPr lang="en-US" b="1" dirty="0" smtClean="0">
              <a:solidFill>
                <a:srgbClr val="C00000"/>
              </a:solidFill>
            </a:endParaRPr>
          </a:p>
        </p:txBody>
      </p:sp>
      <p:graphicFrame>
        <p:nvGraphicFramePr>
          <p:cNvPr id="37891" name="Object 3"/>
          <p:cNvGraphicFramePr>
            <a:graphicFrameLocks/>
          </p:cNvGraphicFramePr>
          <p:nvPr/>
        </p:nvGraphicFramePr>
        <p:xfrm>
          <a:off x="3194050" y="2470150"/>
          <a:ext cx="2794000" cy="1955800"/>
        </p:xfrm>
        <a:graphic>
          <a:graphicData uri="http://schemas.openxmlformats.org/presentationml/2006/ole">
            <mc:AlternateContent xmlns:mc="http://schemas.openxmlformats.org/markup-compatibility/2006">
              <mc:Choice xmlns:v="urn:schemas-microsoft-com:vml" Requires="v">
                <p:oleObj spid="_x0000_s73735" name="Equation" r:id="rId4" imgW="2794000" imgH="1955800" progId="Equation.3">
                  <p:embed/>
                </p:oleObj>
              </mc:Choice>
              <mc:Fallback>
                <p:oleObj name="Equation" r:id="rId4" imgW="2794000" imgH="195580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4050" y="2470150"/>
                        <a:ext cx="2794000" cy="195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7892" name="Text Box 4"/>
          <p:cNvSpPr txBox="1">
            <a:spLocks noChangeArrowheads="1"/>
          </p:cNvSpPr>
          <p:nvPr/>
        </p:nvSpPr>
        <p:spPr bwMode="auto">
          <a:xfrm>
            <a:off x="2438400" y="4876800"/>
            <a:ext cx="3180679" cy="1815882"/>
          </a:xfrm>
          <a:prstGeom prst="rect">
            <a:avLst/>
          </a:prstGeom>
          <a:noFill/>
          <a:ln w="12700">
            <a:noFill/>
            <a:miter lim="800000"/>
            <a:headEnd type="none" w="sm" len="sm"/>
            <a:tailEnd type="none" w="sm" len="sm"/>
          </a:ln>
          <a:effectLst/>
        </p:spPr>
        <p:txBody>
          <a:bodyPr wrap="none">
            <a:spAutoFit/>
          </a:bodyPr>
          <a:lstStyle/>
          <a:p>
            <a:pPr eaLnBrk="0" hangingPunct="0">
              <a:spcBef>
                <a:spcPct val="50000"/>
              </a:spcBef>
            </a:pPr>
            <a:r>
              <a:rPr lang="en-US" dirty="0">
                <a:solidFill>
                  <a:schemeClr val="accent4">
                    <a:lumMod val="75000"/>
                  </a:schemeClr>
                </a:solidFill>
              </a:rPr>
              <a:t>z - confident level </a:t>
            </a:r>
          </a:p>
          <a:p>
            <a:pPr eaLnBrk="0" hangingPunct="0">
              <a:spcBef>
                <a:spcPct val="50000"/>
              </a:spcBef>
            </a:pPr>
            <a:r>
              <a:rPr lang="en-US" dirty="0">
                <a:solidFill>
                  <a:schemeClr val="accent4">
                    <a:lumMod val="75000"/>
                  </a:schemeClr>
                </a:solidFill>
              </a:rPr>
              <a:t>E - range of error </a:t>
            </a:r>
          </a:p>
          <a:p>
            <a:pPr eaLnBrk="0" hangingPunct="0">
              <a:spcBef>
                <a:spcPct val="50000"/>
              </a:spcBef>
            </a:pPr>
            <a:r>
              <a:rPr lang="en-US" dirty="0">
                <a:solidFill>
                  <a:schemeClr val="accent4">
                    <a:lumMod val="75000"/>
                  </a:schemeClr>
                </a:solidFill>
              </a:rPr>
              <a:t>S - standard deviation</a:t>
            </a:r>
          </a:p>
          <a:p>
            <a:pPr>
              <a:buFontTx/>
              <a:buChar char="•"/>
            </a:pPr>
            <a:endParaRPr lang="en-US" sz="1600" dirty="0">
              <a:solidFill>
                <a:schemeClr val="accent4">
                  <a:lumMod val="75000"/>
                </a:schemeClr>
              </a:solidFill>
            </a:endParaRPr>
          </a:p>
        </p:txBody>
      </p:sp>
    </p:spTree>
    <p:extLst>
      <p:ext uri="{BB962C8B-B14F-4D97-AF65-F5344CB8AC3E}">
        <p14:creationId xmlns:p14="http://schemas.microsoft.com/office/powerpoint/2010/main" val="780277912"/>
      </p:ext>
    </p:extLst>
  </p:cSld>
  <p:clrMapOvr>
    <a:masterClrMapping/>
  </p:clrMapOv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smtClean="0"/>
              <a:t>Variance</a:t>
            </a:r>
          </a:p>
        </p:txBody>
      </p:sp>
      <p:sp>
        <p:nvSpPr>
          <p:cNvPr id="38915" name="Rectangle 3"/>
          <p:cNvSpPr>
            <a:spLocks noGrp="1" noChangeArrowheads="1"/>
          </p:cNvSpPr>
          <p:nvPr>
            <p:ph type="body" idx="1"/>
          </p:nvPr>
        </p:nvSpPr>
        <p:spPr/>
        <p:txBody>
          <a:bodyPr/>
          <a:lstStyle/>
          <a:p>
            <a:pPr eaLnBrk="1" hangingPunct="1"/>
            <a:r>
              <a:rPr lang="en-US" smtClean="0"/>
              <a:t>The variance is given in squared units</a:t>
            </a:r>
          </a:p>
          <a:p>
            <a:pPr eaLnBrk="1" hangingPunct="1"/>
            <a:r>
              <a:rPr lang="en-US" smtClean="0"/>
              <a:t>The standard deviation is the square root of variance:</a:t>
            </a:r>
          </a:p>
        </p:txBody>
      </p:sp>
      <p:graphicFrame>
        <p:nvGraphicFramePr>
          <p:cNvPr id="38916" name="Object 4"/>
          <p:cNvGraphicFramePr>
            <a:graphicFrameLocks/>
          </p:cNvGraphicFramePr>
          <p:nvPr/>
        </p:nvGraphicFramePr>
        <p:xfrm>
          <a:off x="1946275" y="4038600"/>
          <a:ext cx="1482725" cy="1254125"/>
        </p:xfrm>
        <a:graphic>
          <a:graphicData uri="http://schemas.openxmlformats.org/presentationml/2006/ole">
            <mc:AlternateContent xmlns:mc="http://schemas.openxmlformats.org/markup-compatibility/2006">
              <mc:Choice xmlns:v="urn:schemas-microsoft-com:vml" Requires="v">
                <p:oleObj spid="_x0000_s74765" name="Equation" r:id="rId4" imgW="736600" imgH="889000" progId="Equation.3">
                  <p:embed/>
                </p:oleObj>
              </mc:Choice>
              <mc:Fallback>
                <p:oleObj name="Equation" r:id="rId4" imgW="736600" imgH="88900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6275" y="4038600"/>
                        <a:ext cx="1482725" cy="125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8917" name="Object 5"/>
          <p:cNvGraphicFramePr>
            <a:graphicFrameLocks/>
          </p:cNvGraphicFramePr>
          <p:nvPr/>
        </p:nvGraphicFramePr>
        <p:xfrm>
          <a:off x="4419600" y="4267200"/>
          <a:ext cx="3308350" cy="1403350"/>
        </p:xfrm>
        <a:graphic>
          <a:graphicData uri="http://schemas.openxmlformats.org/presentationml/2006/ole">
            <mc:AlternateContent xmlns:mc="http://schemas.openxmlformats.org/markup-compatibility/2006">
              <mc:Choice xmlns:v="urn:schemas-microsoft-com:vml" Requires="v">
                <p:oleObj spid="_x0000_s74766" name="Equation" r:id="rId6" imgW="5327650" imgH="2012950" progId="Equation.3">
                  <p:embed/>
                </p:oleObj>
              </mc:Choice>
              <mc:Fallback>
                <p:oleObj name="Equation" r:id="rId6" imgW="5327650" imgH="2012950"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9600" y="4267200"/>
                        <a:ext cx="3308350" cy="140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1463398678"/>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b="1" dirty="0" err="1" smtClean="0"/>
              <a:t>Postpositivism</a:t>
            </a:r>
            <a:endParaRPr lang="en-US" b="1" dirty="0"/>
          </a:p>
        </p:txBody>
      </p:sp>
      <p:sp>
        <p:nvSpPr>
          <p:cNvPr id="3" name="Content Placeholder 2"/>
          <p:cNvSpPr>
            <a:spLocks noGrp="1"/>
          </p:cNvSpPr>
          <p:nvPr>
            <p:ph idx="1"/>
          </p:nvPr>
        </p:nvSpPr>
        <p:spPr>
          <a:xfrm>
            <a:off x="457200" y="1143000"/>
            <a:ext cx="8229600" cy="4525963"/>
          </a:xfrm>
        </p:spPr>
        <p:txBody>
          <a:bodyPr/>
          <a:lstStyle/>
          <a:p>
            <a:r>
              <a:rPr lang="en-US" dirty="0" smtClean="0"/>
              <a:t>Knowledge is conjectural – absolute truth can never be found</a:t>
            </a:r>
          </a:p>
          <a:p>
            <a:r>
              <a:rPr lang="en-US" dirty="0" smtClean="0"/>
              <a:t>Research is the process of making claims and then refining or abandoning some of them for other claims more strongly warranted</a:t>
            </a:r>
          </a:p>
          <a:p>
            <a:r>
              <a:rPr lang="en-US" dirty="0" smtClean="0"/>
              <a:t>Data, evidence &amp; rational considerations shape knowledge</a:t>
            </a:r>
          </a:p>
          <a:p>
            <a:r>
              <a:rPr lang="en-US" dirty="0" smtClean="0"/>
              <a:t>Research seeks causal relationships</a:t>
            </a:r>
          </a:p>
          <a:p>
            <a:r>
              <a:rPr lang="en-US" dirty="0" smtClean="0"/>
              <a:t>Need to be objective &amp; </a:t>
            </a:r>
            <a:r>
              <a:rPr lang="en-US" dirty="0" err="1" smtClean="0"/>
              <a:t>unbias</a:t>
            </a:r>
            <a:endParaRPr lang="en-US" dirty="0" smtClean="0"/>
          </a:p>
          <a:p>
            <a:pPr algn="r">
              <a:buNone/>
            </a:pPr>
            <a:r>
              <a:rPr lang="en-US" dirty="0" smtClean="0"/>
              <a:t>(Creswell, 2008)</a:t>
            </a:r>
            <a:endParaRPr lang="en-US" dirty="0"/>
          </a:p>
        </p:txBody>
      </p:sp>
    </p:spTree>
    <p:extLst>
      <p:ext uri="{BB962C8B-B14F-4D97-AF65-F5344CB8AC3E}">
        <p14:creationId xmlns:p14="http://schemas.microsoft.com/office/powerpoint/2010/main" val="9018153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762000" y="457200"/>
            <a:ext cx="7772400" cy="1143000"/>
          </a:xfrm>
          <a:noFill/>
        </p:spPr>
        <p:txBody>
          <a:bodyPr lIns="92075" tIns="46038" rIns="92075" bIns="46038" anchor="b"/>
          <a:lstStyle/>
          <a:p>
            <a:pPr eaLnBrk="1" hangingPunct="1"/>
            <a:r>
              <a:rPr lang="en-US" b="1" dirty="0" smtClean="0">
                <a:solidFill>
                  <a:srgbClr val="993300"/>
                </a:solidFill>
              </a:rPr>
              <a:t>Sample Standard Deviation</a:t>
            </a:r>
          </a:p>
        </p:txBody>
      </p:sp>
      <p:graphicFrame>
        <p:nvGraphicFramePr>
          <p:cNvPr id="39939" name="Object 3"/>
          <p:cNvGraphicFramePr>
            <a:graphicFrameLocks/>
          </p:cNvGraphicFramePr>
          <p:nvPr/>
        </p:nvGraphicFramePr>
        <p:xfrm>
          <a:off x="2085975" y="2759075"/>
          <a:ext cx="4741863" cy="2328863"/>
        </p:xfrm>
        <a:graphic>
          <a:graphicData uri="http://schemas.openxmlformats.org/presentationml/2006/ole">
            <mc:AlternateContent xmlns:mc="http://schemas.openxmlformats.org/markup-compatibility/2006">
              <mc:Choice xmlns:v="urn:schemas-microsoft-com:vml" Requires="v">
                <p:oleObj spid="_x0000_s75783" name="Equation" r:id="rId4" imgW="977476" imgH="342751" progId="Equation.3">
                  <p:embed/>
                </p:oleObj>
              </mc:Choice>
              <mc:Fallback>
                <p:oleObj name="Equation" r:id="rId4" imgW="977476" imgH="342751"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5975" y="2759075"/>
                        <a:ext cx="4741863" cy="232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592176247"/>
      </p:ext>
    </p:extLst>
  </p:cSld>
  <p:clrMapOvr>
    <a:masterClrMapping/>
  </p:clrMapOv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sz="3200" smtClean="0"/>
              <a:t>Exact values of z for commonly used probabilities</a:t>
            </a:r>
          </a:p>
        </p:txBody>
      </p:sp>
      <p:sp>
        <p:nvSpPr>
          <p:cNvPr id="40963" name="Rectangle 3"/>
          <p:cNvSpPr>
            <a:spLocks noGrp="1" noChangeArrowheads="1"/>
          </p:cNvSpPr>
          <p:nvPr>
            <p:ph type="body" idx="1"/>
          </p:nvPr>
        </p:nvSpPr>
        <p:spPr/>
        <p:txBody>
          <a:bodyPr/>
          <a:lstStyle/>
          <a:p>
            <a:pPr eaLnBrk="1" hangingPunct="1">
              <a:buFontTx/>
              <a:buNone/>
            </a:pPr>
            <a:r>
              <a:rPr lang="en-US" dirty="0" smtClean="0"/>
              <a:t>	</a:t>
            </a:r>
          </a:p>
          <a:p>
            <a:pPr eaLnBrk="1" hangingPunct="1"/>
            <a:r>
              <a:rPr lang="en-US" i="1" dirty="0" smtClean="0"/>
              <a:t>Confidence Level:</a:t>
            </a:r>
            <a:r>
              <a:rPr lang="en-US" dirty="0" smtClean="0"/>
              <a:t> 	</a:t>
            </a:r>
          </a:p>
          <a:p>
            <a:pPr eaLnBrk="1" hangingPunct="1">
              <a:buNone/>
            </a:pPr>
            <a:r>
              <a:rPr lang="en-US" dirty="0" smtClean="0"/>
              <a:t>			50% 		95% 	99% </a:t>
            </a:r>
          </a:p>
          <a:p>
            <a:pPr eaLnBrk="1" hangingPunct="1"/>
            <a:r>
              <a:rPr lang="en-US" dirty="0" smtClean="0"/>
              <a:t>z: 		0.674 		1.96 	   	2.58 	</a:t>
            </a:r>
          </a:p>
          <a:p>
            <a:pPr algn="ctr" eaLnBrk="1" hangingPunct="1">
              <a:spcBef>
                <a:spcPts val="500"/>
              </a:spcBef>
              <a:spcAft>
                <a:spcPts val="500"/>
              </a:spcAft>
            </a:pPr>
            <a:endParaRPr lang="en-US" dirty="0" smtClean="0"/>
          </a:p>
          <a:p>
            <a:pPr algn="ctr" eaLnBrk="1" hangingPunct="1">
              <a:spcBef>
                <a:spcPts val="500"/>
              </a:spcBef>
              <a:spcAft>
                <a:spcPts val="500"/>
              </a:spcAft>
            </a:pPr>
            <a:endParaRPr lang="en-US" dirty="0" smtClean="0"/>
          </a:p>
        </p:txBody>
      </p:sp>
    </p:spTree>
    <p:extLst>
      <p:ext uri="{BB962C8B-B14F-4D97-AF65-F5344CB8AC3E}">
        <p14:creationId xmlns:p14="http://schemas.microsoft.com/office/powerpoint/2010/main" val="154898271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899592" y="0"/>
            <a:ext cx="7620000" cy="1143000"/>
          </a:xfrm>
          <a:noFill/>
        </p:spPr>
        <p:txBody>
          <a:bodyPr lIns="92075" tIns="46038" rIns="92075" bIns="46038" anchor="b"/>
          <a:lstStyle/>
          <a:p>
            <a:pPr algn="l" eaLnBrk="1" hangingPunct="1"/>
            <a:r>
              <a:rPr lang="en-US" b="1" dirty="0" smtClean="0">
                <a:solidFill>
                  <a:srgbClr val="993300"/>
                </a:solidFill>
              </a:rPr>
              <a:t>Sample Size Formula - </a:t>
            </a:r>
            <a:r>
              <a:rPr lang="en-US" sz="3200" b="1" dirty="0" smtClean="0">
                <a:solidFill>
                  <a:srgbClr val="993300"/>
                </a:solidFill>
              </a:rPr>
              <a:t>Example</a:t>
            </a:r>
          </a:p>
        </p:txBody>
      </p:sp>
      <p:sp>
        <p:nvSpPr>
          <p:cNvPr id="41987" name="Rectangle 3"/>
          <p:cNvSpPr>
            <a:spLocks noChangeArrowheads="1"/>
          </p:cNvSpPr>
          <p:nvPr/>
        </p:nvSpPr>
        <p:spPr bwMode="auto">
          <a:xfrm>
            <a:off x="685800" y="2133600"/>
            <a:ext cx="7848600" cy="3970960"/>
          </a:xfrm>
          <a:prstGeom prst="rect">
            <a:avLst/>
          </a:prstGeom>
          <a:noFill/>
          <a:ln w="9525">
            <a:noFill/>
            <a:miter lim="800000"/>
            <a:headEnd/>
            <a:tailEnd/>
          </a:ln>
          <a:effectLst/>
        </p:spPr>
        <p:txBody>
          <a:bodyPr lIns="92075" tIns="46038" rIns="92075" bIns="46038">
            <a:spAutoFit/>
          </a:bodyPr>
          <a:lstStyle/>
          <a:p>
            <a:pPr eaLnBrk="0" hangingPunct="0">
              <a:spcBef>
                <a:spcPct val="50000"/>
              </a:spcBef>
            </a:pPr>
            <a:r>
              <a:rPr lang="en-US" sz="3600" dirty="0"/>
              <a:t>Suppose a survey researcher, studying expenditures on lipstick, wishes to have a 95 percent confident level (Z) and a range of error (E) of less than $2.00. The estimate of the standard deviation is $29.00.</a:t>
            </a:r>
          </a:p>
        </p:txBody>
      </p:sp>
    </p:spTree>
    <p:extLst>
      <p:ext uri="{BB962C8B-B14F-4D97-AF65-F5344CB8AC3E}">
        <p14:creationId xmlns:p14="http://schemas.microsoft.com/office/powerpoint/2010/main" val="195567165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114425" y="2376488"/>
            <a:ext cx="7115175" cy="3698875"/>
            <a:chOff x="702" y="1497"/>
            <a:chExt cx="4482" cy="2330"/>
          </a:xfrm>
        </p:grpSpPr>
        <p:graphicFrame>
          <p:nvGraphicFramePr>
            <p:cNvPr id="43012" name="Object 3"/>
            <p:cNvGraphicFramePr>
              <a:graphicFrameLocks/>
            </p:cNvGraphicFramePr>
            <p:nvPr/>
          </p:nvGraphicFramePr>
          <p:xfrm>
            <a:off x="702" y="1497"/>
            <a:ext cx="1409" cy="1074"/>
          </p:xfrm>
          <a:graphic>
            <a:graphicData uri="http://schemas.openxmlformats.org/presentationml/2006/ole">
              <mc:AlternateContent xmlns:mc="http://schemas.openxmlformats.org/markup-compatibility/2006">
                <mc:Choice xmlns:v="urn:schemas-microsoft-com:vml" Requires="v">
                  <p:oleObj spid="_x0000_s76831" name="Equation" r:id="rId4" imgW="2236788" imgH="1704975" progId="Equation.3">
                    <p:embed/>
                  </p:oleObj>
                </mc:Choice>
                <mc:Fallback>
                  <p:oleObj name="Equation" r:id="rId4" imgW="2236788" imgH="1704975"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 y="1497"/>
                          <a:ext cx="1409" cy="1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3013" name="Object 4"/>
            <p:cNvGraphicFramePr>
              <a:graphicFrameLocks/>
            </p:cNvGraphicFramePr>
            <p:nvPr/>
          </p:nvGraphicFramePr>
          <p:xfrm>
            <a:off x="2220" y="1497"/>
            <a:ext cx="2553" cy="1074"/>
          </p:xfrm>
          <a:graphic>
            <a:graphicData uri="http://schemas.openxmlformats.org/presentationml/2006/ole">
              <mc:AlternateContent xmlns:mc="http://schemas.openxmlformats.org/markup-compatibility/2006">
                <mc:Choice xmlns:v="urn:schemas-microsoft-com:vml" Requires="v">
                  <p:oleObj spid="_x0000_s76832" name="Equation" r:id="rId6" imgW="4052888" imgH="1704975" progId="Equation.3">
                    <p:embed/>
                  </p:oleObj>
                </mc:Choice>
                <mc:Fallback>
                  <p:oleObj name="Equation" r:id="rId6" imgW="4052888" imgH="1704975"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20" y="1497"/>
                          <a:ext cx="2553" cy="1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3014" name="Object 5"/>
            <p:cNvGraphicFramePr>
              <a:graphicFrameLocks/>
            </p:cNvGraphicFramePr>
            <p:nvPr/>
          </p:nvGraphicFramePr>
          <p:xfrm>
            <a:off x="970" y="2753"/>
            <a:ext cx="1580" cy="1074"/>
          </p:xfrm>
          <a:graphic>
            <a:graphicData uri="http://schemas.openxmlformats.org/presentationml/2006/ole">
              <mc:AlternateContent xmlns:mc="http://schemas.openxmlformats.org/markup-compatibility/2006">
                <mc:Choice xmlns:v="urn:schemas-microsoft-com:vml" Requires="v">
                  <p:oleObj spid="_x0000_s76833" name="Equation" r:id="rId8" imgW="2508250" imgH="1704975" progId="Equation.3">
                    <p:embed/>
                  </p:oleObj>
                </mc:Choice>
                <mc:Fallback>
                  <p:oleObj name="Equation" r:id="rId8" imgW="2508250" imgH="1704975" progId="Equation.3">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0" y="2753"/>
                          <a:ext cx="1580" cy="1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3015" name="Object 6"/>
            <p:cNvGraphicFramePr>
              <a:graphicFrameLocks/>
            </p:cNvGraphicFramePr>
            <p:nvPr/>
          </p:nvGraphicFramePr>
          <p:xfrm>
            <a:off x="2602" y="3022"/>
            <a:ext cx="1441" cy="559"/>
          </p:xfrm>
          <a:graphic>
            <a:graphicData uri="http://schemas.openxmlformats.org/presentationml/2006/ole">
              <mc:AlternateContent xmlns:mc="http://schemas.openxmlformats.org/markup-compatibility/2006">
                <mc:Choice xmlns:v="urn:schemas-microsoft-com:vml" Requires="v">
                  <p:oleObj spid="_x0000_s76834" name="Equation" r:id="rId10" imgW="2287588" imgH="887413" progId="Equation.3">
                    <p:embed/>
                  </p:oleObj>
                </mc:Choice>
                <mc:Fallback>
                  <p:oleObj name="Equation" r:id="rId10" imgW="2287588" imgH="887413" progId="Equation.3">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02" y="3022"/>
                          <a:ext cx="1441" cy="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3016" name="Object 7"/>
            <p:cNvGraphicFramePr>
              <a:graphicFrameLocks/>
            </p:cNvGraphicFramePr>
            <p:nvPr/>
          </p:nvGraphicFramePr>
          <p:xfrm>
            <a:off x="4327" y="3076"/>
            <a:ext cx="857" cy="417"/>
          </p:xfrm>
          <a:graphic>
            <a:graphicData uri="http://schemas.openxmlformats.org/presentationml/2006/ole">
              <mc:AlternateContent xmlns:mc="http://schemas.openxmlformats.org/markup-compatibility/2006">
                <mc:Choice xmlns:v="urn:schemas-microsoft-com:vml" Requires="v">
                  <p:oleObj spid="_x0000_s76835" name="Equation" r:id="rId12" imgW="1360488" imgH="661988" progId="Equation.3">
                    <p:embed/>
                  </p:oleObj>
                </mc:Choice>
                <mc:Fallback>
                  <p:oleObj name="Equation" r:id="rId12" imgW="1360488" imgH="661988" progId="Equation.3">
                    <p:embed/>
                    <p:pic>
                      <p:nvPicPr>
                        <p:cNvPr id="0" nam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27" y="3076"/>
                          <a:ext cx="857" cy="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sp>
        <p:nvSpPr>
          <p:cNvPr id="43011" name="Rectangle 8"/>
          <p:cNvSpPr>
            <a:spLocks noGrp="1" noChangeArrowheads="1"/>
          </p:cNvSpPr>
          <p:nvPr>
            <p:ph type="title"/>
          </p:nvPr>
        </p:nvSpPr>
        <p:spPr/>
        <p:txBody>
          <a:bodyPr/>
          <a:lstStyle/>
          <a:p>
            <a:pPr eaLnBrk="1" hangingPunct="1"/>
            <a:r>
              <a:rPr lang="en-US" smtClean="0"/>
              <a:t>Sample Size Formula - Example</a:t>
            </a:r>
          </a:p>
        </p:txBody>
      </p:sp>
    </p:spTree>
    <p:extLst>
      <p:ext uri="{BB962C8B-B14F-4D97-AF65-F5344CB8AC3E}">
        <p14:creationId xmlns:p14="http://schemas.microsoft.com/office/powerpoint/2010/main" val="376446069"/>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4" name="Rectangle 2"/>
          <p:cNvSpPr>
            <a:spLocks noChangeArrowheads="1"/>
          </p:cNvSpPr>
          <p:nvPr/>
        </p:nvSpPr>
        <p:spPr bwMode="auto">
          <a:xfrm>
            <a:off x="685800" y="2133600"/>
            <a:ext cx="7848600" cy="2289175"/>
          </a:xfrm>
          <a:prstGeom prst="rect">
            <a:avLst/>
          </a:prstGeom>
          <a:noFill/>
          <a:ln w="9525">
            <a:noFill/>
            <a:miter lim="800000"/>
            <a:headEnd/>
            <a:tailEnd/>
          </a:ln>
          <a:effectLst/>
        </p:spPr>
        <p:txBody>
          <a:bodyPr lIns="92075" tIns="46038" rIns="92075" bIns="46038">
            <a:spAutoFit/>
          </a:bodyPr>
          <a:lstStyle/>
          <a:p>
            <a:pPr eaLnBrk="0" hangingPunct="0">
              <a:spcBef>
                <a:spcPct val="50000"/>
              </a:spcBef>
            </a:pPr>
            <a:r>
              <a:rPr lang="en-US" sz="3600" dirty="0">
                <a:solidFill>
                  <a:srgbClr val="993300"/>
                </a:solidFill>
              </a:rPr>
              <a:t>Suppose, in the same example as the one before, the range of error (E) is acceptable at $4.00, sample size is reduced.</a:t>
            </a:r>
          </a:p>
        </p:txBody>
      </p:sp>
      <p:sp>
        <p:nvSpPr>
          <p:cNvPr id="44035" name="Rectangle 3"/>
          <p:cNvSpPr>
            <a:spLocks noGrp="1" noChangeArrowheads="1"/>
          </p:cNvSpPr>
          <p:nvPr>
            <p:ph type="title"/>
          </p:nvPr>
        </p:nvSpPr>
        <p:spPr/>
        <p:txBody>
          <a:bodyPr/>
          <a:lstStyle/>
          <a:p>
            <a:pPr eaLnBrk="1" hangingPunct="1"/>
            <a:r>
              <a:rPr lang="en-US" smtClean="0"/>
              <a:t>Sample Size Formula - Example</a:t>
            </a:r>
          </a:p>
        </p:txBody>
      </p:sp>
    </p:spTree>
    <p:extLst>
      <p:ext uri="{BB962C8B-B14F-4D97-AF65-F5344CB8AC3E}">
        <p14:creationId xmlns:p14="http://schemas.microsoft.com/office/powerpoint/2010/main" val="58293388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171575" y="2378075"/>
            <a:ext cx="6530975" cy="3754438"/>
            <a:chOff x="738" y="1498"/>
            <a:chExt cx="4114" cy="2365"/>
          </a:xfrm>
        </p:grpSpPr>
        <p:graphicFrame>
          <p:nvGraphicFramePr>
            <p:cNvPr id="45060" name="Object 3"/>
            <p:cNvGraphicFramePr>
              <a:graphicFrameLocks/>
            </p:cNvGraphicFramePr>
            <p:nvPr/>
          </p:nvGraphicFramePr>
          <p:xfrm>
            <a:off x="738" y="1498"/>
            <a:ext cx="1290" cy="1090"/>
          </p:xfrm>
          <a:graphic>
            <a:graphicData uri="http://schemas.openxmlformats.org/presentationml/2006/ole">
              <mc:AlternateContent xmlns:mc="http://schemas.openxmlformats.org/markup-compatibility/2006">
                <mc:Choice xmlns:v="urn:schemas-microsoft-com:vml" Requires="v">
                  <p:oleObj spid="_x0000_s77855" name="Equation" r:id="rId4" imgW="2047875" imgH="1730375" progId="Equation.3">
                    <p:embed/>
                  </p:oleObj>
                </mc:Choice>
                <mc:Fallback>
                  <p:oleObj name="Equation" r:id="rId4" imgW="2047875" imgH="1730375"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 y="1498"/>
                          <a:ext cx="1290" cy="1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5061" name="Object 4"/>
            <p:cNvGraphicFramePr>
              <a:graphicFrameLocks/>
            </p:cNvGraphicFramePr>
            <p:nvPr/>
          </p:nvGraphicFramePr>
          <p:xfrm>
            <a:off x="2127" y="1498"/>
            <a:ext cx="2337" cy="1090"/>
          </p:xfrm>
          <a:graphic>
            <a:graphicData uri="http://schemas.openxmlformats.org/presentationml/2006/ole">
              <mc:AlternateContent xmlns:mc="http://schemas.openxmlformats.org/markup-compatibility/2006">
                <mc:Choice xmlns:v="urn:schemas-microsoft-com:vml" Requires="v">
                  <p:oleObj spid="_x0000_s77856" name="Equation" r:id="rId6" imgW="3709988" imgH="1730375" progId="Equation.3">
                    <p:embed/>
                  </p:oleObj>
                </mc:Choice>
                <mc:Fallback>
                  <p:oleObj name="Equation" r:id="rId6" imgW="3709988" imgH="1730375"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27" y="1498"/>
                          <a:ext cx="2337" cy="1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nvGrpSpPr>
            <p:cNvPr id="3" name="Group 5"/>
            <p:cNvGrpSpPr>
              <a:grpSpLocks/>
            </p:cNvGrpSpPr>
            <p:nvPr/>
          </p:nvGrpSpPr>
          <p:grpSpPr bwMode="auto">
            <a:xfrm>
              <a:off x="983" y="2773"/>
              <a:ext cx="3869" cy="1090"/>
              <a:chOff x="983" y="2773"/>
              <a:chExt cx="3869" cy="1090"/>
            </a:xfrm>
          </p:grpSpPr>
          <p:graphicFrame>
            <p:nvGraphicFramePr>
              <p:cNvPr id="45063" name="Object 6"/>
              <p:cNvGraphicFramePr>
                <a:graphicFrameLocks/>
              </p:cNvGraphicFramePr>
              <p:nvPr/>
            </p:nvGraphicFramePr>
            <p:xfrm>
              <a:off x="983" y="2773"/>
              <a:ext cx="1447" cy="1090"/>
            </p:xfrm>
            <a:graphic>
              <a:graphicData uri="http://schemas.openxmlformats.org/presentationml/2006/ole">
                <mc:AlternateContent xmlns:mc="http://schemas.openxmlformats.org/markup-compatibility/2006">
                  <mc:Choice xmlns:v="urn:schemas-microsoft-com:vml" Requires="v">
                    <p:oleObj spid="_x0000_s77857" name="Equation" r:id="rId8" imgW="2297113" imgH="1730375" progId="Equation.3">
                      <p:embed/>
                    </p:oleObj>
                  </mc:Choice>
                  <mc:Fallback>
                    <p:oleObj name="Equation" r:id="rId8" imgW="2297113" imgH="1730375" progId="Equation.3">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3" y="2773"/>
                            <a:ext cx="1447" cy="1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5064" name="Object 7"/>
              <p:cNvGraphicFramePr>
                <a:graphicFrameLocks/>
              </p:cNvGraphicFramePr>
              <p:nvPr/>
            </p:nvGraphicFramePr>
            <p:xfrm>
              <a:off x="2503" y="3046"/>
              <a:ext cx="1265" cy="568"/>
            </p:xfrm>
            <a:graphic>
              <a:graphicData uri="http://schemas.openxmlformats.org/presentationml/2006/ole">
                <mc:AlternateContent xmlns:mc="http://schemas.openxmlformats.org/markup-compatibility/2006">
                  <mc:Choice xmlns:v="urn:schemas-microsoft-com:vml" Requires="v">
                    <p:oleObj spid="_x0000_s77858" name="Equation" r:id="rId10" imgW="2008188" imgH="901700" progId="Equation.3">
                      <p:embed/>
                    </p:oleObj>
                  </mc:Choice>
                  <mc:Fallback>
                    <p:oleObj name="Equation" r:id="rId10" imgW="2008188" imgH="901700" progId="Equation.3">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03" y="3046"/>
                            <a:ext cx="1265" cy="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45065" name="Object 8"/>
              <p:cNvGraphicFramePr>
                <a:graphicFrameLocks/>
              </p:cNvGraphicFramePr>
              <p:nvPr/>
            </p:nvGraphicFramePr>
            <p:xfrm>
              <a:off x="4045" y="3101"/>
              <a:ext cx="807" cy="423"/>
            </p:xfrm>
            <a:graphic>
              <a:graphicData uri="http://schemas.openxmlformats.org/presentationml/2006/ole">
                <mc:AlternateContent xmlns:mc="http://schemas.openxmlformats.org/markup-compatibility/2006">
                  <mc:Choice xmlns:v="urn:schemas-microsoft-com:vml" Requires="v">
                    <p:oleObj spid="_x0000_s77859" name="Equation" r:id="rId12" imgW="1281113" imgH="671513" progId="Equation.3">
                      <p:embed/>
                    </p:oleObj>
                  </mc:Choice>
                  <mc:Fallback>
                    <p:oleObj name="Equation" r:id="rId12" imgW="1281113" imgH="671513" progId="Equation.3">
                      <p:embed/>
                      <p:pic>
                        <p:nvPicPr>
                          <p:cNvPr id="0" nam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45" y="3101"/>
                            <a:ext cx="807" cy="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pSp>
      </p:grpSp>
      <p:sp>
        <p:nvSpPr>
          <p:cNvPr id="45059" name="Rectangle 9"/>
          <p:cNvSpPr>
            <a:spLocks noGrp="1" noChangeArrowheads="1"/>
          </p:cNvSpPr>
          <p:nvPr>
            <p:ph type="title"/>
          </p:nvPr>
        </p:nvSpPr>
        <p:spPr/>
        <p:txBody>
          <a:bodyPr/>
          <a:lstStyle/>
          <a:p>
            <a:pPr eaLnBrk="1" hangingPunct="1"/>
            <a:r>
              <a:rPr lang="en-US" dirty="0" smtClean="0">
                <a:solidFill>
                  <a:srgbClr val="993300"/>
                </a:solidFill>
              </a:rPr>
              <a:t>Sample Size Formula - Example</a:t>
            </a:r>
          </a:p>
        </p:txBody>
      </p:sp>
    </p:spTree>
    <p:extLst>
      <p:ext uri="{BB962C8B-B14F-4D97-AF65-F5344CB8AC3E}">
        <p14:creationId xmlns:p14="http://schemas.microsoft.com/office/powerpoint/2010/main" val="448639169"/>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3276600" y="917575"/>
            <a:ext cx="2538413" cy="457200"/>
          </a:xfrm>
          <a:prstGeom prst="rect">
            <a:avLst/>
          </a:prstGeom>
          <a:noFill/>
          <a:ln w="9525">
            <a:noFill/>
            <a:miter lim="800000"/>
            <a:headEnd/>
            <a:tailEnd/>
          </a:ln>
          <a:effectLst/>
        </p:spPr>
        <p:txBody>
          <a:bodyPr wrap="none" lIns="92075" tIns="46038" rIns="92075" bIns="46038">
            <a:spAutoFit/>
          </a:bodyPr>
          <a:lstStyle/>
          <a:p>
            <a:pPr algn="ctr" eaLnBrk="0" hangingPunct="0"/>
            <a:r>
              <a:rPr lang="en-US" b="1">
                <a:latin typeface="Arial" charset="0"/>
              </a:rPr>
              <a:t>99% Confidence</a:t>
            </a:r>
          </a:p>
        </p:txBody>
      </p:sp>
      <p:sp>
        <p:nvSpPr>
          <p:cNvPr id="46083" name="Rectangle 3"/>
          <p:cNvSpPr>
            <a:spLocks noChangeArrowheads="1"/>
          </p:cNvSpPr>
          <p:nvPr/>
        </p:nvSpPr>
        <p:spPr bwMode="auto">
          <a:xfrm>
            <a:off x="2371725" y="417513"/>
            <a:ext cx="5495094" cy="646973"/>
          </a:xfrm>
          <a:prstGeom prst="rect">
            <a:avLst/>
          </a:prstGeom>
          <a:noFill/>
          <a:ln w="9525">
            <a:noFill/>
            <a:miter lim="800000"/>
            <a:headEnd/>
            <a:tailEnd/>
          </a:ln>
          <a:effectLst/>
        </p:spPr>
        <p:txBody>
          <a:bodyPr wrap="none" lIns="92075" tIns="46038" rIns="92075" bIns="46038">
            <a:spAutoFit/>
          </a:bodyPr>
          <a:lstStyle/>
          <a:p>
            <a:pPr eaLnBrk="0" hangingPunct="0"/>
            <a:r>
              <a:rPr lang="en-US" sz="3600" b="1" dirty="0">
                <a:solidFill>
                  <a:srgbClr val="993300"/>
                </a:solidFill>
              </a:rPr>
              <a:t>Calculating Sample Size</a:t>
            </a:r>
            <a:endParaRPr lang="en-US" sz="3600" b="1" i="1" dirty="0">
              <a:solidFill>
                <a:srgbClr val="993300"/>
              </a:solidFill>
              <a:latin typeface="Arial" charset="0"/>
            </a:endParaRPr>
          </a:p>
        </p:txBody>
      </p:sp>
      <p:grpSp>
        <p:nvGrpSpPr>
          <p:cNvPr id="2" name="Group 4"/>
          <p:cNvGrpSpPr>
            <a:grpSpLocks/>
          </p:cNvGrpSpPr>
          <p:nvPr/>
        </p:nvGrpSpPr>
        <p:grpSpPr bwMode="auto">
          <a:xfrm>
            <a:off x="688975" y="1423988"/>
            <a:ext cx="7727950" cy="4384675"/>
            <a:chOff x="434" y="897"/>
            <a:chExt cx="4868" cy="2762"/>
          </a:xfrm>
        </p:grpSpPr>
        <p:sp>
          <p:nvSpPr>
            <p:cNvPr id="46085" name="Rectangle 5"/>
            <p:cNvSpPr>
              <a:spLocks noChangeArrowheads="1"/>
            </p:cNvSpPr>
            <p:nvPr/>
          </p:nvSpPr>
          <p:spPr bwMode="auto">
            <a:xfrm>
              <a:off x="693" y="2679"/>
              <a:ext cx="152" cy="547"/>
            </a:xfrm>
            <a:prstGeom prst="rect">
              <a:avLst/>
            </a:prstGeom>
            <a:noFill/>
            <a:ln w="9525">
              <a:noFill/>
              <a:miter lim="800000"/>
              <a:headEnd/>
              <a:tailEnd/>
            </a:ln>
            <a:effectLst/>
          </p:spPr>
          <p:txBody>
            <a:bodyPr wrap="none" lIns="0" tIns="0" rIns="0" bIns="0">
              <a:spAutoFit/>
            </a:bodyPr>
            <a:lstStyle/>
            <a:p>
              <a:pPr algn="ctr" eaLnBrk="0" hangingPunct="0"/>
              <a:r>
                <a:rPr lang="en-US" sz="5700">
                  <a:latin typeface="Symbol" pitchFamily="18" charset="2"/>
                </a:rPr>
                <a:t>[</a:t>
              </a:r>
            </a:p>
          </p:txBody>
        </p:sp>
        <p:sp>
          <p:nvSpPr>
            <p:cNvPr id="46086" name="Rectangle 6"/>
            <p:cNvSpPr>
              <a:spLocks noChangeArrowheads="1"/>
            </p:cNvSpPr>
            <p:nvPr/>
          </p:nvSpPr>
          <p:spPr bwMode="auto">
            <a:xfrm>
              <a:off x="1682" y="2679"/>
              <a:ext cx="152" cy="547"/>
            </a:xfrm>
            <a:prstGeom prst="rect">
              <a:avLst/>
            </a:prstGeom>
            <a:noFill/>
            <a:ln w="9525">
              <a:noFill/>
              <a:miter lim="800000"/>
              <a:headEnd/>
              <a:tailEnd/>
            </a:ln>
            <a:effectLst/>
          </p:spPr>
          <p:txBody>
            <a:bodyPr wrap="none" lIns="0" tIns="0" rIns="0" bIns="0">
              <a:spAutoFit/>
            </a:bodyPr>
            <a:lstStyle/>
            <a:p>
              <a:pPr algn="ctr" eaLnBrk="0" hangingPunct="0"/>
              <a:r>
                <a:rPr lang="en-US" sz="5700">
                  <a:latin typeface="Symbol" pitchFamily="18" charset="2"/>
                </a:rPr>
                <a:t>]</a:t>
              </a:r>
            </a:p>
          </p:txBody>
        </p:sp>
        <p:grpSp>
          <p:nvGrpSpPr>
            <p:cNvPr id="3" name="Group 7"/>
            <p:cNvGrpSpPr>
              <a:grpSpLocks/>
            </p:cNvGrpSpPr>
            <p:nvPr/>
          </p:nvGrpSpPr>
          <p:grpSpPr bwMode="auto">
            <a:xfrm>
              <a:off x="474" y="3236"/>
              <a:ext cx="914" cy="423"/>
              <a:chOff x="474" y="3236"/>
              <a:chExt cx="914" cy="423"/>
            </a:xfrm>
          </p:grpSpPr>
          <p:sp>
            <p:nvSpPr>
              <p:cNvPr id="46173" name="Rectangle 8"/>
              <p:cNvSpPr>
                <a:spLocks noChangeArrowheads="1"/>
              </p:cNvSpPr>
              <p:nvPr/>
            </p:nvSpPr>
            <p:spPr bwMode="auto">
              <a:xfrm>
                <a:off x="658" y="3265"/>
                <a:ext cx="730"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1389</a:t>
                </a:r>
              </a:p>
            </p:txBody>
          </p:sp>
          <p:sp>
            <p:nvSpPr>
              <p:cNvPr id="46174" name="Rectangle 9"/>
              <p:cNvSpPr>
                <a:spLocks noChangeArrowheads="1"/>
              </p:cNvSpPr>
              <p:nvPr/>
            </p:nvSpPr>
            <p:spPr bwMode="auto">
              <a:xfrm>
                <a:off x="474" y="3236"/>
                <a:ext cx="180"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Symbol" pitchFamily="18" charset="2"/>
                  </a:rPr>
                  <a:t>=</a:t>
                </a:r>
              </a:p>
            </p:txBody>
          </p:sp>
        </p:grpSp>
        <p:grpSp>
          <p:nvGrpSpPr>
            <p:cNvPr id="4" name="Group 10"/>
            <p:cNvGrpSpPr>
              <a:grpSpLocks/>
            </p:cNvGrpSpPr>
            <p:nvPr/>
          </p:nvGrpSpPr>
          <p:grpSpPr bwMode="auto">
            <a:xfrm>
              <a:off x="474" y="2771"/>
              <a:ext cx="1501" cy="449"/>
              <a:chOff x="474" y="2771"/>
              <a:chExt cx="1501" cy="449"/>
            </a:xfrm>
          </p:grpSpPr>
          <p:sp>
            <p:nvSpPr>
              <p:cNvPr id="46168" name="Rectangle 11"/>
              <p:cNvSpPr>
                <a:spLocks noChangeArrowheads="1"/>
              </p:cNvSpPr>
              <p:nvPr/>
            </p:nvSpPr>
            <p:spPr bwMode="auto">
              <a:xfrm>
                <a:off x="1166" y="2826"/>
                <a:ext cx="547"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265</a:t>
                </a:r>
              </a:p>
            </p:txBody>
          </p:sp>
          <p:sp>
            <p:nvSpPr>
              <p:cNvPr id="46169" name="Rectangle 12"/>
              <p:cNvSpPr>
                <a:spLocks noChangeArrowheads="1"/>
              </p:cNvSpPr>
              <p:nvPr/>
            </p:nvSpPr>
            <p:spPr bwMode="auto">
              <a:xfrm>
                <a:off x="1097" y="2826"/>
                <a:ext cx="91"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a:t>
                </a:r>
              </a:p>
            </p:txBody>
          </p:sp>
          <p:sp>
            <p:nvSpPr>
              <p:cNvPr id="46170" name="Rectangle 13"/>
              <p:cNvSpPr>
                <a:spLocks noChangeArrowheads="1"/>
              </p:cNvSpPr>
              <p:nvPr/>
            </p:nvSpPr>
            <p:spPr bwMode="auto">
              <a:xfrm>
                <a:off x="756" y="2826"/>
                <a:ext cx="365"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37</a:t>
                </a:r>
              </a:p>
            </p:txBody>
          </p:sp>
          <p:sp>
            <p:nvSpPr>
              <p:cNvPr id="46171" name="Rectangle 14"/>
              <p:cNvSpPr>
                <a:spLocks noChangeArrowheads="1"/>
              </p:cNvSpPr>
              <p:nvPr/>
            </p:nvSpPr>
            <p:spPr bwMode="auto">
              <a:xfrm>
                <a:off x="1868" y="2771"/>
                <a:ext cx="107" cy="230"/>
              </a:xfrm>
              <a:prstGeom prst="rect">
                <a:avLst/>
              </a:prstGeom>
              <a:noFill/>
              <a:ln w="9525">
                <a:noFill/>
                <a:miter lim="800000"/>
                <a:headEnd/>
                <a:tailEnd/>
              </a:ln>
              <a:effectLst/>
            </p:spPr>
            <p:txBody>
              <a:bodyPr wrap="none" lIns="0" tIns="0" rIns="0" bIns="0">
                <a:spAutoFit/>
              </a:bodyPr>
              <a:lstStyle/>
              <a:p>
                <a:pPr algn="ctr" eaLnBrk="0" hangingPunct="0"/>
                <a:r>
                  <a:rPr lang="en-US">
                    <a:latin typeface="Arial" charset="0"/>
                  </a:rPr>
                  <a:t>2</a:t>
                </a:r>
              </a:p>
            </p:txBody>
          </p:sp>
          <p:sp>
            <p:nvSpPr>
              <p:cNvPr id="46172" name="Rectangle 15"/>
              <p:cNvSpPr>
                <a:spLocks noChangeArrowheads="1"/>
              </p:cNvSpPr>
              <p:nvPr/>
            </p:nvSpPr>
            <p:spPr bwMode="auto">
              <a:xfrm>
                <a:off x="474" y="2797"/>
                <a:ext cx="180"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Symbol" pitchFamily="18" charset="2"/>
                  </a:rPr>
                  <a:t>=</a:t>
                </a:r>
              </a:p>
            </p:txBody>
          </p:sp>
        </p:grpSp>
        <p:grpSp>
          <p:nvGrpSpPr>
            <p:cNvPr id="5" name="Group 16"/>
            <p:cNvGrpSpPr>
              <a:grpSpLocks/>
            </p:cNvGrpSpPr>
            <p:nvPr/>
          </p:nvGrpSpPr>
          <p:grpSpPr bwMode="auto">
            <a:xfrm>
              <a:off x="474" y="1860"/>
              <a:ext cx="1456" cy="870"/>
              <a:chOff x="474" y="1860"/>
              <a:chExt cx="1456" cy="870"/>
            </a:xfrm>
          </p:grpSpPr>
          <p:sp>
            <p:nvSpPr>
              <p:cNvPr id="46155" name="Line 17"/>
              <p:cNvSpPr>
                <a:spLocks noChangeShapeType="1"/>
              </p:cNvSpPr>
              <p:nvPr/>
            </p:nvSpPr>
            <p:spPr bwMode="auto">
              <a:xfrm>
                <a:off x="840" y="2294"/>
                <a:ext cx="774" cy="1"/>
              </a:xfrm>
              <a:prstGeom prst="line">
                <a:avLst/>
              </a:prstGeom>
              <a:noFill/>
              <a:ln w="12700">
                <a:solidFill>
                  <a:schemeClr val="tx1"/>
                </a:solidFill>
                <a:round/>
                <a:headEnd type="none" w="sm" len="sm"/>
                <a:tailEnd type="none" w="sm" len="sm"/>
              </a:ln>
              <a:effectLst/>
            </p:spPr>
            <p:txBody>
              <a:bodyPr wrap="none" anchor="ctr"/>
              <a:lstStyle/>
              <a:p>
                <a:endParaRPr lang="en-MY"/>
              </a:p>
            </p:txBody>
          </p:sp>
          <p:sp>
            <p:nvSpPr>
              <p:cNvPr id="46156" name="Rectangle 18"/>
              <p:cNvSpPr>
                <a:spLocks noChangeArrowheads="1"/>
              </p:cNvSpPr>
              <p:nvPr/>
            </p:nvSpPr>
            <p:spPr bwMode="auto">
              <a:xfrm>
                <a:off x="1144" y="2323"/>
                <a:ext cx="182"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2</a:t>
                </a:r>
              </a:p>
            </p:txBody>
          </p:sp>
          <p:sp>
            <p:nvSpPr>
              <p:cNvPr id="46157" name="Rectangle 19"/>
              <p:cNvSpPr>
                <a:spLocks noChangeArrowheads="1"/>
              </p:cNvSpPr>
              <p:nvPr/>
            </p:nvSpPr>
            <p:spPr bwMode="auto">
              <a:xfrm>
                <a:off x="1260" y="1911"/>
                <a:ext cx="365"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53</a:t>
                </a:r>
              </a:p>
            </p:txBody>
          </p:sp>
          <p:sp>
            <p:nvSpPr>
              <p:cNvPr id="46158" name="Rectangle 20"/>
              <p:cNvSpPr>
                <a:spLocks noChangeArrowheads="1"/>
              </p:cNvSpPr>
              <p:nvPr/>
            </p:nvSpPr>
            <p:spPr bwMode="auto">
              <a:xfrm>
                <a:off x="1184" y="1911"/>
                <a:ext cx="91"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a:t>
                </a:r>
              </a:p>
            </p:txBody>
          </p:sp>
          <p:sp>
            <p:nvSpPr>
              <p:cNvPr id="46159" name="Rectangle 21"/>
              <p:cNvSpPr>
                <a:spLocks noChangeArrowheads="1"/>
              </p:cNvSpPr>
              <p:nvPr/>
            </p:nvSpPr>
            <p:spPr bwMode="auto">
              <a:xfrm>
                <a:off x="844" y="1911"/>
                <a:ext cx="365"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74</a:t>
                </a:r>
              </a:p>
            </p:txBody>
          </p:sp>
          <p:sp>
            <p:nvSpPr>
              <p:cNvPr id="46160" name="Rectangle 22"/>
              <p:cNvSpPr>
                <a:spLocks noChangeArrowheads="1"/>
              </p:cNvSpPr>
              <p:nvPr/>
            </p:nvSpPr>
            <p:spPr bwMode="auto">
              <a:xfrm>
                <a:off x="1823" y="1860"/>
                <a:ext cx="107" cy="230"/>
              </a:xfrm>
              <a:prstGeom prst="rect">
                <a:avLst/>
              </a:prstGeom>
              <a:noFill/>
              <a:ln w="9525">
                <a:noFill/>
                <a:miter lim="800000"/>
                <a:headEnd/>
                <a:tailEnd/>
              </a:ln>
              <a:effectLst/>
            </p:spPr>
            <p:txBody>
              <a:bodyPr wrap="none" lIns="0" tIns="0" rIns="0" bIns="0">
                <a:spAutoFit/>
              </a:bodyPr>
              <a:lstStyle/>
              <a:p>
                <a:pPr algn="ctr" eaLnBrk="0" hangingPunct="0"/>
                <a:r>
                  <a:rPr lang="en-US">
                    <a:latin typeface="Arial" charset="0"/>
                  </a:rPr>
                  <a:t>2</a:t>
                </a:r>
              </a:p>
            </p:txBody>
          </p:sp>
          <p:sp>
            <p:nvSpPr>
              <p:cNvPr id="46161" name="Rectangle 23"/>
              <p:cNvSpPr>
                <a:spLocks noChangeArrowheads="1"/>
              </p:cNvSpPr>
              <p:nvPr/>
            </p:nvSpPr>
            <p:spPr bwMode="auto">
              <a:xfrm>
                <a:off x="1653" y="2188"/>
                <a:ext cx="126"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Symbol" pitchFamily="18" charset="2"/>
                  </a:rPr>
                  <a:t>ú</a:t>
                </a:r>
              </a:p>
            </p:txBody>
          </p:sp>
          <p:sp>
            <p:nvSpPr>
              <p:cNvPr id="46162" name="Rectangle 24"/>
              <p:cNvSpPr>
                <a:spLocks noChangeArrowheads="1"/>
              </p:cNvSpPr>
              <p:nvPr/>
            </p:nvSpPr>
            <p:spPr bwMode="auto">
              <a:xfrm>
                <a:off x="1653" y="2336"/>
                <a:ext cx="126"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Symbol" pitchFamily="18" charset="2"/>
                  </a:rPr>
                  <a:t>û</a:t>
                </a:r>
              </a:p>
            </p:txBody>
          </p:sp>
          <p:sp>
            <p:nvSpPr>
              <p:cNvPr id="46163" name="Rectangle 25"/>
              <p:cNvSpPr>
                <a:spLocks noChangeArrowheads="1"/>
              </p:cNvSpPr>
              <p:nvPr/>
            </p:nvSpPr>
            <p:spPr bwMode="auto">
              <a:xfrm>
                <a:off x="1654" y="1902"/>
                <a:ext cx="126"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Symbol" pitchFamily="18" charset="2"/>
                  </a:rPr>
                  <a:t>ù</a:t>
                </a:r>
              </a:p>
            </p:txBody>
          </p:sp>
          <p:sp>
            <p:nvSpPr>
              <p:cNvPr id="46164" name="Rectangle 26"/>
              <p:cNvSpPr>
                <a:spLocks noChangeArrowheads="1"/>
              </p:cNvSpPr>
              <p:nvPr/>
            </p:nvSpPr>
            <p:spPr bwMode="auto">
              <a:xfrm>
                <a:off x="729" y="2188"/>
                <a:ext cx="126"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Symbol" pitchFamily="18" charset="2"/>
                  </a:rPr>
                  <a:t>ê</a:t>
                </a:r>
              </a:p>
            </p:txBody>
          </p:sp>
          <p:sp>
            <p:nvSpPr>
              <p:cNvPr id="46165" name="Rectangle 27"/>
              <p:cNvSpPr>
                <a:spLocks noChangeArrowheads="1"/>
              </p:cNvSpPr>
              <p:nvPr/>
            </p:nvSpPr>
            <p:spPr bwMode="auto">
              <a:xfrm>
                <a:off x="729" y="2336"/>
                <a:ext cx="126"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Symbol" pitchFamily="18" charset="2"/>
                  </a:rPr>
                  <a:t>ë</a:t>
                </a:r>
              </a:p>
            </p:txBody>
          </p:sp>
          <p:sp>
            <p:nvSpPr>
              <p:cNvPr id="46166" name="Rectangle 28"/>
              <p:cNvSpPr>
                <a:spLocks noChangeArrowheads="1"/>
              </p:cNvSpPr>
              <p:nvPr/>
            </p:nvSpPr>
            <p:spPr bwMode="auto">
              <a:xfrm>
                <a:off x="729" y="1902"/>
                <a:ext cx="126"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Symbol" pitchFamily="18" charset="2"/>
                  </a:rPr>
                  <a:t>é</a:t>
                </a:r>
              </a:p>
            </p:txBody>
          </p:sp>
          <p:sp>
            <p:nvSpPr>
              <p:cNvPr id="46167" name="Rectangle 29"/>
              <p:cNvSpPr>
                <a:spLocks noChangeArrowheads="1"/>
              </p:cNvSpPr>
              <p:nvPr/>
            </p:nvSpPr>
            <p:spPr bwMode="auto">
              <a:xfrm>
                <a:off x="474" y="2067"/>
                <a:ext cx="180"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Symbol" pitchFamily="18" charset="2"/>
                  </a:rPr>
                  <a:t>=</a:t>
                </a:r>
              </a:p>
            </p:txBody>
          </p:sp>
        </p:grpSp>
        <p:grpSp>
          <p:nvGrpSpPr>
            <p:cNvPr id="6" name="Group 30"/>
            <p:cNvGrpSpPr>
              <a:grpSpLocks/>
            </p:cNvGrpSpPr>
            <p:nvPr/>
          </p:nvGrpSpPr>
          <p:grpSpPr bwMode="auto">
            <a:xfrm>
              <a:off x="434" y="906"/>
              <a:ext cx="2301" cy="886"/>
              <a:chOff x="434" y="906"/>
              <a:chExt cx="2301" cy="886"/>
            </a:xfrm>
          </p:grpSpPr>
          <p:sp>
            <p:nvSpPr>
              <p:cNvPr id="46137" name="Line 31"/>
              <p:cNvSpPr>
                <a:spLocks noChangeShapeType="1"/>
              </p:cNvSpPr>
              <p:nvPr/>
            </p:nvSpPr>
            <p:spPr bwMode="auto">
              <a:xfrm>
                <a:off x="1064" y="1383"/>
                <a:ext cx="1345" cy="1"/>
              </a:xfrm>
              <a:prstGeom prst="line">
                <a:avLst/>
              </a:prstGeom>
              <a:noFill/>
              <a:ln w="12700">
                <a:solidFill>
                  <a:schemeClr val="tx1"/>
                </a:solidFill>
                <a:round/>
                <a:headEnd type="none" w="sm" len="sm"/>
                <a:tailEnd type="none" w="sm" len="sm"/>
              </a:ln>
              <a:effectLst/>
            </p:spPr>
            <p:txBody>
              <a:bodyPr wrap="none" anchor="ctr"/>
              <a:lstStyle/>
              <a:p>
                <a:endParaRPr lang="en-MY"/>
              </a:p>
            </p:txBody>
          </p:sp>
          <p:sp>
            <p:nvSpPr>
              <p:cNvPr id="46138" name="Rectangle 32"/>
              <p:cNvSpPr>
                <a:spLocks noChangeArrowheads="1"/>
              </p:cNvSpPr>
              <p:nvPr/>
            </p:nvSpPr>
            <p:spPr bwMode="auto">
              <a:xfrm>
                <a:off x="1648" y="1385"/>
                <a:ext cx="182"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2</a:t>
                </a:r>
              </a:p>
            </p:txBody>
          </p:sp>
          <p:sp>
            <p:nvSpPr>
              <p:cNvPr id="46139" name="Rectangle 33"/>
              <p:cNvSpPr>
                <a:spLocks noChangeArrowheads="1"/>
              </p:cNvSpPr>
              <p:nvPr/>
            </p:nvSpPr>
            <p:spPr bwMode="auto">
              <a:xfrm>
                <a:off x="2296" y="976"/>
                <a:ext cx="109"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a:t>
                </a:r>
              </a:p>
            </p:txBody>
          </p:sp>
          <p:sp>
            <p:nvSpPr>
              <p:cNvPr id="46140" name="Rectangle 34"/>
              <p:cNvSpPr>
                <a:spLocks noChangeArrowheads="1"/>
              </p:cNvSpPr>
              <p:nvPr/>
            </p:nvSpPr>
            <p:spPr bwMode="auto">
              <a:xfrm>
                <a:off x="1954" y="976"/>
                <a:ext cx="365"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29</a:t>
                </a:r>
              </a:p>
            </p:txBody>
          </p:sp>
          <p:sp>
            <p:nvSpPr>
              <p:cNvPr id="46141" name="Rectangle 35"/>
              <p:cNvSpPr>
                <a:spLocks noChangeArrowheads="1"/>
              </p:cNvSpPr>
              <p:nvPr/>
            </p:nvSpPr>
            <p:spPr bwMode="auto">
              <a:xfrm>
                <a:off x="1751" y="976"/>
                <a:ext cx="218"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a:t>
                </a:r>
              </a:p>
            </p:txBody>
          </p:sp>
          <p:sp>
            <p:nvSpPr>
              <p:cNvPr id="46142" name="Rectangle 36"/>
              <p:cNvSpPr>
                <a:spLocks noChangeArrowheads="1"/>
              </p:cNvSpPr>
              <p:nvPr/>
            </p:nvSpPr>
            <p:spPr bwMode="auto">
              <a:xfrm>
                <a:off x="1412" y="976"/>
                <a:ext cx="365"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57</a:t>
                </a:r>
              </a:p>
            </p:txBody>
          </p:sp>
          <p:sp>
            <p:nvSpPr>
              <p:cNvPr id="46143" name="Rectangle 37"/>
              <p:cNvSpPr>
                <a:spLocks noChangeArrowheads="1"/>
              </p:cNvSpPr>
              <p:nvPr/>
            </p:nvSpPr>
            <p:spPr bwMode="auto">
              <a:xfrm>
                <a:off x="1336" y="976"/>
                <a:ext cx="91"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a:t>
                </a:r>
              </a:p>
            </p:txBody>
          </p:sp>
          <p:sp>
            <p:nvSpPr>
              <p:cNvPr id="46144" name="Rectangle 38"/>
              <p:cNvSpPr>
                <a:spLocks noChangeArrowheads="1"/>
              </p:cNvSpPr>
              <p:nvPr/>
            </p:nvSpPr>
            <p:spPr bwMode="auto">
              <a:xfrm>
                <a:off x="1167" y="976"/>
                <a:ext cx="182"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2</a:t>
                </a:r>
              </a:p>
            </p:txBody>
          </p:sp>
          <p:sp>
            <p:nvSpPr>
              <p:cNvPr id="46145" name="Rectangle 39"/>
              <p:cNvSpPr>
                <a:spLocks noChangeArrowheads="1"/>
              </p:cNvSpPr>
              <p:nvPr/>
            </p:nvSpPr>
            <p:spPr bwMode="auto">
              <a:xfrm>
                <a:off x="1064" y="976"/>
                <a:ext cx="109"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a:t>
                </a:r>
              </a:p>
            </p:txBody>
          </p:sp>
          <p:sp>
            <p:nvSpPr>
              <p:cNvPr id="46146" name="Rectangle 40"/>
              <p:cNvSpPr>
                <a:spLocks noChangeArrowheads="1"/>
              </p:cNvSpPr>
              <p:nvPr/>
            </p:nvSpPr>
            <p:spPr bwMode="auto">
              <a:xfrm>
                <a:off x="434" y="1158"/>
                <a:ext cx="182"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n</a:t>
                </a:r>
              </a:p>
            </p:txBody>
          </p:sp>
          <p:sp>
            <p:nvSpPr>
              <p:cNvPr id="46147" name="Rectangle 41"/>
              <p:cNvSpPr>
                <a:spLocks noChangeArrowheads="1"/>
              </p:cNvSpPr>
              <p:nvPr/>
            </p:nvSpPr>
            <p:spPr bwMode="auto">
              <a:xfrm>
                <a:off x="2628" y="906"/>
                <a:ext cx="107" cy="230"/>
              </a:xfrm>
              <a:prstGeom prst="rect">
                <a:avLst/>
              </a:prstGeom>
              <a:noFill/>
              <a:ln w="9525">
                <a:noFill/>
                <a:miter lim="800000"/>
                <a:headEnd/>
                <a:tailEnd/>
              </a:ln>
              <a:effectLst/>
            </p:spPr>
            <p:txBody>
              <a:bodyPr wrap="none" lIns="0" tIns="0" rIns="0" bIns="0">
                <a:spAutoFit/>
              </a:bodyPr>
              <a:lstStyle/>
              <a:p>
                <a:pPr algn="ctr" eaLnBrk="0" hangingPunct="0"/>
                <a:r>
                  <a:rPr lang="en-US">
                    <a:latin typeface="Arial" charset="0"/>
                  </a:rPr>
                  <a:t>2</a:t>
                </a:r>
              </a:p>
            </p:txBody>
          </p:sp>
          <p:sp>
            <p:nvSpPr>
              <p:cNvPr id="46148" name="Rectangle 42"/>
              <p:cNvSpPr>
                <a:spLocks noChangeArrowheads="1"/>
              </p:cNvSpPr>
              <p:nvPr/>
            </p:nvSpPr>
            <p:spPr bwMode="auto">
              <a:xfrm>
                <a:off x="2440" y="1250"/>
                <a:ext cx="126"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Symbol" pitchFamily="18" charset="2"/>
                  </a:rPr>
                  <a:t>ú</a:t>
                </a:r>
              </a:p>
            </p:txBody>
          </p:sp>
          <p:sp>
            <p:nvSpPr>
              <p:cNvPr id="46149" name="Rectangle 43"/>
              <p:cNvSpPr>
                <a:spLocks noChangeArrowheads="1"/>
              </p:cNvSpPr>
              <p:nvPr/>
            </p:nvSpPr>
            <p:spPr bwMode="auto">
              <a:xfrm>
                <a:off x="2440" y="1398"/>
                <a:ext cx="126"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Symbol" pitchFamily="18" charset="2"/>
                  </a:rPr>
                  <a:t>û</a:t>
                </a:r>
              </a:p>
            </p:txBody>
          </p:sp>
          <p:sp>
            <p:nvSpPr>
              <p:cNvPr id="46150" name="Rectangle 44"/>
              <p:cNvSpPr>
                <a:spLocks noChangeArrowheads="1"/>
              </p:cNvSpPr>
              <p:nvPr/>
            </p:nvSpPr>
            <p:spPr bwMode="auto">
              <a:xfrm>
                <a:off x="2441" y="966"/>
                <a:ext cx="126"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Symbol" pitchFamily="18" charset="2"/>
                  </a:rPr>
                  <a:t>ù</a:t>
                </a:r>
              </a:p>
            </p:txBody>
          </p:sp>
          <p:sp>
            <p:nvSpPr>
              <p:cNvPr id="46151" name="Rectangle 45"/>
              <p:cNvSpPr>
                <a:spLocks noChangeArrowheads="1"/>
              </p:cNvSpPr>
              <p:nvPr/>
            </p:nvSpPr>
            <p:spPr bwMode="auto">
              <a:xfrm>
                <a:off x="948" y="1250"/>
                <a:ext cx="126"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Symbol" pitchFamily="18" charset="2"/>
                  </a:rPr>
                  <a:t>ê</a:t>
                </a:r>
              </a:p>
            </p:txBody>
          </p:sp>
          <p:sp>
            <p:nvSpPr>
              <p:cNvPr id="46152" name="Rectangle 46"/>
              <p:cNvSpPr>
                <a:spLocks noChangeArrowheads="1"/>
              </p:cNvSpPr>
              <p:nvPr/>
            </p:nvSpPr>
            <p:spPr bwMode="auto">
              <a:xfrm>
                <a:off x="948" y="1398"/>
                <a:ext cx="126"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Symbol" pitchFamily="18" charset="2"/>
                  </a:rPr>
                  <a:t>ë</a:t>
                </a:r>
              </a:p>
            </p:txBody>
          </p:sp>
          <p:sp>
            <p:nvSpPr>
              <p:cNvPr id="46153" name="Rectangle 47"/>
              <p:cNvSpPr>
                <a:spLocks noChangeArrowheads="1"/>
              </p:cNvSpPr>
              <p:nvPr/>
            </p:nvSpPr>
            <p:spPr bwMode="auto">
              <a:xfrm>
                <a:off x="949" y="966"/>
                <a:ext cx="126"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Symbol" pitchFamily="18" charset="2"/>
                  </a:rPr>
                  <a:t>é</a:t>
                </a:r>
              </a:p>
            </p:txBody>
          </p:sp>
          <p:sp>
            <p:nvSpPr>
              <p:cNvPr id="46154" name="Rectangle 48"/>
              <p:cNvSpPr>
                <a:spLocks noChangeArrowheads="1"/>
              </p:cNvSpPr>
              <p:nvPr/>
            </p:nvSpPr>
            <p:spPr bwMode="auto">
              <a:xfrm>
                <a:off x="693" y="1129"/>
                <a:ext cx="180"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Symbol" pitchFamily="18" charset="2"/>
                  </a:rPr>
                  <a:t>=</a:t>
                </a:r>
              </a:p>
            </p:txBody>
          </p:sp>
        </p:grpSp>
        <p:sp>
          <p:nvSpPr>
            <p:cNvPr id="46091" name="Rectangle 49"/>
            <p:cNvSpPr>
              <a:spLocks noChangeArrowheads="1"/>
            </p:cNvSpPr>
            <p:nvPr/>
          </p:nvSpPr>
          <p:spPr bwMode="auto">
            <a:xfrm>
              <a:off x="4373" y="2641"/>
              <a:ext cx="152" cy="547"/>
            </a:xfrm>
            <a:prstGeom prst="rect">
              <a:avLst/>
            </a:prstGeom>
            <a:noFill/>
            <a:ln w="9525">
              <a:noFill/>
              <a:miter lim="800000"/>
              <a:headEnd/>
              <a:tailEnd/>
            </a:ln>
            <a:effectLst/>
          </p:spPr>
          <p:txBody>
            <a:bodyPr wrap="none" lIns="0" tIns="0" rIns="0" bIns="0">
              <a:spAutoFit/>
            </a:bodyPr>
            <a:lstStyle/>
            <a:p>
              <a:pPr algn="ctr" eaLnBrk="0" hangingPunct="0"/>
              <a:r>
                <a:rPr lang="en-US" sz="5700">
                  <a:latin typeface="Symbol" pitchFamily="18" charset="2"/>
                </a:rPr>
                <a:t>]</a:t>
              </a:r>
            </a:p>
          </p:txBody>
        </p:sp>
        <p:grpSp>
          <p:nvGrpSpPr>
            <p:cNvPr id="7" name="Group 50"/>
            <p:cNvGrpSpPr>
              <a:grpSpLocks/>
            </p:cNvGrpSpPr>
            <p:nvPr/>
          </p:nvGrpSpPr>
          <p:grpSpPr bwMode="auto">
            <a:xfrm>
              <a:off x="3041" y="3227"/>
              <a:ext cx="823" cy="423"/>
              <a:chOff x="3041" y="3227"/>
              <a:chExt cx="823" cy="423"/>
            </a:xfrm>
          </p:grpSpPr>
          <p:sp>
            <p:nvSpPr>
              <p:cNvPr id="46135" name="Rectangle 51"/>
              <p:cNvSpPr>
                <a:spLocks noChangeArrowheads="1"/>
              </p:cNvSpPr>
              <p:nvPr/>
            </p:nvSpPr>
            <p:spPr bwMode="auto">
              <a:xfrm>
                <a:off x="3317" y="3256"/>
                <a:ext cx="547"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347</a:t>
                </a:r>
              </a:p>
            </p:txBody>
          </p:sp>
          <p:sp>
            <p:nvSpPr>
              <p:cNvPr id="46136" name="Rectangle 52"/>
              <p:cNvSpPr>
                <a:spLocks noChangeArrowheads="1"/>
              </p:cNvSpPr>
              <p:nvPr/>
            </p:nvSpPr>
            <p:spPr bwMode="auto">
              <a:xfrm>
                <a:off x="3041" y="3227"/>
                <a:ext cx="180"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Symbol" pitchFamily="18" charset="2"/>
                  </a:rPr>
                  <a:t>=</a:t>
                </a:r>
              </a:p>
            </p:txBody>
          </p:sp>
        </p:grpSp>
        <p:grpSp>
          <p:nvGrpSpPr>
            <p:cNvPr id="8" name="Group 53"/>
            <p:cNvGrpSpPr>
              <a:grpSpLocks/>
            </p:cNvGrpSpPr>
            <p:nvPr/>
          </p:nvGrpSpPr>
          <p:grpSpPr bwMode="auto">
            <a:xfrm>
              <a:off x="3041" y="2670"/>
              <a:ext cx="1621" cy="547"/>
              <a:chOff x="3041" y="2670"/>
              <a:chExt cx="1621" cy="547"/>
            </a:xfrm>
          </p:grpSpPr>
          <p:sp>
            <p:nvSpPr>
              <p:cNvPr id="46128" name="Rectangle 54"/>
              <p:cNvSpPr>
                <a:spLocks noChangeArrowheads="1"/>
              </p:cNvSpPr>
              <p:nvPr/>
            </p:nvSpPr>
            <p:spPr bwMode="auto">
              <a:xfrm>
                <a:off x="3260" y="2670"/>
                <a:ext cx="152" cy="547"/>
              </a:xfrm>
              <a:prstGeom prst="rect">
                <a:avLst/>
              </a:prstGeom>
              <a:noFill/>
              <a:ln w="9525">
                <a:noFill/>
                <a:miter lim="800000"/>
                <a:headEnd/>
                <a:tailEnd/>
              </a:ln>
              <a:effectLst/>
            </p:spPr>
            <p:txBody>
              <a:bodyPr wrap="none" lIns="0" tIns="0" rIns="0" bIns="0">
                <a:spAutoFit/>
              </a:bodyPr>
              <a:lstStyle/>
              <a:p>
                <a:pPr algn="ctr" eaLnBrk="0" hangingPunct="0"/>
                <a:r>
                  <a:rPr lang="en-US" sz="5700">
                    <a:latin typeface="Symbol" pitchFamily="18" charset="2"/>
                  </a:rPr>
                  <a:t>[</a:t>
                </a:r>
              </a:p>
            </p:txBody>
          </p:sp>
          <p:grpSp>
            <p:nvGrpSpPr>
              <p:cNvPr id="9" name="Group 55"/>
              <p:cNvGrpSpPr>
                <a:grpSpLocks/>
              </p:cNvGrpSpPr>
              <p:nvPr/>
            </p:nvGrpSpPr>
            <p:grpSpPr bwMode="auto">
              <a:xfrm>
                <a:off x="3041" y="2771"/>
                <a:ext cx="1621" cy="440"/>
                <a:chOff x="3041" y="2771"/>
                <a:chExt cx="1621" cy="440"/>
              </a:xfrm>
            </p:grpSpPr>
            <p:sp>
              <p:nvSpPr>
                <p:cNvPr id="46130" name="Rectangle 56"/>
                <p:cNvSpPr>
                  <a:spLocks noChangeArrowheads="1"/>
                </p:cNvSpPr>
                <p:nvPr/>
              </p:nvSpPr>
              <p:spPr bwMode="auto">
                <a:xfrm>
                  <a:off x="3725" y="2814"/>
                  <a:ext cx="730"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6325</a:t>
                  </a:r>
                </a:p>
              </p:txBody>
            </p:sp>
            <p:sp>
              <p:nvSpPr>
                <p:cNvPr id="46131" name="Rectangle 57"/>
                <p:cNvSpPr>
                  <a:spLocks noChangeArrowheads="1"/>
                </p:cNvSpPr>
                <p:nvPr/>
              </p:nvSpPr>
              <p:spPr bwMode="auto">
                <a:xfrm>
                  <a:off x="3664" y="2817"/>
                  <a:ext cx="91"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a:t>
                  </a:r>
                </a:p>
              </p:txBody>
            </p:sp>
            <p:sp>
              <p:nvSpPr>
                <p:cNvPr id="46132" name="Rectangle 58"/>
                <p:cNvSpPr>
                  <a:spLocks noChangeArrowheads="1"/>
                </p:cNvSpPr>
                <p:nvPr/>
              </p:nvSpPr>
              <p:spPr bwMode="auto">
                <a:xfrm>
                  <a:off x="3324" y="2817"/>
                  <a:ext cx="365"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18</a:t>
                  </a:r>
                </a:p>
              </p:txBody>
            </p:sp>
            <p:sp>
              <p:nvSpPr>
                <p:cNvPr id="46133" name="Rectangle 59"/>
                <p:cNvSpPr>
                  <a:spLocks noChangeArrowheads="1"/>
                </p:cNvSpPr>
                <p:nvPr/>
              </p:nvSpPr>
              <p:spPr bwMode="auto">
                <a:xfrm>
                  <a:off x="4555" y="2771"/>
                  <a:ext cx="107" cy="230"/>
                </a:xfrm>
                <a:prstGeom prst="rect">
                  <a:avLst/>
                </a:prstGeom>
                <a:noFill/>
                <a:ln w="9525">
                  <a:noFill/>
                  <a:miter lim="800000"/>
                  <a:headEnd/>
                  <a:tailEnd/>
                </a:ln>
                <a:effectLst/>
              </p:spPr>
              <p:txBody>
                <a:bodyPr wrap="none" lIns="0" tIns="0" rIns="0" bIns="0">
                  <a:spAutoFit/>
                </a:bodyPr>
                <a:lstStyle/>
                <a:p>
                  <a:pPr algn="ctr" eaLnBrk="0" hangingPunct="0"/>
                  <a:r>
                    <a:rPr lang="en-US">
                      <a:latin typeface="Arial" charset="0"/>
                    </a:rPr>
                    <a:t>2</a:t>
                  </a:r>
                </a:p>
              </p:txBody>
            </p:sp>
            <p:sp>
              <p:nvSpPr>
                <p:cNvPr id="46134" name="Rectangle 60"/>
                <p:cNvSpPr>
                  <a:spLocks noChangeArrowheads="1"/>
                </p:cNvSpPr>
                <p:nvPr/>
              </p:nvSpPr>
              <p:spPr bwMode="auto">
                <a:xfrm>
                  <a:off x="3041" y="2788"/>
                  <a:ext cx="180"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Symbol" pitchFamily="18" charset="2"/>
                    </a:rPr>
                    <a:t>=</a:t>
                  </a:r>
                </a:p>
              </p:txBody>
            </p:sp>
          </p:grpSp>
        </p:grpSp>
        <p:grpSp>
          <p:nvGrpSpPr>
            <p:cNvPr id="10" name="Group 61"/>
            <p:cNvGrpSpPr>
              <a:grpSpLocks/>
            </p:cNvGrpSpPr>
            <p:nvPr/>
          </p:nvGrpSpPr>
          <p:grpSpPr bwMode="auto">
            <a:xfrm>
              <a:off x="3041" y="1851"/>
              <a:ext cx="1453" cy="870"/>
              <a:chOff x="3041" y="1851"/>
              <a:chExt cx="1453" cy="870"/>
            </a:xfrm>
          </p:grpSpPr>
          <p:sp>
            <p:nvSpPr>
              <p:cNvPr id="46115" name="Line 62"/>
              <p:cNvSpPr>
                <a:spLocks noChangeShapeType="1"/>
              </p:cNvSpPr>
              <p:nvPr/>
            </p:nvSpPr>
            <p:spPr bwMode="auto">
              <a:xfrm>
                <a:off x="3408" y="2285"/>
                <a:ext cx="773" cy="1"/>
              </a:xfrm>
              <a:prstGeom prst="line">
                <a:avLst/>
              </a:prstGeom>
              <a:noFill/>
              <a:ln w="12700">
                <a:solidFill>
                  <a:schemeClr val="tx1"/>
                </a:solidFill>
                <a:round/>
                <a:headEnd type="none" w="sm" len="sm"/>
                <a:tailEnd type="none" w="sm" len="sm"/>
              </a:ln>
              <a:effectLst/>
            </p:spPr>
            <p:txBody>
              <a:bodyPr wrap="none" anchor="ctr"/>
              <a:lstStyle/>
              <a:p>
                <a:endParaRPr lang="en-MY"/>
              </a:p>
            </p:txBody>
          </p:sp>
          <p:sp>
            <p:nvSpPr>
              <p:cNvPr id="46116" name="Rectangle 63"/>
              <p:cNvSpPr>
                <a:spLocks noChangeArrowheads="1"/>
              </p:cNvSpPr>
              <p:nvPr/>
            </p:nvSpPr>
            <p:spPr bwMode="auto">
              <a:xfrm>
                <a:off x="3711" y="2314"/>
                <a:ext cx="182"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4</a:t>
                </a:r>
              </a:p>
            </p:txBody>
          </p:sp>
          <p:sp>
            <p:nvSpPr>
              <p:cNvPr id="46117" name="Rectangle 64"/>
              <p:cNvSpPr>
                <a:spLocks noChangeArrowheads="1"/>
              </p:cNvSpPr>
              <p:nvPr/>
            </p:nvSpPr>
            <p:spPr bwMode="auto">
              <a:xfrm>
                <a:off x="3827" y="1902"/>
                <a:ext cx="365"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53</a:t>
                </a:r>
              </a:p>
            </p:txBody>
          </p:sp>
          <p:sp>
            <p:nvSpPr>
              <p:cNvPr id="46118" name="Rectangle 65"/>
              <p:cNvSpPr>
                <a:spLocks noChangeArrowheads="1"/>
              </p:cNvSpPr>
              <p:nvPr/>
            </p:nvSpPr>
            <p:spPr bwMode="auto">
              <a:xfrm>
                <a:off x="3751" y="1902"/>
                <a:ext cx="91"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a:t>
                </a:r>
              </a:p>
            </p:txBody>
          </p:sp>
          <p:sp>
            <p:nvSpPr>
              <p:cNvPr id="46119" name="Rectangle 66"/>
              <p:cNvSpPr>
                <a:spLocks noChangeArrowheads="1"/>
              </p:cNvSpPr>
              <p:nvPr/>
            </p:nvSpPr>
            <p:spPr bwMode="auto">
              <a:xfrm>
                <a:off x="3410" y="1902"/>
                <a:ext cx="365"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74</a:t>
                </a:r>
              </a:p>
            </p:txBody>
          </p:sp>
          <p:sp>
            <p:nvSpPr>
              <p:cNvPr id="46120" name="Rectangle 67"/>
              <p:cNvSpPr>
                <a:spLocks noChangeArrowheads="1"/>
              </p:cNvSpPr>
              <p:nvPr/>
            </p:nvSpPr>
            <p:spPr bwMode="auto">
              <a:xfrm>
                <a:off x="4387" y="1851"/>
                <a:ext cx="107" cy="230"/>
              </a:xfrm>
              <a:prstGeom prst="rect">
                <a:avLst/>
              </a:prstGeom>
              <a:noFill/>
              <a:ln w="9525">
                <a:noFill/>
                <a:miter lim="800000"/>
                <a:headEnd/>
                <a:tailEnd/>
              </a:ln>
              <a:effectLst/>
            </p:spPr>
            <p:txBody>
              <a:bodyPr wrap="none" lIns="0" tIns="0" rIns="0" bIns="0">
                <a:spAutoFit/>
              </a:bodyPr>
              <a:lstStyle/>
              <a:p>
                <a:pPr algn="ctr" eaLnBrk="0" hangingPunct="0"/>
                <a:r>
                  <a:rPr lang="en-US">
                    <a:latin typeface="Arial" charset="0"/>
                  </a:rPr>
                  <a:t>2</a:t>
                </a:r>
              </a:p>
            </p:txBody>
          </p:sp>
          <p:sp>
            <p:nvSpPr>
              <p:cNvPr id="46121" name="Rectangle 68"/>
              <p:cNvSpPr>
                <a:spLocks noChangeArrowheads="1"/>
              </p:cNvSpPr>
              <p:nvPr/>
            </p:nvSpPr>
            <p:spPr bwMode="auto">
              <a:xfrm>
                <a:off x="4218" y="2179"/>
                <a:ext cx="126"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Symbol" pitchFamily="18" charset="2"/>
                  </a:rPr>
                  <a:t>ú</a:t>
                </a:r>
              </a:p>
            </p:txBody>
          </p:sp>
          <p:sp>
            <p:nvSpPr>
              <p:cNvPr id="46122" name="Rectangle 69"/>
              <p:cNvSpPr>
                <a:spLocks noChangeArrowheads="1"/>
              </p:cNvSpPr>
              <p:nvPr/>
            </p:nvSpPr>
            <p:spPr bwMode="auto">
              <a:xfrm>
                <a:off x="4218" y="2327"/>
                <a:ext cx="126"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Symbol" pitchFamily="18" charset="2"/>
                  </a:rPr>
                  <a:t>û</a:t>
                </a:r>
              </a:p>
            </p:txBody>
          </p:sp>
          <p:sp>
            <p:nvSpPr>
              <p:cNvPr id="46123" name="Rectangle 70"/>
              <p:cNvSpPr>
                <a:spLocks noChangeArrowheads="1"/>
              </p:cNvSpPr>
              <p:nvPr/>
            </p:nvSpPr>
            <p:spPr bwMode="auto">
              <a:xfrm>
                <a:off x="4218" y="1894"/>
                <a:ext cx="126"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Symbol" pitchFamily="18" charset="2"/>
                  </a:rPr>
                  <a:t>ù</a:t>
                </a:r>
              </a:p>
            </p:txBody>
          </p:sp>
          <p:sp>
            <p:nvSpPr>
              <p:cNvPr id="46124" name="Rectangle 71"/>
              <p:cNvSpPr>
                <a:spLocks noChangeArrowheads="1"/>
              </p:cNvSpPr>
              <p:nvPr/>
            </p:nvSpPr>
            <p:spPr bwMode="auto">
              <a:xfrm>
                <a:off x="3296" y="2179"/>
                <a:ext cx="126"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Symbol" pitchFamily="18" charset="2"/>
                  </a:rPr>
                  <a:t>ê</a:t>
                </a:r>
              </a:p>
            </p:txBody>
          </p:sp>
          <p:sp>
            <p:nvSpPr>
              <p:cNvPr id="46125" name="Rectangle 72"/>
              <p:cNvSpPr>
                <a:spLocks noChangeArrowheads="1"/>
              </p:cNvSpPr>
              <p:nvPr/>
            </p:nvSpPr>
            <p:spPr bwMode="auto">
              <a:xfrm>
                <a:off x="3296" y="2327"/>
                <a:ext cx="126"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Symbol" pitchFamily="18" charset="2"/>
                  </a:rPr>
                  <a:t>ë</a:t>
                </a:r>
              </a:p>
            </p:txBody>
          </p:sp>
          <p:sp>
            <p:nvSpPr>
              <p:cNvPr id="46126" name="Rectangle 73"/>
              <p:cNvSpPr>
                <a:spLocks noChangeArrowheads="1"/>
              </p:cNvSpPr>
              <p:nvPr/>
            </p:nvSpPr>
            <p:spPr bwMode="auto">
              <a:xfrm>
                <a:off x="3296" y="1894"/>
                <a:ext cx="126"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Symbol" pitchFamily="18" charset="2"/>
                  </a:rPr>
                  <a:t>é</a:t>
                </a:r>
              </a:p>
            </p:txBody>
          </p:sp>
          <p:sp>
            <p:nvSpPr>
              <p:cNvPr id="46127" name="Rectangle 74"/>
              <p:cNvSpPr>
                <a:spLocks noChangeArrowheads="1"/>
              </p:cNvSpPr>
              <p:nvPr/>
            </p:nvSpPr>
            <p:spPr bwMode="auto">
              <a:xfrm>
                <a:off x="3041" y="2058"/>
                <a:ext cx="180"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Symbol" pitchFamily="18" charset="2"/>
                  </a:rPr>
                  <a:t>=</a:t>
                </a:r>
              </a:p>
            </p:txBody>
          </p:sp>
        </p:grpSp>
        <p:grpSp>
          <p:nvGrpSpPr>
            <p:cNvPr id="11" name="Group 75"/>
            <p:cNvGrpSpPr>
              <a:grpSpLocks/>
            </p:cNvGrpSpPr>
            <p:nvPr/>
          </p:nvGrpSpPr>
          <p:grpSpPr bwMode="auto">
            <a:xfrm>
              <a:off x="3001" y="897"/>
              <a:ext cx="2301" cy="886"/>
              <a:chOff x="3001" y="897"/>
              <a:chExt cx="2301" cy="886"/>
            </a:xfrm>
          </p:grpSpPr>
          <p:sp>
            <p:nvSpPr>
              <p:cNvPr id="46097" name="Line 76"/>
              <p:cNvSpPr>
                <a:spLocks noChangeShapeType="1"/>
              </p:cNvSpPr>
              <p:nvPr/>
            </p:nvSpPr>
            <p:spPr bwMode="auto">
              <a:xfrm>
                <a:off x="3632" y="1374"/>
                <a:ext cx="1345" cy="1"/>
              </a:xfrm>
              <a:prstGeom prst="line">
                <a:avLst/>
              </a:prstGeom>
              <a:noFill/>
              <a:ln w="12700">
                <a:solidFill>
                  <a:schemeClr val="tx1"/>
                </a:solidFill>
                <a:round/>
                <a:headEnd type="none" w="sm" len="sm"/>
                <a:tailEnd type="none" w="sm" len="sm"/>
              </a:ln>
              <a:effectLst/>
            </p:spPr>
            <p:txBody>
              <a:bodyPr wrap="none" anchor="ctr"/>
              <a:lstStyle/>
              <a:p>
                <a:endParaRPr lang="en-MY"/>
              </a:p>
            </p:txBody>
          </p:sp>
          <p:sp>
            <p:nvSpPr>
              <p:cNvPr id="46098" name="Rectangle 77"/>
              <p:cNvSpPr>
                <a:spLocks noChangeArrowheads="1"/>
              </p:cNvSpPr>
              <p:nvPr/>
            </p:nvSpPr>
            <p:spPr bwMode="auto">
              <a:xfrm>
                <a:off x="4216" y="1376"/>
                <a:ext cx="182"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4</a:t>
                </a:r>
              </a:p>
            </p:txBody>
          </p:sp>
          <p:sp>
            <p:nvSpPr>
              <p:cNvPr id="46099" name="Rectangle 78"/>
              <p:cNvSpPr>
                <a:spLocks noChangeArrowheads="1"/>
              </p:cNvSpPr>
              <p:nvPr/>
            </p:nvSpPr>
            <p:spPr bwMode="auto">
              <a:xfrm>
                <a:off x="4864" y="967"/>
                <a:ext cx="109"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a:t>
                </a:r>
              </a:p>
            </p:txBody>
          </p:sp>
          <p:sp>
            <p:nvSpPr>
              <p:cNvPr id="46100" name="Rectangle 79"/>
              <p:cNvSpPr>
                <a:spLocks noChangeArrowheads="1"/>
              </p:cNvSpPr>
              <p:nvPr/>
            </p:nvSpPr>
            <p:spPr bwMode="auto">
              <a:xfrm>
                <a:off x="4521" y="967"/>
                <a:ext cx="365"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29</a:t>
                </a:r>
              </a:p>
            </p:txBody>
          </p:sp>
          <p:sp>
            <p:nvSpPr>
              <p:cNvPr id="46101" name="Rectangle 80"/>
              <p:cNvSpPr>
                <a:spLocks noChangeArrowheads="1"/>
              </p:cNvSpPr>
              <p:nvPr/>
            </p:nvSpPr>
            <p:spPr bwMode="auto">
              <a:xfrm>
                <a:off x="4317" y="967"/>
                <a:ext cx="218"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a:t>
                </a:r>
              </a:p>
            </p:txBody>
          </p:sp>
          <p:sp>
            <p:nvSpPr>
              <p:cNvPr id="46102" name="Rectangle 81"/>
              <p:cNvSpPr>
                <a:spLocks noChangeArrowheads="1"/>
              </p:cNvSpPr>
              <p:nvPr/>
            </p:nvSpPr>
            <p:spPr bwMode="auto">
              <a:xfrm>
                <a:off x="3979" y="967"/>
                <a:ext cx="365"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57</a:t>
                </a:r>
              </a:p>
            </p:txBody>
          </p:sp>
          <p:sp>
            <p:nvSpPr>
              <p:cNvPr id="46103" name="Rectangle 82"/>
              <p:cNvSpPr>
                <a:spLocks noChangeArrowheads="1"/>
              </p:cNvSpPr>
              <p:nvPr/>
            </p:nvSpPr>
            <p:spPr bwMode="auto">
              <a:xfrm>
                <a:off x="3903" y="967"/>
                <a:ext cx="91"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a:t>
                </a:r>
              </a:p>
            </p:txBody>
          </p:sp>
          <p:sp>
            <p:nvSpPr>
              <p:cNvPr id="46104" name="Rectangle 83"/>
              <p:cNvSpPr>
                <a:spLocks noChangeArrowheads="1"/>
              </p:cNvSpPr>
              <p:nvPr/>
            </p:nvSpPr>
            <p:spPr bwMode="auto">
              <a:xfrm>
                <a:off x="3734" y="967"/>
                <a:ext cx="182"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2</a:t>
                </a:r>
              </a:p>
            </p:txBody>
          </p:sp>
          <p:sp>
            <p:nvSpPr>
              <p:cNvPr id="46105" name="Rectangle 84"/>
              <p:cNvSpPr>
                <a:spLocks noChangeArrowheads="1"/>
              </p:cNvSpPr>
              <p:nvPr/>
            </p:nvSpPr>
            <p:spPr bwMode="auto">
              <a:xfrm>
                <a:off x="3631" y="967"/>
                <a:ext cx="109"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a:t>
                </a:r>
              </a:p>
            </p:txBody>
          </p:sp>
          <p:sp>
            <p:nvSpPr>
              <p:cNvPr id="46106" name="Rectangle 85"/>
              <p:cNvSpPr>
                <a:spLocks noChangeArrowheads="1"/>
              </p:cNvSpPr>
              <p:nvPr/>
            </p:nvSpPr>
            <p:spPr bwMode="auto">
              <a:xfrm>
                <a:off x="3001" y="1149"/>
                <a:ext cx="182"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Arial" charset="0"/>
                  </a:rPr>
                  <a:t>n</a:t>
                </a:r>
              </a:p>
            </p:txBody>
          </p:sp>
          <p:sp>
            <p:nvSpPr>
              <p:cNvPr id="46107" name="Rectangle 86"/>
              <p:cNvSpPr>
                <a:spLocks noChangeArrowheads="1"/>
              </p:cNvSpPr>
              <p:nvPr/>
            </p:nvSpPr>
            <p:spPr bwMode="auto">
              <a:xfrm>
                <a:off x="5195" y="897"/>
                <a:ext cx="107" cy="230"/>
              </a:xfrm>
              <a:prstGeom prst="rect">
                <a:avLst/>
              </a:prstGeom>
              <a:noFill/>
              <a:ln w="9525">
                <a:noFill/>
                <a:miter lim="800000"/>
                <a:headEnd/>
                <a:tailEnd/>
              </a:ln>
              <a:effectLst/>
            </p:spPr>
            <p:txBody>
              <a:bodyPr wrap="none" lIns="0" tIns="0" rIns="0" bIns="0">
                <a:spAutoFit/>
              </a:bodyPr>
              <a:lstStyle/>
              <a:p>
                <a:pPr algn="ctr" eaLnBrk="0" hangingPunct="0"/>
                <a:r>
                  <a:rPr lang="en-US">
                    <a:latin typeface="Arial" charset="0"/>
                  </a:rPr>
                  <a:t>2</a:t>
                </a:r>
              </a:p>
            </p:txBody>
          </p:sp>
          <p:sp>
            <p:nvSpPr>
              <p:cNvPr id="46108" name="Rectangle 87"/>
              <p:cNvSpPr>
                <a:spLocks noChangeArrowheads="1"/>
              </p:cNvSpPr>
              <p:nvPr/>
            </p:nvSpPr>
            <p:spPr bwMode="auto">
              <a:xfrm>
                <a:off x="5008" y="1241"/>
                <a:ext cx="126"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Symbol" pitchFamily="18" charset="2"/>
                  </a:rPr>
                  <a:t>ú</a:t>
                </a:r>
              </a:p>
            </p:txBody>
          </p:sp>
          <p:sp>
            <p:nvSpPr>
              <p:cNvPr id="46109" name="Rectangle 88"/>
              <p:cNvSpPr>
                <a:spLocks noChangeArrowheads="1"/>
              </p:cNvSpPr>
              <p:nvPr/>
            </p:nvSpPr>
            <p:spPr bwMode="auto">
              <a:xfrm>
                <a:off x="5008" y="1389"/>
                <a:ext cx="126"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Symbol" pitchFamily="18" charset="2"/>
                  </a:rPr>
                  <a:t>û</a:t>
                </a:r>
              </a:p>
            </p:txBody>
          </p:sp>
          <p:sp>
            <p:nvSpPr>
              <p:cNvPr id="46110" name="Rectangle 89"/>
              <p:cNvSpPr>
                <a:spLocks noChangeArrowheads="1"/>
              </p:cNvSpPr>
              <p:nvPr/>
            </p:nvSpPr>
            <p:spPr bwMode="auto">
              <a:xfrm>
                <a:off x="5008" y="957"/>
                <a:ext cx="126"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Symbol" pitchFamily="18" charset="2"/>
                  </a:rPr>
                  <a:t>ù</a:t>
                </a:r>
              </a:p>
            </p:txBody>
          </p:sp>
          <p:sp>
            <p:nvSpPr>
              <p:cNvPr id="46111" name="Rectangle 90"/>
              <p:cNvSpPr>
                <a:spLocks noChangeArrowheads="1"/>
              </p:cNvSpPr>
              <p:nvPr/>
            </p:nvSpPr>
            <p:spPr bwMode="auto">
              <a:xfrm>
                <a:off x="3516" y="1241"/>
                <a:ext cx="126"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Symbol" pitchFamily="18" charset="2"/>
                  </a:rPr>
                  <a:t>ê</a:t>
                </a:r>
              </a:p>
            </p:txBody>
          </p:sp>
          <p:sp>
            <p:nvSpPr>
              <p:cNvPr id="46112" name="Rectangle 91"/>
              <p:cNvSpPr>
                <a:spLocks noChangeArrowheads="1"/>
              </p:cNvSpPr>
              <p:nvPr/>
            </p:nvSpPr>
            <p:spPr bwMode="auto">
              <a:xfrm>
                <a:off x="3516" y="1389"/>
                <a:ext cx="126"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Symbol" pitchFamily="18" charset="2"/>
                  </a:rPr>
                  <a:t>ë</a:t>
                </a:r>
              </a:p>
            </p:txBody>
          </p:sp>
          <p:sp>
            <p:nvSpPr>
              <p:cNvPr id="46113" name="Rectangle 92"/>
              <p:cNvSpPr>
                <a:spLocks noChangeArrowheads="1"/>
              </p:cNvSpPr>
              <p:nvPr/>
            </p:nvSpPr>
            <p:spPr bwMode="auto">
              <a:xfrm>
                <a:off x="3516" y="957"/>
                <a:ext cx="126"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Symbol" pitchFamily="18" charset="2"/>
                  </a:rPr>
                  <a:t>é</a:t>
                </a:r>
              </a:p>
            </p:txBody>
          </p:sp>
          <p:sp>
            <p:nvSpPr>
              <p:cNvPr id="46114" name="Rectangle 93"/>
              <p:cNvSpPr>
                <a:spLocks noChangeArrowheads="1"/>
              </p:cNvSpPr>
              <p:nvPr/>
            </p:nvSpPr>
            <p:spPr bwMode="auto">
              <a:xfrm>
                <a:off x="3261" y="1120"/>
                <a:ext cx="180" cy="394"/>
              </a:xfrm>
              <a:prstGeom prst="rect">
                <a:avLst/>
              </a:prstGeom>
              <a:noFill/>
              <a:ln w="9525">
                <a:noFill/>
                <a:miter lim="800000"/>
                <a:headEnd/>
                <a:tailEnd/>
              </a:ln>
              <a:effectLst/>
            </p:spPr>
            <p:txBody>
              <a:bodyPr wrap="none" lIns="0" tIns="0" rIns="0" bIns="0">
                <a:spAutoFit/>
              </a:bodyPr>
              <a:lstStyle/>
              <a:p>
                <a:pPr algn="ctr" eaLnBrk="0" hangingPunct="0"/>
                <a:r>
                  <a:rPr lang="en-US" sz="4100">
                    <a:latin typeface="Symbol" pitchFamily="18" charset="2"/>
                  </a:rPr>
                  <a:t>=</a:t>
                </a:r>
              </a:p>
            </p:txBody>
          </p:sp>
        </p:grpSp>
        <p:sp>
          <p:nvSpPr>
            <p:cNvPr id="46096" name="Line 94"/>
            <p:cNvSpPr>
              <a:spLocks noChangeShapeType="1"/>
            </p:cNvSpPr>
            <p:nvPr/>
          </p:nvSpPr>
          <p:spPr bwMode="auto">
            <a:xfrm>
              <a:off x="2809" y="909"/>
              <a:ext cx="0" cy="2686"/>
            </a:xfrm>
            <a:prstGeom prst="line">
              <a:avLst/>
            </a:prstGeom>
            <a:noFill/>
            <a:ln w="25400">
              <a:solidFill>
                <a:schemeClr val="tx1"/>
              </a:solidFill>
              <a:prstDash val="sysDot"/>
              <a:round/>
              <a:headEnd type="none" w="sm" len="sm"/>
              <a:tailEnd type="none" w="sm" len="sm"/>
            </a:ln>
            <a:effectLst/>
          </p:spPr>
          <p:txBody>
            <a:bodyPr wrap="none" anchor="ctr"/>
            <a:lstStyle/>
            <a:p>
              <a:endParaRPr lang="en-MY"/>
            </a:p>
          </p:txBody>
        </p:sp>
      </p:grpSp>
    </p:spTree>
    <p:extLst>
      <p:ext uri="{BB962C8B-B14F-4D97-AF65-F5344CB8AC3E}">
        <p14:creationId xmlns:p14="http://schemas.microsoft.com/office/powerpoint/2010/main" val="2071566140"/>
      </p:ext>
    </p:extLst>
  </p:cSld>
  <p:clrMapOvr>
    <a:masterClrMapping/>
  </p:clrMapOv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smtClean="0"/>
              <a:t>Measure</a:t>
            </a:r>
            <a:endParaRPr lang="en-GB" smtClean="0"/>
          </a:p>
        </p:txBody>
      </p:sp>
      <p:sp>
        <p:nvSpPr>
          <p:cNvPr id="13315" name="Rectangle 3"/>
          <p:cNvSpPr>
            <a:spLocks noGrp="1" noChangeArrowheads="1"/>
          </p:cNvSpPr>
          <p:nvPr>
            <p:ph type="body" idx="1"/>
          </p:nvPr>
        </p:nvSpPr>
        <p:spPr/>
        <p:txBody>
          <a:bodyPr/>
          <a:lstStyle/>
          <a:p>
            <a:pPr eaLnBrk="1" hangingPunct="1"/>
            <a:r>
              <a:rPr lang="en-US" smtClean="0"/>
              <a:t>A measurement is a recorded observation</a:t>
            </a:r>
          </a:p>
          <a:p>
            <a:pPr eaLnBrk="1" hangingPunct="1"/>
            <a:r>
              <a:rPr lang="en-US" smtClean="0"/>
              <a:t>An empirical measurement is a number</a:t>
            </a:r>
            <a:endParaRPr lang="en-GB" smtClean="0"/>
          </a:p>
        </p:txBody>
      </p:sp>
      <p:sp>
        <p:nvSpPr>
          <p:cNvPr id="13316" name="Text Box 4"/>
          <p:cNvSpPr txBox="1">
            <a:spLocks noChangeArrowheads="1"/>
          </p:cNvSpPr>
          <p:nvPr/>
        </p:nvSpPr>
        <p:spPr bwMode="auto">
          <a:xfrm>
            <a:off x="990600" y="4343400"/>
            <a:ext cx="7391400" cy="1398588"/>
          </a:xfrm>
          <a:prstGeom prst="rect">
            <a:avLst/>
          </a:prstGeom>
          <a:solidFill>
            <a:srgbClr val="FFE5E5"/>
          </a:solidFill>
          <a:ln w="28575">
            <a:solidFill>
              <a:srgbClr val="990033"/>
            </a:solidFill>
            <a:miter lim="800000"/>
            <a:headEnd/>
            <a:tailEnd/>
          </a:ln>
          <a:effectLst/>
        </p:spPr>
        <p:txBody>
          <a:bodyPr lIns="90000" tIns="46800" rIns="90000" bIns="46800">
            <a:spAutoFit/>
          </a:bodyPr>
          <a:lstStyle/>
          <a:p>
            <a:pPr>
              <a:spcBef>
                <a:spcPct val="50000"/>
              </a:spcBef>
            </a:pPr>
            <a:r>
              <a:rPr lang="en-US" sz="2400" i="1"/>
              <a:t>When you cannot measure, your knowledge is of a meager and unsatisfactory kind.</a:t>
            </a:r>
          </a:p>
          <a:p>
            <a:pPr algn="r">
              <a:spcBef>
                <a:spcPct val="50000"/>
              </a:spcBef>
            </a:pPr>
            <a:r>
              <a:rPr lang="en-US" sz="2400"/>
              <a:t>Kelvin, 1883</a:t>
            </a:r>
            <a:endParaRPr lang="en-GB" sz="2400"/>
          </a:p>
        </p:txBody>
      </p:sp>
    </p:spTree>
    <p:extLst>
      <p:ext uri="{BB962C8B-B14F-4D97-AF65-F5344CB8AC3E}">
        <p14:creationId xmlns:p14="http://schemas.microsoft.com/office/powerpoint/2010/main" val="10281434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p:cNvSpPr>
            <a:spLocks noGrp="1" noChangeArrowheads="1"/>
          </p:cNvSpPr>
          <p:nvPr>
            <p:ph idx="1"/>
          </p:nvPr>
        </p:nvSpPr>
        <p:spPr>
          <a:xfrm>
            <a:off x="1295400" y="1990725"/>
            <a:ext cx="7762875" cy="4181475"/>
          </a:xfrm>
        </p:spPr>
        <p:txBody>
          <a:bodyPr lIns="90488" tIns="44450" rIns="90488" bIns="44450"/>
          <a:lstStyle/>
          <a:p>
            <a:pPr eaLnBrk="1" hangingPunct="1"/>
            <a:r>
              <a:rPr lang="en-US" smtClean="0"/>
              <a:t>Selecting observable empirical events</a:t>
            </a:r>
          </a:p>
          <a:p>
            <a:pPr eaLnBrk="1" hangingPunct="1">
              <a:buFont typeface="Monotype Sorts" pitchFamily="2" charset="2"/>
              <a:buNone/>
            </a:pPr>
            <a:endParaRPr lang="en-US" smtClean="0"/>
          </a:p>
          <a:p>
            <a:pPr eaLnBrk="1" hangingPunct="1"/>
            <a:r>
              <a:rPr lang="en-US" smtClean="0"/>
              <a:t>Using numbers or symbols to represent aspects of the events</a:t>
            </a:r>
          </a:p>
          <a:p>
            <a:pPr eaLnBrk="1" hangingPunct="1">
              <a:buFont typeface="Monotype Sorts" pitchFamily="2" charset="2"/>
              <a:buNone/>
            </a:pPr>
            <a:endParaRPr lang="en-US" smtClean="0"/>
          </a:p>
          <a:p>
            <a:pPr eaLnBrk="1" hangingPunct="1"/>
            <a:r>
              <a:rPr lang="en-US" smtClean="0"/>
              <a:t> Applying a </a:t>
            </a:r>
            <a:r>
              <a:rPr lang="en-US" i="1" smtClean="0"/>
              <a:t>mapping rule </a:t>
            </a:r>
            <a:r>
              <a:rPr lang="en-US" smtClean="0"/>
              <a:t>to connect the observation to the symbol</a:t>
            </a:r>
          </a:p>
        </p:txBody>
      </p:sp>
      <p:sp>
        <p:nvSpPr>
          <p:cNvPr id="1027" name="Rectangle 2"/>
          <p:cNvSpPr>
            <a:spLocks noGrp="1" noChangeArrowheads="1"/>
          </p:cNvSpPr>
          <p:nvPr>
            <p:ph type="title"/>
          </p:nvPr>
        </p:nvSpPr>
        <p:spPr>
          <a:xfrm>
            <a:off x="1219200" y="304800"/>
            <a:ext cx="7772400" cy="1143000"/>
          </a:xfrm>
        </p:spPr>
        <p:txBody>
          <a:bodyPr lIns="90488" tIns="44450" rIns="90488" bIns="44450" anchor="t"/>
          <a:lstStyle/>
          <a:p>
            <a:pPr eaLnBrk="1" fontAlgn="auto" hangingPunct="1">
              <a:spcAft>
                <a:spcPts val="0"/>
              </a:spcAft>
              <a:defRPr/>
            </a:pPr>
            <a:r>
              <a:rPr lang="en-US" smtClean="0"/>
              <a:t>Measurement</a:t>
            </a:r>
          </a:p>
        </p:txBody>
      </p:sp>
      <p:sp>
        <p:nvSpPr>
          <p:cNvPr id="46084" name="Slide Number Placeholder 4"/>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489E3A71-9D0D-466A-9D50-A2280B35C70B}" type="slidenum">
              <a:rPr lang="en-US" smtClean="0">
                <a:latin typeface="Times New Roman" pitchFamily="18" charset="0"/>
              </a:rPr>
              <a:pPr/>
              <a:t>138</a:t>
            </a:fld>
            <a:endParaRPr lang="en-US" smtClean="0">
              <a:latin typeface="Times New Roman" pitchFamily="18" charset="0"/>
            </a:endParaRPr>
          </a:p>
        </p:txBody>
      </p:sp>
    </p:spTree>
    <p:extLst>
      <p:ext uri="{BB962C8B-B14F-4D97-AF65-F5344CB8AC3E}">
        <p14:creationId xmlns:p14="http://schemas.microsoft.com/office/powerpoint/2010/main" val="857169419"/>
      </p:ext>
    </p:extLst>
  </p:cSld>
  <p:clrMapOvr>
    <a:masterClrMapping/>
  </p:clrMapOvr>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Grp="1" noChangeArrowheads="1"/>
          </p:cNvSpPr>
          <p:nvPr>
            <p:ph idx="1"/>
          </p:nvPr>
        </p:nvSpPr>
        <p:spPr>
          <a:xfrm>
            <a:off x="609600" y="2133600"/>
            <a:ext cx="7924800" cy="3571875"/>
          </a:xfrm>
        </p:spPr>
        <p:txBody>
          <a:bodyPr lIns="90488" tIns="44450" rIns="90488" bIns="44450"/>
          <a:lstStyle/>
          <a:p>
            <a:pPr eaLnBrk="1" hangingPunct="1"/>
            <a:r>
              <a:rPr lang="en-US" smtClean="0"/>
              <a:t> Objects: </a:t>
            </a:r>
          </a:p>
          <a:p>
            <a:pPr lvl="1" eaLnBrk="1" hangingPunct="1"/>
            <a:r>
              <a:rPr lang="en-US" smtClean="0"/>
              <a:t>Things of ordinary experience (tables, machines)</a:t>
            </a:r>
          </a:p>
          <a:p>
            <a:pPr lvl="1" eaLnBrk="1" hangingPunct="1"/>
            <a:r>
              <a:rPr lang="en-US" smtClean="0"/>
              <a:t>Some things not concrete (attitudes, genes)</a:t>
            </a:r>
          </a:p>
          <a:p>
            <a:pPr eaLnBrk="1" hangingPunct="1"/>
            <a:r>
              <a:rPr lang="en-US" smtClean="0"/>
              <a:t>Properties: characteristics of objects</a:t>
            </a:r>
          </a:p>
        </p:txBody>
      </p:sp>
      <p:sp>
        <p:nvSpPr>
          <p:cNvPr id="2052" name="Rectangle 2"/>
          <p:cNvSpPr>
            <a:spLocks noGrp="1" noChangeArrowheads="1"/>
          </p:cNvSpPr>
          <p:nvPr>
            <p:ph type="title"/>
          </p:nvPr>
        </p:nvSpPr>
        <p:spPr>
          <a:xfrm>
            <a:off x="1187450" y="247650"/>
            <a:ext cx="7775575" cy="1176338"/>
          </a:xfrm>
        </p:spPr>
        <p:txBody>
          <a:bodyPr lIns="90488" tIns="44450" rIns="90488" bIns="44450" anchor="t"/>
          <a:lstStyle/>
          <a:p>
            <a:pPr eaLnBrk="1" fontAlgn="auto" hangingPunct="1">
              <a:spcAft>
                <a:spcPts val="0"/>
              </a:spcAft>
              <a:defRPr/>
            </a:pPr>
            <a:r>
              <a:rPr lang="en-US" smtClean="0"/>
              <a:t>What is Measured?</a:t>
            </a:r>
          </a:p>
        </p:txBody>
      </p:sp>
      <p:sp>
        <p:nvSpPr>
          <p:cNvPr id="47108" name="Slide Number Placeholder 4"/>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53488798-5920-4CF5-8910-DA2A9A62DF01}" type="slidenum">
              <a:rPr lang="en-US" smtClean="0">
                <a:latin typeface="Times New Roman" pitchFamily="18" charset="0"/>
              </a:rPr>
              <a:pPr/>
              <a:t>139</a:t>
            </a:fld>
            <a:endParaRPr lang="en-US" smtClean="0">
              <a:latin typeface="Times New Roman" pitchFamily="18" charset="0"/>
            </a:endParaRPr>
          </a:p>
        </p:txBody>
      </p:sp>
    </p:spTree>
    <p:extLst>
      <p:ext uri="{BB962C8B-B14F-4D97-AF65-F5344CB8AC3E}">
        <p14:creationId xmlns:p14="http://schemas.microsoft.com/office/powerpoint/2010/main" val="1126121057"/>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b="1" dirty="0" smtClean="0"/>
              <a:t>Constructivism</a:t>
            </a:r>
            <a:endParaRPr lang="en-US" b="1" dirty="0"/>
          </a:p>
        </p:txBody>
      </p:sp>
      <p:sp>
        <p:nvSpPr>
          <p:cNvPr id="3" name="Content Placeholder 2"/>
          <p:cNvSpPr>
            <a:spLocks noGrp="1"/>
          </p:cNvSpPr>
          <p:nvPr>
            <p:ph idx="1"/>
          </p:nvPr>
        </p:nvSpPr>
        <p:spPr>
          <a:xfrm>
            <a:off x="457200" y="1417637"/>
            <a:ext cx="8229600" cy="4525963"/>
          </a:xfrm>
        </p:spPr>
        <p:txBody>
          <a:bodyPr/>
          <a:lstStyle/>
          <a:p>
            <a:r>
              <a:rPr lang="en-US" dirty="0" smtClean="0"/>
              <a:t>Meanings are constructed by human beings as they engage with the world they are interpreting</a:t>
            </a:r>
          </a:p>
          <a:p>
            <a:r>
              <a:rPr lang="en-US" dirty="0" smtClean="0"/>
              <a:t>Humans make sense of the world based on historical, social and cultural perspectives</a:t>
            </a:r>
          </a:p>
          <a:p>
            <a:r>
              <a:rPr lang="en-US" dirty="0" smtClean="0"/>
              <a:t>Research is to generate meanings from data</a:t>
            </a:r>
          </a:p>
          <a:p>
            <a:pPr algn="r">
              <a:buNone/>
            </a:pPr>
            <a:r>
              <a:rPr lang="en-US" dirty="0" smtClean="0"/>
              <a:t>(Creswell, 2008)</a:t>
            </a:r>
            <a:endParaRPr lang="en-US" dirty="0"/>
          </a:p>
        </p:txBody>
      </p:sp>
    </p:spTree>
    <p:extLst>
      <p:ext uri="{BB962C8B-B14F-4D97-AF65-F5344CB8AC3E}">
        <p14:creationId xmlns:p14="http://schemas.microsoft.com/office/powerpoint/2010/main" val="20181376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smtClean="0"/>
              <a:t>Scales of Measurement</a:t>
            </a:r>
          </a:p>
        </p:txBody>
      </p:sp>
      <p:sp>
        <p:nvSpPr>
          <p:cNvPr id="14339" name="Rectangle 3"/>
          <p:cNvSpPr>
            <a:spLocks noGrp="1" noChangeArrowheads="1"/>
          </p:cNvSpPr>
          <p:nvPr>
            <p:ph type="body" idx="1"/>
          </p:nvPr>
        </p:nvSpPr>
        <p:spPr/>
        <p:txBody>
          <a:bodyPr/>
          <a:lstStyle/>
          <a:p>
            <a:pPr eaLnBrk="1" hangingPunct="1"/>
            <a:r>
              <a:rPr lang="en-US" smtClean="0"/>
              <a:t>Nominal</a:t>
            </a:r>
          </a:p>
          <a:p>
            <a:pPr eaLnBrk="1" hangingPunct="1"/>
            <a:r>
              <a:rPr lang="en-US" smtClean="0"/>
              <a:t>Ordinal</a:t>
            </a:r>
          </a:p>
          <a:p>
            <a:pPr eaLnBrk="1" hangingPunct="1"/>
            <a:r>
              <a:rPr lang="en-US" smtClean="0"/>
              <a:t>Interval</a:t>
            </a:r>
          </a:p>
          <a:p>
            <a:pPr eaLnBrk="1" hangingPunct="1"/>
            <a:r>
              <a:rPr lang="en-US" smtClean="0"/>
              <a:t>Ratio</a:t>
            </a:r>
          </a:p>
        </p:txBody>
      </p:sp>
      <p:grpSp>
        <p:nvGrpSpPr>
          <p:cNvPr id="2" name="Group 7"/>
          <p:cNvGrpSpPr>
            <a:grpSpLocks/>
          </p:cNvGrpSpPr>
          <p:nvPr/>
        </p:nvGrpSpPr>
        <p:grpSpPr bwMode="auto">
          <a:xfrm>
            <a:off x="2895600" y="1614488"/>
            <a:ext cx="1743075" cy="2347912"/>
            <a:chOff x="1824" y="1776"/>
            <a:chExt cx="1098" cy="1479"/>
          </a:xfrm>
        </p:grpSpPr>
        <p:sp>
          <p:nvSpPr>
            <p:cNvPr id="14346" name="Line 4"/>
            <p:cNvSpPr>
              <a:spLocks noChangeShapeType="1"/>
            </p:cNvSpPr>
            <p:nvPr/>
          </p:nvSpPr>
          <p:spPr bwMode="auto">
            <a:xfrm>
              <a:off x="1824" y="1872"/>
              <a:ext cx="0" cy="1248"/>
            </a:xfrm>
            <a:prstGeom prst="line">
              <a:avLst/>
            </a:prstGeom>
            <a:noFill/>
            <a:ln w="76200">
              <a:solidFill>
                <a:schemeClr val="folHlink"/>
              </a:solidFill>
              <a:round/>
              <a:headEnd type="triangle" w="med" len="med"/>
              <a:tailEnd type="triangle" w="med" len="med"/>
            </a:ln>
            <a:effectLst/>
          </p:spPr>
          <p:txBody>
            <a:bodyPr wrap="none" lIns="90000" tIns="46800" rIns="90000" bIns="46800" anchor="ctr"/>
            <a:lstStyle/>
            <a:p>
              <a:endParaRPr lang="en-MY"/>
            </a:p>
          </p:txBody>
        </p:sp>
        <p:sp>
          <p:nvSpPr>
            <p:cNvPr id="14347" name="Text Box 5"/>
            <p:cNvSpPr txBox="1">
              <a:spLocks noChangeArrowheads="1"/>
            </p:cNvSpPr>
            <p:nvPr/>
          </p:nvSpPr>
          <p:spPr bwMode="auto">
            <a:xfrm>
              <a:off x="1968" y="1776"/>
              <a:ext cx="474" cy="231"/>
            </a:xfrm>
            <a:prstGeom prst="rect">
              <a:avLst/>
            </a:prstGeom>
            <a:noFill/>
            <a:ln w="12700">
              <a:noFill/>
              <a:miter lim="800000"/>
              <a:headEnd/>
              <a:tailEnd/>
            </a:ln>
            <a:effectLst/>
          </p:spPr>
          <p:txBody>
            <a:bodyPr wrap="none" lIns="90000" tIns="46800" rIns="90000" bIns="46800">
              <a:spAutoFit/>
            </a:bodyPr>
            <a:lstStyle/>
            <a:p>
              <a:r>
                <a:rPr lang="en-US" sz="1800"/>
                <a:t>crude</a:t>
              </a:r>
            </a:p>
          </p:txBody>
        </p:sp>
        <p:sp>
          <p:nvSpPr>
            <p:cNvPr id="14348" name="Text Box 6"/>
            <p:cNvSpPr txBox="1">
              <a:spLocks noChangeArrowheads="1"/>
            </p:cNvSpPr>
            <p:nvPr/>
          </p:nvSpPr>
          <p:spPr bwMode="auto">
            <a:xfrm>
              <a:off x="1968" y="3024"/>
              <a:ext cx="954" cy="231"/>
            </a:xfrm>
            <a:prstGeom prst="rect">
              <a:avLst/>
            </a:prstGeom>
            <a:noFill/>
            <a:ln w="12700">
              <a:noFill/>
              <a:miter lim="800000"/>
              <a:headEnd/>
              <a:tailEnd/>
            </a:ln>
            <a:effectLst/>
          </p:spPr>
          <p:txBody>
            <a:bodyPr wrap="none" lIns="90000" tIns="46800" rIns="90000" bIns="46800">
              <a:spAutoFit/>
            </a:bodyPr>
            <a:lstStyle/>
            <a:p>
              <a:r>
                <a:rPr lang="en-US" sz="1800"/>
                <a:t>sophisticated</a:t>
              </a:r>
            </a:p>
          </p:txBody>
        </p:sp>
      </p:grpSp>
      <p:sp>
        <p:nvSpPr>
          <p:cNvPr id="271368" name="Text Box 8"/>
          <p:cNvSpPr txBox="1">
            <a:spLocks noChangeArrowheads="1"/>
          </p:cNvSpPr>
          <p:nvPr/>
        </p:nvSpPr>
        <p:spPr bwMode="auto">
          <a:xfrm>
            <a:off x="5029200" y="1806575"/>
            <a:ext cx="3886200" cy="3527425"/>
          </a:xfrm>
          <a:prstGeom prst="rect">
            <a:avLst/>
          </a:prstGeom>
          <a:noFill/>
          <a:ln w="12700">
            <a:noFill/>
            <a:miter lim="800000"/>
            <a:headEnd/>
            <a:tailEnd/>
          </a:ln>
          <a:effectLst/>
        </p:spPr>
        <p:txBody>
          <a:bodyPr lIns="90000" tIns="46800" rIns="90000" bIns="46800">
            <a:spAutoFit/>
          </a:bodyPr>
          <a:lstStyle/>
          <a:p>
            <a:pPr>
              <a:spcBef>
                <a:spcPct val="50000"/>
              </a:spcBef>
              <a:tabLst>
                <a:tab pos="387350" algn="l"/>
              </a:tabLst>
            </a:pPr>
            <a:r>
              <a:rPr lang="en-US" sz="1800" u="sng">
                <a:latin typeface="Times New Roman" pitchFamily="18" charset="0"/>
              </a:rPr>
              <a:t>Nominal</a:t>
            </a:r>
            <a:r>
              <a:rPr lang="en-US" sz="1800">
                <a:latin typeface="Times New Roman" pitchFamily="18" charset="0"/>
              </a:rPr>
              <a:t> – arbitrary assignment of a code to an attribute, e.g.,</a:t>
            </a:r>
            <a:br>
              <a:rPr lang="en-US" sz="1800">
                <a:latin typeface="Times New Roman" pitchFamily="18" charset="0"/>
              </a:rPr>
            </a:br>
            <a:r>
              <a:rPr lang="en-US" sz="1800">
                <a:latin typeface="Times New Roman" pitchFamily="18" charset="0"/>
              </a:rPr>
              <a:t>	1 = male, 2 = female</a:t>
            </a:r>
          </a:p>
          <a:p>
            <a:pPr>
              <a:spcBef>
                <a:spcPct val="50000"/>
              </a:spcBef>
              <a:tabLst>
                <a:tab pos="387350" algn="l"/>
              </a:tabLst>
            </a:pPr>
            <a:r>
              <a:rPr lang="en-US" sz="1800" u="sng">
                <a:latin typeface="Times New Roman" pitchFamily="18" charset="0"/>
              </a:rPr>
              <a:t>Ordinal</a:t>
            </a:r>
            <a:r>
              <a:rPr lang="en-US" sz="1800">
                <a:latin typeface="Times New Roman" pitchFamily="18" charset="0"/>
              </a:rPr>
              <a:t> – rank, e.g., </a:t>
            </a:r>
            <a:br>
              <a:rPr lang="en-US" sz="1800">
                <a:latin typeface="Times New Roman" pitchFamily="18" charset="0"/>
              </a:rPr>
            </a:br>
            <a:r>
              <a:rPr lang="en-US" sz="1800">
                <a:latin typeface="Times New Roman" pitchFamily="18" charset="0"/>
              </a:rPr>
              <a:t>	1</a:t>
            </a:r>
            <a:r>
              <a:rPr lang="en-US" sz="1800" baseline="30000">
                <a:latin typeface="Times New Roman" pitchFamily="18" charset="0"/>
              </a:rPr>
              <a:t>st</a:t>
            </a:r>
            <a:r>
              <a:rPr lang="en-US" sz="1800">
                <a:latin typeface="Times New Roman" pitchFamily="18" charset="0"/>
              </a:rPr>
              <a:t>, 2</a:t>
            </a:r>
            <a:r>
              <a:rPr lang="en-US" sz="1800" baseline="30000">
                <a:latin typeface="Times New Roman" pitchFamily="18" charset="0"/>
              </a:rPr>
              <a:t>nd</a:t>
            </a:r>
            <a:r>
              <a:rPr lang="en-US" sz="1800">
                <a:latin typeface="Times New Roman" pitchFamily="18" charset="0"/>
              </a:rPr>
              <a:t>, 3</a:t>
            </a:r>
            <a:r>
              <a:rPr lang="en-US" sz="1800" baseline="30000">
                <a:latin typeface="Times New Roman" pitchFamily="18" charset="0"/>
              </a:rPr>
              <a:t>rd</a:t>
            </a:r>
            <a:r>
              <a:rPr lang="en-US" sz="1800">
                <a:latin typeface="Times New Roman" pitchFamily="18" charset="0"/>
              </a:rPr>
              <a:t>, …</a:t>
            </a:r>
          </a:p>
          <a:p>
            <a:pPr>
              <a:spcBef>
                <a:spcPct val="50000"/>
              </a:spcBef>
              <a:tabLst>
                <a:tab pos="387350" algn="l"/>
              </a:tabLst>
            </a:pPr>
            <a:r>
              <a:rPr lang="en-US" sz="1800" u="sng">
                <a:latin typeface="Times New Roman" pitchFamily="18" charset="0"/>
              </a:rPr>
              <a:t>Interval</a:t>
            </a:r>
            <a:r>
              <a:rPr lang="en-US" sz="1800">
                <a:latin typeface="Times New Roman" pitchFamily="18" charset="0"/>
              </a:rPr>
              <a:t> – equal distance between units, but no absolute zero point, e.g., </a:t>
            </a:r>
            <a:br>
              <a:rPr lang="en-US" sz="1800">
                <a:latin typeface="Times New Roman" pitchFamily="18" charset="0"/>
              </a:rPr>
            </a:br>
            <a:r>
              <a:rPr lang="en-US" sz="1800">
                <a:latin typeface="Times New Roman" pitchFamily="18" charset="0"/>
              </a:rPr>
              <a:t>	20</a:t>
            </a:r>
            <a:r>
              <a:rPr lang="en-US" sz="1800">
                <a:latin typeface="Times New Roman" pitchFamily="18" charset="0"/>
                <a:cs typeface="Arial" charset="0"/>
              </a:rPr>
              <a:t>° C, 30° C, 40° C, …</a:t>
            </a:r>
          </a:p>
          <a:p>
            <a:pPr>
              <a:spcBef>
                <a:spcPct val="50000"/>
              </a:spcBef>
              <a:tabLst>
                <a:tab pos="387350" algn="l"/>
              </a:tabLst>
            </a:pPr>
            <a:r>
              <a:rPr lang="en-US" sz="1800" u="sng">
                <a:latin typeface="Times New Roman" pitchFamily="18" charset="0"/>
                <a:cs typeface="Arial" charset="0"/>
              </a:rPr>
              <a:t>Ratio</a:t>
            </a:r>
            <a:r>
              <a:rPr lang="en-US" sz="1800">
                <a:latin typeface="Times New Roman" pitchFamily="18" charset="0"/>
                <a:cs typeface="Arial" charset="0"/>
              </a:rPr>
              <a:t> – absolute zero point, therefore ratios are meaningful, e.g., </a:t>
            </a:r>
            <a:br>
              <a:rPr lang="en-US" sz="1800">
                <a:latin typeface="Times New Roman" pitchFamily="18" charset="0"/>
                <a:cs typeface="Arial" charset="0"/>
              </a:rPr>
            </a:br>
            <a:r>
              <a:rPr lang="en-US" sz="1800">
                <a:latin typeface="Times New Roman" pitchFamily="18" charset="0"/>
                <a:cs typeface="Arial" charset="0"/>
              </a:rPr>
              <a:t>	20 wpm, 40 wpm, 60 wpm</a:t>
            </a:r>
            <a:endParaRPr lang="en-US" sz="1800">
              <a:latin typeface="Times New Roman" pitchFamily="18" charset="0"/>
            </a:endParaRPr>
          </a:p>
        </p:txBody>
      </p:sp>
      <p:grpSp>
        <p:nvGrpSpPr>
          <p:cNvPr id="3" name="Group 11"/>
          <p:cNvGrpSpPr>
            <a:grpSpLocks/>
          </p:cNvGrpSpPr>
          <p:nvPr/>
        </p:nvGrpSpPr>
        <p:grpSpPr bwMode="auto">
          <a:xfrm>
            <a:off x="1219200" y="4648200"/>
            <a:ext cx="3733800" cy="1127125"/>
            <a:chOff x="816" y="3216"/>
            <a:chExt cx="2352" cy="710"/>
          </a:xfrm>
        </p:grpSpPr>
        <p:sp>
          <p:nvSpPr>
            <p:cNvPr id="14344" name="Line 9"/>
            <p:cNvSpPr>
              <a:spLocks noChangeShapeType="1"/>
            </p:cNvSpPr>
            <p:nvPr/>
          </p:nvSpPr>
          <p:spPr bwMode="auto">
            <a:xfrm flipH="1">
              <a:off x="2640" y="3216"/>
              <a:ext cx="528" cy="576"/>
            </a:xfrm>
            <a:prstGeom prst="line">
              <a:avLst/>
            </a:prstGeom>
            <a:noFill/>
            <a:ln w="28575">
              <a:solidFill>
                <a:schemeClr val="folHlink"/>
              </a:solidFill>
              <a:round/>
              <a:headEnd type="oval" w="med" len="med"/>
              <a:tailEnd/>
            </a:ln>
            <a:effectLst/>
          </p:spPr>
          <p:txBody>
            <a:bodyPr lIns="90000" tIns="46800" rIns="90000" bIns="46800" anchor="ctr"/>
            <a:lstStyle/>
            <a:p>
              <a:endParaRPr lang="en-MY"/>
            </a:p>
          </p:txBody>
        </p:sp>
        <p:sp>
          <p:nvSpPr>
            <p:cNvPr id="14345" name="Text Box 10"/>
            <p:cNvSpPr txBox="1">
              <a:spLocks noChangeArrowheads="1"/>
            </p:cNvSpPr>
            <p:nvPr/>
          </p:nvSpPr>
          <p:spPr bwMode="auto">
            <a:xfrm>
              <a:off x="816" y="3504"/>
              <a:ext cx="1920" cy="422"/>
            </a:xfrm>
            <a:prstGeom prst="rect">
              <a:avLst/>
            </a:prstGeom>
            <a:solidFill>
              <a:srgbClr val="FFE5E5"/>
            </a:solidFill>
            <a:ln w="28575">
              <a:solidFill>
                <a:schemeClr val="folHlink"/>
              </a:solidFill>
              <a:miter lim="800000"/>
              <a:headEnd/>
              <a:tailEnd/>
            </a:ln>
            <a:effectLst/>
          </p:spPr>
          <p:txBody>
            <a:bodyPr lIns="90000" tIns="46800" rIns="90000" bIns="46800">
              <a:spAutoFit/>
            </a:bodyPr>
            <a:lstStyle/>
            <a:p>
              <a:r>
                <a:rPr lang="en-US" sz="1800"/>
                <a:t>Use ratio measurements where possible</a:t>
              </a:r>
            </a:p>
          </p:txBody>
        </p:sp>
      </p:grpSp>
      <p:sp>
        <p:nvSpPr>
          <p:cNvPr id="14343" name="Text Box 12"/>
          <p:cNvSpPr txBox="1">
            <a:spLocks noChangeArrowheads="1"/>
          </p:cNvSpPr>
          <p:nvPr/>
        </p:nvSpPr>
        <p:spPr bwMode="auto">
          <a:xfrm>
            <a:off x="838200" y="6019800"/>
            <a:ext cx="7543800" cy="336550"/>
          </a:xfrm>
          <a:prstGeom prst="rect">
            <a:avLst/>
          </a:prstGeom>
          <a:noFill/>
          <a:ln w="28575">
            <a:noFill/>
            <a:miter lim="800000"/>
            <a:headEnd/>
            <a:tailEnd/>
          </a:ln>
          <a:effectLst/>
        </p:spPr>
        <p:txBody>
          <a:bodyPr lIns="90000" tIns="46800" rIns="90000" bIns="46800">
            <a:spAutoFit/>
          </a:bodyPr>
          <a:lstStyle/>
          <a:p>
            <a:pPr>
              <a:spcBef>
                <a:spcPct val="50000"/>
              </a:spcBef>
            </a:pPr>
            <a:endParaRPr lang="en-GB"/>
          </a:p>
        </p:txBody>
      </p:sp>
    </p:spTree>
    <p:extLst>
      <p:ext uri="{BB962C8B-B14F-4D97-AF65-F5344CB8AC3E}">
        <p14:creationId xmlns:p14="http://schemas.microsoft.com/office/powerpoint/2010/main" val="9432239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71368"/>
                                        </p:tgtEl>
                                        <p:attrNameLst>
                                          <p:attrName>style.visibility</p:attrName>
                                        </p:attrNameLst>
                                      </p:cBhvr>
                                      <p:to>
                                        <p:strVal val="visible"/>
                                      </p:to>
                                    </p:set>
                                    <p:animEffect transition="in" filter="wipe(up)">
                                      <p:cBhvr>
                                        <p:cTn id="12" dur="500"/>
                                        <p:tgtEl>
                                          <p:spTgt spid="27136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368" grpId="0" autoUpdateAnimBg="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mtClean="0"/>
              <a:t>Ratio Measurements</a:t>
            </a:r>
          </a:p>
        </p:txBody>
      </p:sp>
      <p:sp>
        <p:nvSpPr>
          <p:cNvPr id="15363" name="Rectangle 3"/>
          <p:cNvSpPr>
            <a:spLocks noGrp="1" noChangeArrowheads="1"/>
          </p:cNvSpPr>
          <p:nvPr>
            <p:ph type="body" idx="1"/>
          </p:nvPr>
        </p:nvSpPr>
        <p:spPr/>
        <p:txBody>
          <a:bodyPr/>
          <a:lstStyle/>
          <a:p>
            <a:pPr eaLnBrk="1" hangingPunct="1">
              <a:lnSpc>
                <a:spcPct val="90000"/>
              </a:lnSpc>
            </a:pPr>
            <a:r>
              <a:rPr lang="en-US" sz="2400" smtClean="0"/>
              <a:t>Preferred scale of measurement</a:t>
            </a:r>
          </a:p>
          <a:p>
            <a:pPr eaLnBrk="1" hangingPunct="1">
              <a:lnSpc>
                <a:spcPct val="90000"/>
              </a:lnSpc>
            </a:pPr>
            <a:r>
              <a:rPr lang="en-US" sz="2400" smtClean="0"/>
              <a:t>With ratio measurements summaries and comparisons are strengthened</a:t>
            </a:r>
          </a:p>
          <a:p>
            <a:pPr eaLnBrk="1" hangingPunct="1">
              <a:lnSpc>
                <a:spcPct val="90000"/>
              </a:lnSpc>
            </a:pPr>
            <a:r>
              <a:rPr lang="en-US" sz="2400" smtClean="0"/>
              <a:t>Report “counts” as ratios where possible because they facilitate comparisons</a:t>
            </a:r>
          </a:p>
          <a:p>
            <a:pPr eaLnBrk="1" hangingPunct="1">
              <a:lnSpc>
                <a:spcPct val="90000"/>
              </a:lnSpc>
            </a:pPr>
            <a:r>
              <a:rPr lang="en-US" sz="2400" smtClean="0"/>
              <a:t>Example – a 10-word phrase was entered in 30 seconds</a:t>
            </a:r>
          </a:p>
          <a:p>
            <a:pPr lvl="2" eaLnBrk="1" hangingPunct="1">
              <a:lnSpc>
                <a:spcPct val="90000"/>
              </a:lnSpc>
            </a:pPr>
            <a:r>
              <a:rPr lang="en-US" sz="1800" smtClean="0"/>
              <a:t>Bad: </a:t>
            </a:r>
            <a:r>
              <a:rPr lang="en-US" sz="1800" i="1" smtClean="0"/>
              <a:t>t</a:t>
            </a:r>
            <a:r>
              <a:rPr lang="en-US" sz="1800" smtClean="0"/>
              <a:t> = 30 seconds</a:t>
            </a:r>
          </a:p>
          <a:p>
            <a:pPr lvl="2" eaLnBrk="1" hangingPunct="1">
              <a:lnSpc>
                <a:spcPct val="90000"/>
              </a:lnSpc>
            </a:pPr>
            <a:r>
              <a:rPr lang="en-US" sz="1800" smtClean="0"/>
              <a:t>Good: Entry rate = 10 / 0.5 = 20 wpm</a:t>
            </a:r>
          </a:p>
          <a:p>
            <a:pPr eaLnBrk="1" hangingPunct="1">
              <a:lnSpc>
                <a:spcPct val="90000"/>
              </a:lnSpc>
            </a:pPr>
            <a:r>
              <a:rPr lang="en-US" sz="2400" smtClean="0"/>
              <a:t>Example – two errors were committed while entering a 10-word (50 character) phrase</a:t>
            </a:r>
          </a:p>
          <a:p>
            <a:pPr lvl="2" eaLnBrk="1" hangingPunct="1">
              <a:lnSpc>
                <a:spcPct val="90000"/>
              </a:lnSpc>
            </a:pPr>
            <a:r>
              <a:rPr lang="en-US" sz="1800" smtClean="0"/>
              <a:t>Bad: </a:t>
            </a:r>
            <a:r>
              <a:rPr lang="en-US" sz="1800" i="1" smtClean="0"/>
              <a:t>n</a:t>
            </a:r>
            <a:r>
              <a:rPr lang="en-US" sz="1800" smtClean="0"/>
              <a:t> = 2 errors</a:t>
            </a:r>
          </a:p>
          <a:p>
            <a:pPr lvl="2" eaLnBrk="1" hangingPunct="1">
              <a:lnSpc>
                <a:spcPct val="90000"/>
              </a:lnSpc>
            </a:pPr>
            <a:r>
              <a:rPr lang="en-US" sz="1800" smtClean="0"/>
              <a:t>Good: Error rate was 2 / 50 = 0.04 = 4%</a:t>
            </a:r>
          </a:p>
        </p:txBody>
      </p:sp>
    </p:spTree>
    <p:extLst>
      <p:ext uri="{BB962C8B-B14F-4D97-AF65-F5344CB8AC3E}">
        <p14:creationId xmlns:p14="http://schemas.microsoft.com/office/powerpoint/2010/main" val="22569275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1154113" y="603250"/>
            <a:ext cx="7772400" cy="850900"/>
          </a:xfrm>
        </p:spPr>
        <p:txBody>
          <a:bodyPr/>
          <a:lstStyle/>
          <a:p>
            <a:pPr eaLnBrk="1" hangingPunct="1"/>
            <a:r>
              <a:rPr lang="en-US" sz="3200" dirty="0" smtClean="0"/>
              <a:t>Performance measurement in CS</a:t>
            </a:r>
            <a:br>
              <a:rPr lang="en-US" sz="3200" dirty="0" smtClean="0"/>
            </a:br>
            <a:endParaRPr lang="en-US" sz="3200" dirty="0" smtClean="0"/>
          </a:p>
        </p:txBody>
      </p:sp>
      <p:sp>
        <p:nvSpPr>
          <p:cNvPr id="47107" name="Rectangle 3"/>
          <p:cNvSpPr>
            <a:spLocks noGrp="1" noChangeArrowheads="1"/>
          </p:cNvSpPr>
          <p:nvPr>
            <p:ph type="body" idx="1"/>
          </p:nvPr>
        </p:nvSpPr>
        <p:spPr>
          <a:xfrm>
            <a:off x="228600" y="1524000"/>
            <a:ext cx="8229600" cy="4114800"/>
          </a:xfrm>
        </p:spPr>
        <p:txBody>
          <a:bodyPr/>
          <a:lstStyle/>
          <a:p>
            <a:pPr lvl="1" algn="just" eaLnBrk="1" hangingPunct="1">
              <a:lnSpc>
                <a:spcPct val="90000"/>
              </a:lnSpc>
            </a:pPr>
            <a:r>
              <a:rPr lang="en-US" sz="2000" b="1" smtClean="0">
                <a:solidFill>
                  <a:schemeClr val="hlink"/>
                </a:solidFill>
                <a:cs typeface="Times New Roman" pitchFamily="18" charset="0"/>
              </a:rPr>
              <a:t>Analytical analysis</a:t>
            </a:r>
            <a:r>
              <a:rPr lang="en-US" sz="2000" smtClean="0">
                <a:solidFill>
                  <a:schemeClr val="hlink"/>
                </a:solidFill>
                <a:cs typeface="Times New Roman" pitchFamily="18" charset="0"/>
              </a:rPr>
              <a:t>,</a:t>
            </a:r>
            <a:r>
              <a:rPr lang="en-US" sz="2000" smtClean="0">
                <a:cs typeface="Times New Roman" pitchFamily="18" charset="0"/>
              </a:rPr>
              <a:t> to show one or more of the following:</a:t>
            </a:r>
          </a:p>
          <a:p>
            <a:pPr lvl="1" eaLnBrk="1" hangingPunct="1">
              <a:lnSpc>
                <a:spcPct val="90000"/>
              </a:lnSpc>
            </a:pPr>
            <a:r>
              <a:rPr lang="en-US" sz="2000" smtClean="0">
                <a:cs typeface="Times New Roman" pitchFamily="18" charset="0"/>
              </a:rPr>
              <a:t>#                 proof of validity of the major idea of the paper/presentation; </a:t>
            </a:r>
          </a:p>
          <a:p>
            <a:pPr lvl="1" eaLnBrk="1" hangingPunct="1">
              <a:lnSpc>
                <a:spcPct val="90000"/>
              </a:lnSpc>
            </a:pPr>
            <a:r>
              <a:rPr lang="en-US" sz="2000" smtClean="0">
                <a:cs typeface="Times New Roman" pitchFamily="18" charset="0"/>
              </a:rPr>
              <a:t>#  	calculation of initial values for simulation analysis to follow;</a:t>
            </a:r>
          </a:p>
          <a:p>
            <a:pPr lvl="1" eaLnBrk="1" hangingPunct="1">
              <a:lnSpc>
                <a:spcPct val="90000"/>
              </a:lnSpc>
            </a:pPr>
            <a:r>
              <a:rPr lang="en-US" sz="2000" smtClean="0">
                <a:cs typeface="Times New Roman" pitchFamily="18" charset="0"/>
              </a:rPr>
              <a:t>#		rough estimation of the performance;</a:t>
            </a:r>
          </a:p>
          <a:p>
            <a:pPr lvl="1" eaLnBrk="1" hangingPunct="1">
              <a:lnSpc>
                <a:spcPct val="90000"/>
              </a:lnSpc>
            </a:pPr>
            <a:r>
              <a:rPr lang="en-US" sz="2000" smtClean="0">
                <a:cs typeface="Times New Roman" pitchFamily="18" charset="0"/>
              </a:rPr>
              <a:t>#		rough estimation of the complexity;</a:t>
            </a:r>
          </a:p>
          <a:p>
            <a:pPr lvl="1" eaLnBrk="1" hangingPunct="1">
              <a:lnSpc>
                <a:spcPct val="90000"/>
              </a:lnSpc>
            </a:pPr>
            <a:r>
              <a:rPr lang="en-US" sz="2000" smtClean="0">
                <a:cs typeface="Times New Roman" pitchFamily="18" charset="0"/>
              </a:rPr>
              <a:t>#		something else which is relevant;</a:t>
            </a:r>
          </a:p>
          <a:p>
            <a:pPr lvl="1" algn="just" eaLnBrk="1" hangingPunct="1">
              <a:lnSpc>
                <a:spcPct val="90000"/>
              </a:lnSpc>
            </a:pPr>
            <a:r>
              <a:rPr lang="en-US" sz="2000" smtClean="0">
                <a:cs typeface="Times New Roman" pitchFamily="18" charset="0"/>
              </a:rPr>
              <a:t>Analytical analysis will not give the final answers; however, it will help understanding the concept (it will be helpful both to the researcher and the reader);</a:t>
            </a:r>
          </a:p>
          <a:p>
            <a:pPr lvl="1" algn="just" eaLnBrk="1" hangingPunct="1">
              <a:lnSpc>
                <a:spcPct val="90000"/>
              </a:lnSpc>
            </a:pPr>
            <a:r>
              <a:rPr lang="en-US" sz="2000" b="1" smtClean="0">
                <a:solidFill>
                  <a:schemeClr val="hlink"/>
                </a:solidFill>
                <a:cs typeface="Times New Roman" pitchFamily="18" charset="0"/>
              </a:rPr>
              <a:t>Simulational analysis</a:t>
            </a:r>
            <a:r>
              <a:rPr lang="en-US" sz="2000" smtClean="0">
                <a:cs typeface="Times New Roman" pitchFamily="18" charset="0"/>
              </a:rPr>
              <a:t>, to show performance (this should be the major and the longest part of the paper);</a:t>
            </a:r>
          </a:p>
          <a:p>
            <a:pPr lvl="1" algn="just" eaLnBrk="1" hangingPunct="1">
              <a:lnSpc>
                <a:spcPct val="90000"/>
              </a:lnSpc>
            </a:pPr>
            <a:r>
              <a:rPr lang="en-US" sz="2000" b="1" smtClean="0">
                <a:solidFill>
                  <a:schemeClr val="hlink"/>
                </a:solidFill>
                <a:cs typeface="Times New Roman" pitchFamily="18" charset="0"/>
              </a:rPr>
              <a:t>Implementational analysis</a:t>
            </a:r>
            <a:r>
              <a:rPr lang="en-US" sz="2000" smtClean="0">
                <a:cs typeface="Times New Roman" pitchFamily="18" charset="0"/>
              </a:rPr>
              <a:t>, to show complexity (for some types of research, this one could be the major and the longest part of the paper);</a:t>
            </a:r>
            <a:r>
              <a:rPr lang="en-US" sz="2000" smtClean="0"/>
              <a:t> </a:t>
            </a:r>
            <a:endParaRPr lang="en-US" sz="3200" smtClean="0"/>
          </a:p>
        </p:txBody>
      </p:sp>
    </p:spTree>
    <p:extLst>
      <p:ext uri="{BB962C8B-B14F-4D97-AF65-F5344CB8AC3E}">
        <p14:creationId xmlns:p14="http://schemas.microsoft.com/office/powerpoint/2010/main" val="1137225622"/>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smtClean="0"/>
              <a:t>Measurement &amp; Evaluation</a:t>
            </a:r>
          </a:p>
        </p:txBody>
      </p:sp>
      <p:sp>
        <p:nvSpPr>
          <p:cNvPr id="48131" name="Rectangle 3"/>
          <p:cNvSpPr>
            <a:spLocks noGrp="1" noChangeArrowheads="1"/>
          </p:cNvSpPr>
          <p:nvPr>
            <p:ph type="body" idx="1"/>
          </p:nvPr>
        </p:nvSpPr>
        <p:spPr>
          <a:xfrm>
            <a:off x="685800" y="1600200"/>
            <a:ext cx="7772400" cy="4114800"/>
          </a:xfrm>
        </p:spPr>
        <p:txBody>
          <a:bodyPr/>
          <a:lstStyle/>
          <a:p>
            <a:pPr eaLnBrk="1" hangingPunct="1">
              <a:lnSpc>
                <a:spcPct val="90000"/>
              </a:lnSpc>
            </a:pPr>
            <a:r>
              <a:rPr lang="en-US" sz="1800" dirty="0" smtClean="0"/>
              <a:t>Efficiency</a:t>
            </a:r>
          </a:p>
          <a:p>
            <a:pPr lvl="1" eaLnBrk="1" hangingPunct="1">
              <a:lnSpc>
                <a:spcPct val="90000"/>
              </a:lnSpc>
            </a:pPr>
            <a:r>
              <a:rPr lang="en-US" sz="1600" dirty="0" smtClean="0"/>
              <a:t>Time complexity</a:t>
            </a:r>
          </a:p>
          <a:p>
            <a:pPr lvl="2" eaLnBrk="1" hangingPunct="1">
              <a:lnSpc>
                <a:spcPct val="90000"/>
              </a:lnSpc>
            </a:pPr>
            <a:r>
              <a:rPr lang="en-US" sz="1400" dirty="0" smtClean="0"/>
              <a:t>Mathematically analyzed &amp; derived from algorithm (O(</a:t>
            </a:r>
            <a:r>
              <a:rPr lang="en-US" sz="1400" i="1" dirty="0" smtClean="0"/>
              <a:t>n</a:t>
            </a:r>
            <a:r>
              <a:rPr lang="en-US" sz="1400" dirty="0" smtClean="0"/>
              <a:t>), o(</a:t>
            </a:r>
            <a:r>
              <a:rPr lang="en-US" sz="1400" i="1" dirty="0" smtClean="0"/>
              <a:t>n</a:t>
            </a:r>
            <a:r>
              <a:rPr lang="en-US" sz="1400" dirty="0" smtClean="0"/>
              <a:t>), </a:t>
            </a:r>
            <a:r>
              <a:rPr lang="en-US" sz="1400" dirty="0" smtClean="0">
                <a:cs typeface="Arial" charset="0"/>
              </a:rPr>
              <a:t>θ(</a:t>
            </a:r>
            <a:r>
              <a:rPr lang="en-US" sz="1400" i="1" dirty="0" smtClean="0">
                <a:cs typeface="Arial" charset="0"/>
              </a:rPr>
              <a:t>n</a:t>
            </a:r>
            <a:r>
              <a:rPr lang="en-US" sz="1400" dirty="0" smtClean="0">
                <a:cs typeface="Arial" charset="0"/>
              </a:rPr>
              <a:t>))</a:t>
            </a:r>
            <a:endParaRPr lang="en-US" sz="1400" dirty="0" smtClean="0"/>
          </a:p>
          <a:p>
            <a:pPr lvl="2" eaLnBrk="1" hangingPunct="1">
              <a:lnSpc>
                <a:spcPct val="90000"/>
              </a:lnSpc>
            </a:pPr>
            <a:r>
              <a:rPr lang="en-US" sz="1400" dirty="0" smtClean="0"/>
              <a:t>Experimentally captured using program – have to state conditions of experiment such as speed of </a:t>
            </a:r>
            <a:r>
              <a:rPr lang="en-US" sz="1400" dirty="0" err="1" smtClean="0"/>
              <a:t>cpu</a:t>
            </a:r>
            <a:r>
              <a:rPr lang="en-US" sz="1400" dirty="0" smtClean="0"/>
              <a:t>, size of memory, size of data, etc.</a:t>
            </a:r>
          </a:p>
          <a:p>
            <a:pPr lvl="1" eaLnBrk="1" hangingPunct="1">
              <a:lnSpc>
                <a:spcPct val="90000"/>
              </a:lnSpc>
            </a:pPr>
            <a:r>
              <a:rPr lang="en-US" sz="1600" dirty="0" smtClean="0"/>
              <a:t>Space complexity</a:t>
            </a:r>
          </a:p>
          <a:p>
            <a:pPr lvl="2" eaLnBrk="1" hangingPunct="1">
              <a:lnSpc>
                <a:spcPct val="90000"/>
              </a:lnSpc>
            </a:pPr>
            <a:r>
              <a:rPr lang="en-US" sz="1400" dirty="0" smtClean="0"/>
              <a:t>Mathematically analyzed &amp; derived from algorithm</a:t>
            </a:r>
          </a:p>
          <a:p>
            <a:pPr lvl="2" eaLnBrk="1" hangingPunct="1">
              <a:lnSpc>
                <a:spcPct val="90000"/>
              </a:lnSpc>
            </a:pPr>
            <a:r>
              <a:rPr lang="en-US" sz="1400" dirty="0" smtClean="0"/>
              <a:t>Experimentally captured using program</a:t>
            </a:r>
          </a:p>
          <a:p>
            <a:pPr eaLnBrk="1" hangingPunct="1">
              <a:lnSpc>
                <a:spcPct val="90000"/>
              </a:lnSpc>
            </a:pPr>
            <a:r>
              <a:rPr lang="en-US" sz="1800" dirty="0" smtClean="0"/>
              <a:t> Effectiveness </a:t>
            </a:r>
          </a:p>
          <a:p>
            <a:pPr lvl="1" eaLnBrk="1" hangingPunct="1">
              <a:lnSpc>
                <a:spcPct val="90000"/>
              </a:lnSpc>
            </a:pPr>
            <a:r>
              <a:rPr lang="en-US" sz="1600" dirty="0" smtClean="0"/>
              <a:t>Mathematically proven</a:t>
            </a:r>
          </a:p>
          <a:p>
            <a:pPr lvl="1" eaLnBrk="1" hangingPunct="1">
              <a:lnSpc>
                <a:spcPct val="90000"/>
              </a:lnSpc>
            </a:pPr>
            <a:r>
              <a:rPr lang="en-US" sz="1600" dirty="0" smtClean="0"/>
              <a:t>Empirically proven</a:t>
            </a:r>
          </a:p>
          <a:p>
            <a:pPr lvl="2" eaLnBrk="1" hangingPunct="1">
              <a:lnSpc>
                <a:spcPct val="90000"/>
              </a:lnSpc>
            </a:pPr>
            <a:r>
              <a:rPr lang="en-US" sz="1400" dirty="0" smtClean="0"/>
              <a:t>Depends on the problem research intend to solve, use literature/interviews/survey to determine best measure</a:t>
            </a:r>
          </a:p>
          <a:p>
            <a:pPr lvl="3" eaLnBrk="1" hangingPunct="1">
              <a:lnSpc>
                <a:spcPct val="90000"/>
              </a:lnSpc>
            </a:pPr>
            <a:r>
              <a:rPr lang="en-US" sz="1200" dirty="0" smtClean="0"/>
              <a:t>% of error, % of correct items compared to actual of number correct items, % of correct items compared to all items</a:t>
            </a:r>
          </a:p>
          <a:p>
            <a:pPr lvl="3" eaLnBrk="1" hangingPunct="1">
              <a:lnSpc>
                <a:spcPct val="90000"/>
              </a:lnSpc>
            </a:pPr>
            <a:r>
              <a:rPr lang="en-US" sz="1200" dirty="0" err="1" smtClean="0"/>
              <a:t>Eg</a:t>
            </a:r>
            <a:r>
              <a:rPr lang="en-US" sz="1200" dirty="0" smtClean="0"/>
              <a:t>. - Information retrieval – precision &amp; recall, chemical retrieval – initial enhancement, # retrieved before half actives are found, G-H score</a:t>
            </a:r>
          </a:p>
          <a:p>
            <a:pPr lvl="3" eaLnBrk="1" hangingPunct="1">
              <a:lnSpc>
                <a:spcPct val="90000"/>
              </a:lnSpc>
            </a:pPr>
            <a:r>
              <a:rPr lang="en-US" sz="1200" dirty="0" smtClean="0"/>
              <a:t>Compare with current best method for problem</a:t>
            </a:r>
          </a:p>
          <a:p>
            <a:pPr lvl="2" eaLnBrk="1" hangingPunct="1">
              <a:lnSpc>
                <a:spcPct val="90000"/>
              </a:lnSpc>
            </a:pPr>
            <a:r>
              <a:rPr lang="en-US" sz="1400" dirty="0" smtClean="0"/>
              <a:t> Complexity/Ease of use or manipulation – through survey</a:t>
            </a:r>
          </a:p>
          <a:p>
            <a:pPr lvl="1" eaLnBrk="1" hangingPunct="1">
              <a:lnSpc>
                <a:spcPct val="90000"/>
              </a:lnSpc>
            </a:pPr>
            <a:endParaRPr lang="en-US" sz="1600" dirty="0" smtClean="0"/>
          </a:p>
          <a:p>
            <a:pPr lvl="1" eaLnBrk="1" hangingPunct="1">
              <a:lnSpc>
                <a:spcPct val="90000"/>
              </a:lnSpc>
            </a:pPr>
            <a:endParaRPr lang="en-US" sz="1600" dirty="0" smtClean="0"/>
          </a:p>
          <a:p>
            <a:pPr eaLnBrk="1" hangingPunct="1">
              <a:lnSpc>
                <a:spcPct val="90000"/>
              </a:lnSpc>
              <a:buFontTx/>
              <a:buNone/>
            </a:pPr>
            <a:endParaRPr lang="en-US" sz="1800" dirty="0" smtClean="0"/>
          </a:p>
        </p:txBody>
      </p:sp>
    </p:spTree>
    <p:extLst>
      <p:ext uri="{BB962C8B-B14F-4D97-AF65-F5344CB8AC3E}">
        <p14:creationId xmlns:p14="http://schemas.microsoft.com/office/powerpoint/2010/main" val="746570654"/>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0" y="465138"/>
            <a:ext cx="8915400" cy="1431925"/>
          </a:xfrm>
        </p:spPr>
        <p:txBody>
          <a:bodyPr/>
          <a:lstStyle/>
          <a:p>
            <a:pPr eaLnBrk="1" hangingPunct="1"/>
            <a:r>
              <a:rPr lang="en-US" smtClean="0"/>
              <a:t>Example of Measurement Descriptions</a:t>
            </a:r>
          </a:p>
        </p:txBody>
      </p:sp>
      <p:sp>
        <p:nvSpPr>
          <p:cNvPr id="49155" name="Rectangle 3"/>
          <p:cNvSpPr>
            <a:spLocks noGrp="1" noChangeArrowheads="1"/>
          </p:cNvSpPr>
          <p:nvPr>
            <p:ph type="body" idx="1"/>
          </p:nvPr>
        </p:nvSpPr>
        <p:spPr/>
        <p:txBody>
          <a:bodyPr/>
          <a:lstStyle/>
          <a:p>
            <a:pPr lvl="2" eaLnBrk="1" hangingPunct="1"/>
            <a:r>
              <a:rPr lang="en-US" sz="2000" smtClean="0"/>
              <a:t>User response?  FLOPS?  Network packets generated?</a:t>
            </a:r>
          </a:p>
          <a:p>
            <a:pPr lvl="2" eaLnBrk="1" hangingPunct="1"/>
            <a:r>
              <a:rPr lang="en-US" sz="2000" smtClean="0"/>
              <a:t>Describe the technology (to be) used to derive the measurements</a:t>
            </a:r>
          </a:p>
          <a:p>
            <a:pPr lvl="2" eaLnBrk="1" hangingPunct="1"/>
            <a:r>
              <a:rPr lang="en-US" sz="2000" smtClean="0"/>
              <a:t>Stopwatch?  Internal code and system  tools?  Packet sniffer?</a:t>
            </a:r>
          </a:p>
          <a:p>
            <a:pPr lvl="1" eaLnBrk="1" hangingPunct="1"/>
            <a:r>
              <a:rPr lang="en-US" sz="2400" smtClean="0"/>
              <a:t>Describe the potential (actual) problems</a:t>
            </a:r>
          </a:p>
          <a:p>
            <a:pPr lvl="2" eaLnBrk="1" hangingPunct="1"/>
            <a:r>
              <a:rPr lang="en-US" sz="2000" smtClean="0"/>
              <a:t>Interference with execution?  Reliability of the technology?</a:t>
            </a:r>
          </a:p>
          <a:p>
            <a:pPr eaLnBrk="1" hangingPunct="1"/>
            <a:endParaRPr lang="en-US" smtClean="0"/>
          </a:p>
        </p:txBody>
      </p:sp>
    </p:spTree>
    <p:extLst>
      <p:ext uri="{BB962C8B-B14F-4D97-AF65-F5344CB8AC3E}">
        <p14:creationId xmlns:p14="http://schemas.microsoft.com/office/powerpoint/2010/main" val="2013516004"/>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35"/>
          <p:cNvSpPr>
            <a:spLocks noGrp="1" noChangeArrowheads="1"/>
          </p:cNvSpPr>
          <p:nvPr>
            <p:ph type="title"/>
          </p:nvPr>
        </p:nvSpPr>
        <p:spPr>
          <a:xfrm>
            <a:off x="685800" y="311150"/>
            <a:ext cx="7772400" cy="1739900"/>
          </a:xfrm>
        </p:spPr>
        <p:txBody>
          <a:bodyPr/>
          <a:lstStyle/>
          <a:p>
            <a:pPr eaLnBrk="1" hangingPunct="1"/>
            <a:r>
              <a:rPr lang="en-US" sz="3600" smtClean="0"/>
              <a:t>Investigation into the nature of similarity values distribution </a:t>
            </a:r>
          </a:p>
        </p:txBody>
      </p:sp>
      <p:sp>
        <p:nvSpPr>
          <p:cNvPr id="50179" name="Rectangle 36"/>
          <p:cNvSpPr>
            <a:spLocks noGrp="1" noChangeArrowheads="1"/>
          </p:cNvSpPr>
          <p:nvPr>
            <p:ph type="body" idx="1"/>
          </p:nvPr>
        </p:nvSpPr>
        <p:spPr/>
        <p:txBody>
          <a:bodyPr/>
          <a:lstStyle/>
          <a:p>
            <a:pPr algn="just" eaLnBrk="1" hangingPunct="1"/>
            <a:r>
              <a:rPr lang="en-GB" sz="2400" smtClean="0">
                <a:latin typeface="Times New Roman" pitchFamily="18" charset="0"/>
                <a:cs typeface="Times New Roman" pitchFamily="18" charset="0"/>
              </a:rPr>
              <a:t>Data &amp; sampling</a:t>
            </a:r>
          </a:p>
          <a:p>
            <a:pPr lvl="1" algn="just" eaLnBrk="1" hangingPunct="1"/>
            <a:r>
              <a:rPr lang="en-GB" sz="2000" smtClean="0">
                <a:latin typeface="Times New Roman" pitchFamily="18" charset="0"/>
                <a:cs typeface="Times New Roman" pitchFamily="18" charset="0"/>
              </a:rPr>
              <a:t>5772 compounds from the 30000 compounds NCI AIDS database </a:t>
            </a:r>
          </a:p>
          <a:p>
            <a:pPr lvl="1" algn="just" eaLnBrk="1" hangingPunct="1"/>
            <a:r>
              <a:rPr lang="en-GB" sz="2000" smtClean="0">
                <a:latin typeface="Times New Roman" pitchFamily="18" charset="0"/>
                <a:cs typeface="Times New Roman" pitchFamily="18" charset="0"/>
              </a:rPr>
              <a:t>11607 compounds from the ID Alert database </a:t>
            </a:r>
          </a:p>
          <a:p>
            <a:pPr algn="just" eaLnBrk="1" hangingPunct="1"/>
            <a:r>
              <a:rPr lang="en-GB" sz="2400" smtClean="0">
                <a:latin typeface="Times New Roman" pitchFamily="18" charset="0"/>
                <a:cs typeface="Times New Roman" pitchFamily="18" charset="0"/>
              </a:rPr>
              <a:t>Preprocessing</a:t>
            </a:r>
          </a:p>
          <a:p>
            <a:pPr lvl="1" algn="just" eaLnBrk="1" hangingPunct="1"/>
            <a:r>
              <a:rPr lang="en-GB" sz="2000" smtClean="0">
                <a:latin typeface="Times New Roman" pitchFamily="18" charset="0"/>
                <a:cs typeface="Times New Roman" pitchFamily="18" charset="0"/>
              </a:rPr>
              <a:t>databases characterised by 3 types of real bit strings: the Barnard Chemical Information (BCI) bit strings, the Daylight fingerprints and the UNITY 2D bit strings </a:t>
            </a:r>
          </a:p>
          <a:p>
            <a:pPr algn="just" eaLnBrk="1" hangingPunct="1"/>
            <a:r>
              <a:rPr lang="en-GB" sz="2400" smtClean="0">
                <a:latin typeface="Times New Roman" pitchFamily="18" charset="0"/>
                <a:cs typeface="Times New Roman" pitchFamily="18" charset="0"/>
              </a:rPr>
              <a:t>Measurement  </a:t>
            </a:r>
            <a:endParaRPr lang="en-GB" sz="2400" b="1" smtClean="0">
              <a:latin typeface="Times New Roman" pitchFamily="18" charset="0"/>
              <a:cs typeface="Times New Roman" pitchFamily="18" charset="0"/>
            </a:endParaRPr>
          </a:p>
          <a:p>
            <a:pPr lvl="1" algn="just" eaLnBrk="1" hangingPunct="1"/>
            <a:r>
              <a:rPr lang="en-GB" sz="2000" smtClean="0">
                <a:latin typeface="Times New Roman" pitchFamily="18" charset="0"/>
                <a:cs typeface="Times New Roman" pitchFamily="18" charset="0"/>
              </a:rPr>
              <a:t>distribution of values obtained from a real dataset compared with one obtained from 5 sets of randomly generated bit strings - </a:t>
            </a:r>
            <a:r>
              <a:rPr lang="en-US" sz="2000" smtClean="0">
                <a:latin typeface="Times New Roman" pitchFamily="18" charset="0"/>
                <a:cs typeface="Times New Roman" pitchFamily="18" charset="0"/>
              </a:rPr>
              <a:t>χ</a:t>
            </a:r>
            <a:r>
              <a:rPr lang="en-US" sz="2000" baseline="30000" smtClean="0">
                <a:latin typeface="Times New Roman" pitchFamily="18" charset="0"/>
                <a:cs typeface="Times New Roman" pitchFamily="18" charset="0"/>
              </a:rPr>
              <a:t>2</a:t>
            </a:r>
            <a:r>
              <a:rPr lang="en-US" sz="2000" smtClean="0">
                <a:latin typeface="Times New Roman" pitchFamily="18" charset="0"/>
                <a:cs typeface="Times New Roman" pitchFamily="18" charset="0"/>
              </a:rPr>
              <a:t> and the Kolmogorov-Smirnov tests of statistical significance </a:t>
            </a:r>
            <a:endParaRPr lang="en-GB" sz="2000" smtClean="0">
              <a:latin typeface="Times New Roman" pitchFamily="18" charset="0"/>
              <a:cs typeface="Times New Roman" pitchFamily="18" charset="0"/>
            </a:endParaRPr>
          </a:p>
          <a:p>
            <a:pPr lvl="1" algn="just" eaLnBrk="1" hangingPunct="1"/>
            <a:endParaRPr lang="en-US" sz="2000" smtClean="0">
              <a:latin typeface="Times New Roman" pitchFamily="18" charset="0"/>
              <a:cs typeface="Times New Roman" pitchFamily="18" charset="0"/>
            </a:endParaRPr>
          </a:p>
        </p:txBody>
      </p:sp>
    </p:spTree>
    <p:extLst>
      <p:ext uri="{BB962C8B-B14F-4D97-AF65-F5344CB8AC3E}">
        <p14:creationId xmlns:p14="http://schemas.microsoft.com/office/powerpoint/2010/main" val="1116169802"/>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85800" y="403225"/>
            <a:ext cx="7772400" cy="1554163"/>
          </a:xfrm>
        </p:spPr>
        <p:txBody>
          <a:bodyPr/>
          <a:lstStyle/>
          <a:p>
            <a:pPr eaLnBrk="1" hangingPunct="1"/>
            <a:r>
              <a:rPr lang="en-US" sz="3200" smtClean="0"/>
              <a:t>Investigation into effectiveness of fusing coefficients for retrieval from chemical databases</a:t>
            </a:r>
          </a:p>
        </p:txBody>
      </p:sp>
      <p:sp>
        <p:nvSpPr>
          <p:cNvPr id="51203" name="Rectangle 3"/>
          <p:cNvSpPr>
            <a:spLocks noGrp="1" noChangeArrowheads="1"/>
          </p:cNvSpPr>
          <p:nvPr>
            <p:ph type="body" idx="1"/>
          </p:nvPr>
        </p:nvSpPr>
        <p:spPr/>
        <p:txBody>
          <a:bodyPr/>
          <a:lstStyle/>
          <a:p>
            <a:pPr algn="just" eaLnBrk="1" hangingPunct="1">
              <a:lnSpc>
                <a:spcPct val="90000"/>
              </a:lnSpc>
            </a:pPr>
            <a:r>
              <a:rPr lang="en-GB" sz="2400" smtClean="0">
                <a:cs typeface="Times New Roman" pitchFamily="18" charset="0"/>
              </a:rPr>
              <a:t>Data &amp; sampling</a:t>
            </a:r>
          </a:p>
          <a:p>
            <a:pPr lvl="1" algn="just" eaLnBrk="1" hangingPunct="1">
              <a:lnSpc>
                <a:spcPct val="90000"/>
              </a:lnSpc>
            </a:pPr>
            <a:r>
              <a:rPr lang="en-GB" sz="2000" smtClean="0">
                <a:cs typeface="Times New Roman" pitchFamily="18" charset="0"/>
              </a:rPr>
              <a:t>MDDR database (124000 compounds)</a:t>
            </a:r>
          </a:p>
          <a:p>
            <a:pPr lvl="2" algn="just" eaLnBrk="1" hangingPunct="1">
              <a:lnSpc>
                <a:spcPct val="90000"/>
              </a:lnSpc>
            </a:pPr>
            <a:r>
              <a:rPr lang="en-GB" sz="1800" smtClean="0">
                <a:cs typeface="Times New Roman" pitchFamily="18" charset="0"/>
              </a:rPr>
              <a:t>30 different activities with around 100 to 700 compounds having each activity </a:t>
            </a:r>
          </a:p>
          <a:p>
            <a:pPr lvl="1" algn="just" eaLnBrk="1" hangingPunct="1">
              <a:lnSpc>
                <a:spcPct val="90000"/>
              </a:lnSpc>
            </a:pPr>
            <a:r>
              <a:rPr lang="en-GB" sz="2000" smtClean="0">
                <a:cs typeface="Times New Roman" pitchFamily="18" charset="0"/>
              </a:rPr>
              <a:t>ID Alert database (11 607 compounds)</a:t>
            </a:r>
          </a:p>
          <a:p>
            <a:pPr lvl="2" algn="just" eaLnBrk="1" hangingPunct="1">
              <a:lnSpc>
                <a:spcPct val="90000"/>
              </a:lnSpc>
            </a:pPr>
            <a:r>
              <a:rPr lang="en-GB" sz="1800" smtClean="0">
                <a:cs typeface="Times New Roman" pitchFamily="18" charset="0"/>
              </a:rPr>
              <a:t>All the 844 activities were sorted by their average number of bits set.  For each type of bit string, 7 different activity classes were chosen from different ranges of average number of bits set</a:t>
            </a:r>
            <a:r>
              <a:rPr lang="en-US" sz="1800" smtClean="0">
                <a:cs typeface="Times New Roman" pitchFamily="18" charset="0"/>
              </a:rPr>
              <a:t> </a:t>
            </a:r>
            <a:endParaRPr lang="en-GB" sz="1800" smtClean="0">
              <a:cs typeface="Times New Roman" pitchFamily="18" charset="0"/>
            </a:endParaRPr>
          </a:p>
          <a:p>
            <a:pPr lvl="1" algn="just" eaLnBrk="1" hangingPunct="1">
              <a:lnSpc>
                <a:spcPct val="90000"/>
              </a:lnSpc>
            </a:pPr>
            <a:r>
              <a:rPr lang="en-GB" sz="2000" smtClean="0">
                <a:cs typeface="Times New Roman" pitchFamily="18" charset="0"/>
              </a:rPr>
              <a:t>Data characterised using three types of bit strings UNITY 2D bit string, Daylight fingerprint and BCI bit strings </a:t>
            </a:r>
          </a:p>
          <a:p>
            <a:pPr lvl="1" algn="just" eaLnBrk="1" hangingPunct="1">
              <a:lnSpc>
                <a:spcPct val="90000"/>
              </a:lnSpc>
            </a:pPr>
            <a:r>
              <a:rPr lang="en-GB" sz="2000" smtClean="0">
                <a:cs typeface="Times New Roman" pitchFamily="18" charset="0"/>
              </a:rPr>
              <a:t>similarity coefficients first clustered before selected for comparison &amp; fusion</a:t>
            </a:r>
          </a:p>
          <a:p>
            <a:pPr eaLnBrk="1" hangingPunct="1">
              <a:lnSpc>
                <a:spcPct val="90000"/>
              </a:lnSpc>
            </a:pPr>
            <a:r>
              <a:rPr lang="en-GB" sz="2400" smtClean="0">
                <a:cs typeface="Times New Roman" pitchFamily="18" charset="0"/>
              </a:rPr>
              <a:t>Performance measure used was the number of actives in the top 400 structures</a:t>
            </a:r>
            <a:endParaRPr lang="en-US" sz="2400" smtClean="0">
              <a:cs typeface="Times New Roman" pitchFamily="18" charset="0"/>
            </a:endParaRPr>
          </a:p>
        </p:txBody>
      </p:sp>
    </p:spTree>
    <p:extLst>
      <p:ext uri="{BB962C8B-B14F-4D97-AF65-F5344CB8AC3E}">
        <p14:creationId xmlns:p14="http://schemas.microsoft.com/office/powerpoint/2010/main" val="1196205669"/>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26"/>
          <p:cNvSpPr>
            <a:spLocks noGrp="1" noChangeArrowheads="1"/>
          </p:cNvSpPr>
          <p:nvPr>
            <p:ph type="title"/>
          </p:nvPr>
        </p:nvSpPr>
        <p:spPr/>
        <p:txBody>
          <a:bodyPr/>
          <a:lstStyle/>
          <a:p>
            <a:pPr eaLnBrk="1" hangingPunct="1"/>
            <a:r>
              <a:rPr lang="en-US" smtClean="0"/>
              <a:t>Observe, Measure… Then What?</a:t>
            </a:r>
            <a:endParaRPr lang="en-GB" smtClean="0"/>
          </a:p>
        </p:txBody>
      </p:sp>
      <p:sp>
        <p:nvSpPr>
          <p:cNvPr id="16387" name="Rectangle 1027"/>
          <p:cNvSpPr>
            <a:spLocks noGrp="1" noChangeArrowheads="1"/>
          </p:cNvSpPr>
          <p:nvPr>
            <p:ph type="body" idx="1"/>
          </p:nvPr>
        </p:nvSpPr>
        <p:spPr/>
        <p:txBody>
          <a:bodyPr/>
          <a:lstStyle/>
          <a:p>
            <a:pPr eaLnBrk="1" hangingPunct="1"/>
            <a:r>
              <a:rPr lang="en-US" sz="2800" dirty="0" smtClean="0"/>
              <a:t>Observations and measurements are gathered in a user study (to get “good” data)</a:t>
            </a:r>
          </a:p>
          <a:p>
            <a:pPr eaLnBrk="1" hangingPunct="1"/>
            <a:r>
              <a:rPr lang="en-US" sz="2800" dirty="0" smtClean="0"/>
              <a:t>They, we</a:t>
            </a:r>
          </a:p>
          <a:p>
            <a:pPr lvl="1" eaLnBrk="1" hangingPunct="1"/>
            <a:r>
              <a:rPr lang="en-US" sz="2400" dirty="0" smtClean="0"/>
              <a:t>Describe</a:t>
            </a:r>
          </a:p>
          <a:p>
            <a:pPr lvl="1" eaLnBrk="1" hangingPunct="1"/>
            <a:r>
              <a:rPr lang="en-US" sz="2400" dirty="0" smtClean="0"/>
              <a:t>Compare</a:t>
            </a:r>
          </a:p>
          <a:p>
            <a:pPr lvl="1" eaLnBrk="1" hangingPunct="1"/>
            <a:r>
              <a:rPr lang="en-US" sz="2400" dirty="0" smtClean="0"/>
              <a:t>Infer</a:t>
            </a:r>
          </a:p>
          <a:p>
            <a:pPr lvl="1" eaLnBrk="1" hangingPunct="1"/>
            <a:r>
              <a:rPr lang="en-US" sz="2400" dirty="0" smtClean="0"/>
              <a:t>Relate</a:t>
            </a:r>
          </a:p>
          <a:p>
            <a:pPr lvl="1" eaLnBrk="1" hangingPunct="1"/>
            <a:r>
              <a:rPr lang="en-US" sz="2400" dirty="0" smtClean="0"/>
              <a:t>Predict</a:t>
            </a:r>
          </a:p>
          <a:p>
            <a:pPr lvl="1" eaLnBrk="1" hangingPunct="1"/>
            <a:r>
              <a:rPr lang="en-US" sz="2400" dirty="0" smtClean="0"/>
              <a:t>etc.</a:t>
            </a:r>
          </a:p>
          <a:p>
            <a:pPr eaLnBrk="1" hangingPunct="1"/>
            <a:endParaRPr lang="en-GB" sz="2800" dirty="0" smtClean="0"/>
          </a:p>
        </p:txBody>
      </p:sp>
      <p:sp>
        <p:nvSpPr>
          <p:cNvPr id="617476" name="Text Box 1028"/>
          <p:cNvSpPr txBox="1">
            <a:spLocks noChangeArrowheads="1"/>
          </p:cNvSpPr>
          <p:nvPr/>
        </p:nvSpPr>
        <p:spPr bwMode="auto">
          <a:xfrm>
            <a:off x="3657600" y="3084513"/>
            <a:ext cx="4876800" cy="3224212"/>
          </a:xfrm>
          <a:prstGeom prst="rect">
            <a:avLst/>
          </a:prstGeom>
          <a:solidFill>
            <a:srgbClr val="FFE5E5"/>
          </a:solidFill>
          <a:ln w="28575">
            <a:solidFill>
              <a:schemeClr val="folHlink"/>
            </a:solidFill>
            <a:miter lim="800000"/>
            <a:headEnd/>
            <a:tailEnd/>
          </a:ln>
          <a:effectLst/>
        </p:spPr>
        <p:txBody>
          <a:bodyPr lIns="90000" tIns="46800" rIns="90000" bIns="46800">
            <a:spAutoFit/>
          </a:bodyPr>
          <a:lstStyle/>
          <a:p>
            <a:pPr>
              <a:spcBef>
                <a:spcPct val="50000"/>
              </a:spcBef>
            </a:pPr>
            <a:r>
              <a:rPr lang="en-US" sz="2400"/>
              <a:t>These are statistical terms.</a:t>
            </a:r>
          </a:p>
          <a:p>
            <a:pPr>
              <a:spcBef>
                <a:spcPct val="50000"/>
              </a:spcBef>
            </a:pPr>
            <a:r>
              <a:rPr lang="en-US" sz="2400"/>
              <a:t>Fine, but usually our intent is not statistical.</a:t>
            </a:r>
          </a:p>
          <a:p>
            <a:pPr>
              <a:spcBef>
                <a:spcPct val="50000"/>
              </a:spcBef>
            </a:pPr>
            <a:r>
              <a:rPr lang="en-US" sz="2400"/>
              <a:t>Our intent is founded on simple well-intentioned “research questions”.</a:t>
            </a:r>
          </a:p>
          <a:p>
            <a:pPr>
              <a:spcBef>
                <a:spcPct val="50000"/>
              </a:spcBef>
            </a:pPr>
            <a:r>
              <a:rPr lang="en-US" sz="2400"/>
              <a:t>Let’s see…</a:t>
            </a:r>
            <a:endParaRPr lang="en-GB" sz="2400"/>
          </a:p>
        </p:txBody>
      </p:sp>
    </p:spTree>
    <p:extLst>
      <p:ext uri="{BB962C8B-B14F-4D97-AF65-F5344CB8AC3E}">
        <p14:creationId xmlns:p14="http://schemas.microsoft.com/office/powerpoint/2010/main" val="20342593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17476"/>
                                        </p:tgtEl>
                                        <p:attrNameLst>
                                          <p:attrName>style.visibility</p:attrName>
                                        </p:attrNameLst>
                                      </p:cBhvr>
                                      <p:to>
                                        <p:strVal val="visible"/>
                                      </p:to>
                                    </p:set>
                                    <p:animEffect transition="in" filter="wipe(left)">
                                      <p:cBhvr>
                                        <p:cTn id="7" dur="500"/>
                                        <p:tgtEl>
                                          <p:spTgt spid="617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7476" grpId="0" animBg="1" autoUpdateAnimBg="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1041"/>
          <p:cNvPicPr>
            <a:picLocks noChangeAspect="1" noChangeArrowheads="1"/>
          </p:cNvPicPr>
          <p:nvPr/>
        </p:nvPicPr>
        <p:blipFill>
          <a:blip r:embed="rId3"/>
          <a:srcRect/>
          <a:stretch>
            <a:fillRect/>
          </a:stretch>
        </p:blipFill>
        <p:spPr bwMode="auto">
          <a:xfrm>
            <a:off x="381000" y="3429000"/>
            <a:ext cx="8229600" cy="2854325"/>
          </a:xfrm>
          <a:prstGeom prst="rect">
            <a:avLst/>
          </a:prstGeom>
          <a:noFill/>
          <a:ln w="28575">
            <a:noFill/>
            <a:miter lim="800000"/>
            <a:headEnd/>
            <a:tailEnd/>
          </a:ln>
          <a:effectLst/>
        </p:spPr>
      </p:pic>
      <p:pic>
        <p:nvPicPr>
          <p:cNvPr id="48131" name="Picture 1040"/>
          <p:cNvPicPr>
            <a:picLocks noChangeAspect="1" noChangeArrowheads="1"/>
          </p:cNvPicPr>
          <p:nvPr/>
        </p:nvPicPr>
        <p:blipFill>
          <a:blip r:embed="rId4"/>
          <a:srcRect/>
          <a:stretch>
            <a:fillRect/>
          </a:stretch>
        </p:blipFill>
        <p:spPr bwMode="auto">
          <a:xfrm>
            <a:off x="381000" y="674688"/>
            <a:ext cx="8229600" cy="3516312"/>
          </a:xfrm>
          <a:prstGeom prst="rect">
            <a:avLst/>
          </a:prstGeom>
          <a:noFill/>
          <a:ln w="28575">
            <a:noFill/>
            <a:miter lim="800000"/>
            <a:headEnd/>
            <a:tailEnd/>
          </a:ln>
          <a:effectLst/>
        </p:spPr>
      </p:pic>
      <p:sp>
        <p:nvSpPr>
          <p:cNvPr id="501763" name="AutoShape 1027"/>
          <p:cNvSpPr>
            <a:spLocks noChangeArrowheads="1"/>
          </p:cNvSpPr>
          <p:nvPr/>
        </p:nvSpPr>
        <p:spPr bwMode="auto">
          <a:xfrm>
            <a:off x="3733800" y="2286000"/>
            <a:ext cx="1905000" cy="457200"/>
          </a:xfrm>
          <a:prstGeom prst="roundRect">
            <a:avLst>
              <a:gd name="adj" fmla="val 16667"/>
            </a:avLst>
          </a:prstGeom>
          <a:solidFill>
            <a:srgbClr val="FFE5E5"/>
          </a:solidFill>
          <a:ln w="28575">
            <a:solidFill>
              <a:schemeClr val="folHlink"/>
            </a:solidFill>
            <a:round/>
            <a:headEnd/>
            <a:tailEnd/>
          </a:ln>
          <a:effectLst/>
        </p:spPr>
        <p:txBody>
          <a:bodyPr wrap="none" lIns="90000" tIns="46800" rIns="90000" bIns="46800" anchor="ctr"/>
          <a:lstStyle/>
          <a:p>
            <a:pPr algn="ctr"/>
            <a:r>
              <a:rPr lang="en-US" sz="2400"/>
              <a:t>Observe</a:t>
            </a:r>
            <a:endParaRPr lang="en-GB" sz="2400"/>
          </a:p>
        </p:txBody>
      </p:sp>
      <p:sp>
        <p:nvSpPr>
          <p:cNvPr id="501764" name="AutoShape 1028"/>
          <p:cNvSpPr>
            <a:spLocks noChangeArrowheads="1"/>
          </p:cNvSpPr>
          <p:nvPr/>
        </p:nvSpPr>
        <p:spPr bwMode="auto">
          <a:xfrm>
            <a:off x="3695700" y="3124200"/>
            <a:ext cx="1905000" cy="457200"/>
          </a:xfrm>
          <a:prstGeom prst="roundRect">
            <a:avLst>
              <a:gd name="adj" fmla="val 16667"/>
            </a:avLst>
          </a:prstGeom>
          <a:solidFill>
            <a:srgbClr val="FFE5E5"/>
          </a:solidFill>
          <a:ln w="28575">
            <a:solidFill>
              <a:schemeClr val="folHlink"/>
            </a:solidFill>
            <a:round/>
            <a:headEnd/>
            <a:tailEnd/>
          </a:ln>
          <a:effectLst/>
        </p:spPr>
        <p:txBody>
          <a:bodyPr wrap="none" lIns="90000" tIns="46800" rIns="90000" bIns="46800" anchor="ctr"/>
          <a:lstStyle/>
          <a:p>
            <a:pPr algn="ctr"/>
            <a:r>
              <a:rPr lang="en-US" sz="2400"/>
              <a:t>Measure</a:t>
            </a:r>
            <a:endParaRPr lang="en-GB" sz="2400"/>
          </a:p>
        </p:txBody>
      </p:sp>
      <p:sp>
        <p:nvSpPr>
          <p:cNvPr id="48134" name="Rectangle 1033"/>
          <p:cNvSpPr>
            <a:spLocks noChangeArrowheads="1"/>
          </p:cNvSpPr>
          <p:nvPr/>
        </p:nvSpPr>
        <p:spPr bwMode="auto">
          <a:xfrm>
            <a:off x="152400" y="3962400"/>
            <a:ext cx="8610600" cy="685800"/>
          </a:xfrm>
          <a:prstGeom prst="rect">
            <a:avLst/>
          </a:prstGeom>
          <a:solidFill>
            <a:schemeClr val="accent1"/>
          </a:solidFill>
          <a:ln w="28575">
            <a:noFill/>
            <a:miter lim="800000"/>
            <a:headEnd/>
            <a:tailEnd/>
          </a:ln>
          <a:effectLst/>
        </p:spPr>
        <p:txBody>
          <a:bodyPr wrap="none" lIns="90000" tIns="46800" rIns="90000" bIns="46800" anchor="ctr"/>
          <a:lstStyle/>
          <a:p>
            <a:pPr algn="ctr"/>
            <a:endParaRPr lang="en-GB" sz="4800"/>
          </a:p>
        </p:txBody>
      </p:sp>
      <p:sp>
        <p:nvSpPr>
          <p:cNvPr id="48135" name="Text Box 1034"/>
          <p:cNvSpPr txBox="1">
            <a:spLocks noChangeArrowheads="1"/>
          </p:cNvSpPr>
          <p:nvPr/>
        </p:nvSpPr>
        <p:spPr bwMode="auto">
          <a:xfrm>
            <a:off x="4267200" y="3657600"/>
            <a:ext cx="1524000" cy="914400"/>
          </a:xfrm>
          <a:prstGeom prst="rect">
            <a:avLst/>
          </a:prstGeom>
          <a:noFill/>
          <a:ln w="28575">
            <a:noFill/>
            <a:miter lim="800000"/>
            <a:headEnd/>
            <a:tailEnd/>
          </a:ln>
          <a:effectLst/>
        </p:spPr>
        <p:txBody>
          <a:bodyPr lIns="90000" tIns="46800" rIns="90000" bIns="46800">
            <a:spAutoFit/>
          </a:bodyPr>
          <a:lstStyle/>
          <a:p>
            <a:pPr>
              <a:spcBef>
                <a:spcPct val="50000"/>
              </a:spcBef>
            </a:pPr>
            <a:r>
              <a:rPr lang="en-US" sz="5400" b="1"/>
              <a:t>…</a:t>
            </a:r>
            <a:endParaRPr lang="en-GB" sz="5400" b="1"/>
          </a:p>
        </p:txBody>
      </p:sp>
    </p:spTree>
    <p:extLst>
      <p:ext uri="{BB962C8B-B14F-4D97-AF65-F5344CB8AC3E}">
        <p14:creationId xmlns:p14="http://schemas.microsoft.com/office/powerpoint/2010/main" val="20106250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01763"/>
                                        </p:tgtEl>
                                        <p:attrNameLst>
                                          <p:attrName>style.visibility</p:attrName>
                                        </p:attrNameLst>
                                      </p:cBhvr>
                                      <p:to>
                                        <p:strVal val="visible"/>
                                      </p:to>
                                    </p:set>
                                    <p:animEffect transition="in" filter="wipe(left)">
                                      <p:cBhvr>
                                        <p:cTn id="7" dur="500"/>
                                        <p:tgtEl>
                                          <p:spTgt spid="50176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01764"/>
                                        </p:tgtEl>
                                        <p:attrNameLst>
                                          <p:attrName>style.visibility</p:attrName>
                                        </p:attrNameLst>
                                      </p:cBhvr>
                                      <p:to>
                                        <p:strVal val="visible"/>
                                      </p:to>
                                    </p:set>
                                    <p:animEffect transition="in" filter="wipe(left)">
                                      <p:cBhvr>
                                        <p:cTn id="12" dur="500"/>
                                        <p:tgtEl>
                                          <p:spTgt spid="5017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63" grpId="0" animBg="1" autoUpdateAnimBg="0"/>
      <p:bldP spid="501764" grpId="0" animBg="1" autoUpdateAnimBg="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5"/>
          <p:cNvPicPr>
            <a:picLocks noChangeAspect="1" noChangeArrowheads="1"/>
          </p:cNvPicPr>
          <p:nvPr/>
        </p:nvPicPr>
        <p:blipFill>
          <a:blip r:embed="rId3"/>
          <a:srcRect/>
          <a:stretch>
            <a:fillRect/>
          </a:stretch>
        </p:blipFill>
        <p:spPr bwMode="auto">
          <a:xfrm>
            <a:off x="685800" y="796925"/>
            <a:ext cx="8077200" cy="3851275"/>
          </a:xfrm>
          <a:prstGeom prst="rect">
            <a:avLst/>
          </a:prstGeom>
          <a:noFill/>
          <a:ln w="28575">
            <a:noFill/>
            <a:miter lim="800000"/>
            <a:headEnd/>
            <a:tailEnd/>
          </a:ln>
          <a:effectLst/>
        </p:spPr>
      </p:pic>
      <p:pic>
        <p:nvPicPr>
          <p:cNvPr id="49155" name="Picture 26"/>
          <p:cNvPicPr>
            <a:picLocks noChangeAspect="1" noChangeArrowheads="1"/>
          </p:cNvPicPr>
          <p:nvPr/>
        </p:nvPicPr>
        <p:blipFill>
          <a:blip r:embed="rId4"/>
          <a:srcRect/>
          <a:stretch>
            <a:fillRect/>
          </a:stretch>
        </p:blipFill>
        <p:spPr bwMode="auto">
          <a:xfrm>
            <a:off x="685800" y="2905125"/>
            <a:ext cx="8077200" cy="3800475"/>
          </a:xfrm>
          <a:prstGeom prst="rect">
            <a:avLst/>
          </a:prstGeom>
          <a:noFill/>
          <a:ln w="28575">
            <a:noFill/>
            <a:miter lim="800000"/>
            <a:headEnd/>
            <a:tailEnd/>
          </a:ln>
          <a:effectLst/>
        </p:spPr>
      </p:pic>
      <p:grpSp>
        <p:nvGrpSpPr>
          <p:cNvPr id="2" name="Group 14"/>
          <p:cNvGrpSpPr>
            <a:grpSpLocks/>
          </p:cNvGrpSpPr>
          <p:nvPr/>
        </p:nvGrpSpPr>
        <p:grpSpPr bwMode="auto">
          <a:xfrm>
            <a:off x="2057400" y="4267200"/>
            <a:ext cx="1905000" cy="1825625"/>
            <a:chOff x="1296" y="2688"/>
            <a:chExt cx="1200" cy="1150"/>
          </a:xfrm>
        </p:grpSpPr>
        <p:sp>
          <p:nvSpPr>
            <p:cNvPr id="49165" name="AutoShape 3"/>
            <p:cNvSpPr>
              <a:spLocks noChangeArrowheads="1"/>
            </p:cNvSpPr>
            <p:nvPr/>
          </p:nvSpPr>
          <p:spPr bwMode="auto">
            <a:xfrm>
              <a:off x="1296" y="2688"/>
              <a:ext cx="1200" cy="288"/>
            </a:xfrm>
            <a:prstGeom prst="roundRect">
              <a:avLst>
                <a:gd name="adj" fmla="val 16667"/>
              </a:avLst>
            </a:prstGeom>
            <a:solidFill>
              <a:srgbClr val="FFE5E5"/>
            </a:solidFill>
            <a:ln w="28575">
              <a:solidFill>
                <a:schemeClr val="folHlink"/>
              </a:solidFill>
              <a:round/>
              <a:headEnd/>
              <a:tailEnd/>
            </a:ln>
            <a:effectLst/>
          </p:spPr>
          <p:txBody>
            <a:bodyPr wrap="none" lIns="90000" tIns="46800" rIns="90000" bIns="46800" anchor="ctr"/>
            <a:lstStyle/>
            <a:p>
              <a:pPr algn="ctr"/>
              <a:r>
                <a:rPr lang="en-US" sz="2400"/>
                <a:t>Describe</a:t>
              </a:r>
              <a:endParaRPr lang="en-GB" sz="2400"/>
            </a:p>
          </p:txBody>
        </p:sp>
        <p:sp>
          <p:nvSpPr>
            <p:cNvPr id="49166" name="Rectangle 4"/>
            <p:cNvSpPr>
              <a:spLocks noChangeArrowheads="1"/>
            </p:cNvSpPr>
            <p:nvPr/>
          </p:nvSpPr>
          <p:spPr bwMode="auto">
            <a:xfrm>
              <a:off x="1740" y="3672"/>
              <a:ext cx="330" cy="166"/>
            </a:xfrm>
            <a:prstGeom prst="rect">
              <a:avLst/>
            </a:prstGeom>
            <a:noFill/>
            <a:ln w="57150">
              <a:solidFill>
                <a:schemeClr val="folHlink"/>
              </a:solidFill>
              <a:miter lim="800000"/>
              <a:headEnd/>
              <a:tailEnd/>
            </a:ln>
            <a:effectLst/>
          </p:spPr>
          <p:txBody>
            <a:bodyPr wrap="none" lIns="90000" tIns="46800" rIns="90000" bIns="46800" anchor="ctr"/>
            <a:lstStyle/>
            <a:p>
              <a:pPr algn="ctr"/>
              <a:endParaRPr lang="en-GB"/>
            </a:p>
          </p:txBody>
        </p:sp>
        <p:cxnSp>
          <p:nvCxnSpPr>
            <p:cNvPr id="49167" name="AutoShape 5"/>
            <p:cNvCxnSpPr>
              <a:cxnSpLocks noChangeShapeType="1"/>
              <a:stCxn id="49165" idx="2"/>
              <a:endCxn id="49166" idx="0"/>
            </p:cNvCxnSpPr>
            <p:nvPr/>
          </p:nvCxnSpPr>
          <p:spPr bwMode="auto">
            <a:xfrm>
              <a:off x="1896" y="2985"/>
              <a:ext cx="9" cy="669"/>
            </a:xfrm>
            <a:prstGeom prst="straightConnector1">
              <a:avLst/>
            </a:prstGeom>
            <a:noFill/>
            <a:ln w="28575">
              <a:solidFill>
                <a:schemeClr val="folHlink"/>
              </a:solidFill>
              <a:round/>
              <a:headEnd/>
              <a:tailEnd/>
            </a:ln>
            <a:effectLst/>
          </p:spPr>
        </p:cxnSp>
      </p:grpSp>
      <p:grpSp>
        <p:nvGrpSpPr>
          <p:cNvPr id="3" name="Group 21"/>
          <p:cNvGrpSpPr>
            <a:grpSpLocks/>
          </p:cNvGrpSpPr>
          <p:nvPr/>
        </p:nvGrpSpPr>
        <p:grpSpPr bwMode="auto">
          <a:xfrm>
            <a:off x="4648200" y="4267200"/>
            <a:ext cx="3562350" cy="1825625"/>
            <a:chOff x="2928" y="2688"/>
            <a:chExt cx="2244" cy="1150"/>
          </a:xfrm>
        </p:grpSpPr>
        <p:sp>
          <p:nvSpPr>
            <p:cNvPr id="49160" name="AutoShape 6"/>
            <p:cNvSpPr>
              <a:spLocks noChangeArrowheads="1"/>
            </p:cNvSpPr>
            <p:nvPr/>
          </p:nvSpPr>
          <p:spPr bwMode="auto">
            <a:xfrm>
              <a:off x="3382" y="2688"/>
              <a:ext cx="1200" cy="288"/>
            </a:xfrm>
            <a:prstGeom prst="roundRect">
              <a:avLst>
                <a:gd name="adj" fmla="val 16667"/>
              </a:avLst>
            </a:prstGeom>
            <a:solidFill>
              <a:srgbClr val="FFE5E5"/>
            </a:solidFill>
            <a:ln w="28575">
              <a:solidFill>
                <a:schemeClr val="folHlink"/>
              </a:solidFill>
              <a:round/>
              <a:headEnd/>
              <a:tailEnd/>
            </a:ln>
            <a:effectLst/>
          </p:spPr>
          <p:txBody>
            <a:bodyPr wrap="none" lIns="90000" tIns="46800" rIns="90000" bIns="46800" anchor="ctr"/>
            <a:lstStyle/>
            <a:p>
              <a:pPr algn="ctr"/>
              <a:r>
                <a:rPr lang="en-US" sz="2400"/>
                <a:t>Compare</a:t>
              </a:r>
              <a:endParaRPr lang="en-GB" sz="2400"/>
            </a:p>
          </p:txBody>
        </p:sp>
        <p:sp>
          <p:nvSpPr>
            <p:cNvPr id="49161" name="Rectangle 7"/>
            <p:cNvSpPr>
              <a:spLocks noChangeArrowheads="1"/>
            </p:cNvSpPr>
            <p:nvPr/>
          </p:nvSpPr>
          <p:spPr bwMode="auto">
            <a:xfrm>
              <a:off x="2928" y="3670"/>
              <a:ext cx="402" cy="168"/>
            </a:xfrm>
            <a:prstGeom prst="rect">
              <a:avLst/>
            </a:prstGeom>
            <a:noFill/>
            <a:ln w="57150">
              <a:solidFill>
                <a:schemeClr val="folHlink"/>
              </a:solidFill>
              <a:miter lim="800000"/>
              <a:headEnd/>
              <a:tailEnd/>
            </a:ln>
            <a:effectLst/>
          </p:spPr>
          <p:txBody>
            <a:bodyPr wrap="none" lIns="90000" tIns="46800" rIns="90000" bIns="46800" anchor="ctr"/>
            <a:lstStyle/>
            <a:p>
              <a:pPr algn="ctr"/>
              <a:endParaRPr lang="en-GB"/>
            </a:p>
          </p:txBody>
        </p:sp>
        <p:sp>
          <p:nvSpPr>
            <p:cNvPr id="49162" name="Rectangle 8"/>
            <p:cNvSpPr>
              <a:spLocks noChangeArrowheads="1"/>
            </p:cNvSpPr>
            <p:nvPr/>
          </p:nvSpPr>
          <p:spPr bwMode="auto">
            <a:xfrm>
              <a:off x="4830" y="3666"/>
              <a:ext cx="342" cy="166"/>
            </a:xfrm>
            <a:prstGeom prst="rect">
              <a:avLst/>
            </a:prstGeom>
            <a:noFill/>
            <a:ln w="57150">
              <a:solidFill>
                <a:schemeClr val="folHlink"/>
              </a:solidFill>
              <a:miter lim="800000"/>
              <a:headEnd/>
              <a:tailEnd/>
            </a:ln>
            <a:effectLst/>
          </p:spPr>
          <p:txBody>
            <a:bodyPr wrap="none" lIns="90000" tIns="46800" rIns="90000" bIns="46800" anchor="ctr"/>
            <a:lstStyle/>
            <a:p>
              <a:pPr algn="ctr"/>
              <a:endParaRPr lang="en-GB"/>
            </a:p>
          </p:txBody>
        </p:sp>
        <p:cxnSp>
          <p:nvCxnSpPr>
            <p:cNvPr id="49163" name="AutoShape 10"/>
            <p:cNvCxnSpPr>
              <a:cxnSpLocks noChangeShapeType="1"/>
              <a:stCxn id="49161" idx="0"/>
              <a:endCxn id="49160" idx="2"/>
            </p:cNvCxnSpPr>
            <p:nvPr/>
          </p:nvCxnSpPr>
          <p:spPr bwMode="auto">
            <a:xfrm flipV="1">
              <a:off x="3129" y="2985"/>
              <a:ext cx="853" cy="667"/>
            </a:xfrm>
            <a:prstGeom prst="straightConnector1">
              <a:avLst/>
            </a:prstGeom>
            <a:noFill/>
            <a:ln w="38100">
              <a:solidFill>
                <a:schemeClr val="folHlink"/>
              </a:solidFill>
              <a:round/>
              <a:headEnd/>
              <a:tailEnd/>
            </a:ln>
            <a:effectLst/>
          </p:spPr>
        </p:cxnSp>
        <p:cxnSp>
          <p:nvCxnSpPr>
            <p:cNvPr id="49164" name="AutoShape 11"/>
            <p:cNvCxnSpPr>
              <a:cxnSpLocks noChangeShapeType="1"/>
              <a:stCxn id="49162" idx="0"/>
              <a:endCxn id="49160" idx="2"/>
            </p:cNvCxnSpPr>
            <p:nvPr/>
          </p:nvCxnSpPr>
          <p:spPr bwMode="auto">
            <a:xfrm flipH="1" flipV="1">
              <a:off x="3982" y="2985"/>
              <a:ext cx="1019" cy="663"/>
            </a:xfrm>
            <a:prstGeom prst="straightConnector1">
              <a:avLst/>
            </a:prstGeom>
            <a:noFill/>
            <a:ln w="38100">
              <a:solidFill>
                <a:schemeClr val="folHlink"/>
              </a:solidFill>
              <a:round/>
              <a:headEnd/>
              <a:tailEnd/>
            </a:ln>
            <a:effectLst/>
          </p:spPr>
        </p:cxnSp>
      </p:grpSp>
      <p:sp>
        <p:nvSpPr>
          <p:cNvPr id="49158" name="Rectangle 22"/>
          <p:cNvSpPr>
            <a:spLocks noChangeArrowheads="1"/>
          </p:cNvSpPr>
          <p:nvPr/>
        </p:nvSpPr>
        <p:spPr bwMode="auto">
          <a:xfrm>
            <a:off x="533400" y="2652713"/>
            <a:ext cx="8305800" cy="457200"/>
          </a:xfrm>
          <a:prstGeom prst="rect">
            <a:avLst/>
          </a:prstGeom>
          <a:solidFill>
            <a:schemeClr val="accent1"/>
          </a:solidFill>
          <a:ln w="28575">
            <a:noFill/>
            <a:miter lim="800000"/>
            <a:headEnd/>
            <a:tailEnd/>
          </a:ln>
          <a:effectLst/>
        </p:spPr>
        <p:txBody>
          <a:bodyPr wrap="none" lIns="90000" tIns="46800" rIns="90000" bIns="46800" anchor="ctr"/>
          <a:lstStyle/>
          <a:p>
            <a:endParaRPr lang="en-MY"/>
          </a:p>
        </p:txBody>
      </p:sp>
      <p:sp>
        <p:nvSpPr>
          <p:cNvPr id="49159" name="Text Box 23"/>
          <p:cNvSpPr txBox="1">
            <a:spLocks noChangeArrowheads="1"/>
          </p:cNvSpPr>
          <p:nvPr/>
        </p:nvSpPr>
        <p:spPr bwMode="auto">
          <a:xfrm>
            <a:off x="4324350" y="2209800"/>
            <a:ext cx="1524000" cy="914400"/>
          </a:xfrm>
          <a:prstGeom prst="rect">
            <a:avLst/>
          </a:prstGeom>
          <a:noFill/>
          <a:ln w="28575">
            <a:noFill/>
            <a:miter lim="800000"/>
            <a:headEnd/>
            <a:tailEnd/>
          </a:ln>
          <a:effectLst/>
        </p:spPr>
        <p:txBody>
          <a:bodyPr lIns="90000" tIns="46800" rIns="90000" bIns="46800">
            <a:spAutoFit/>
          </a:bodyPr>
          <a:lstStyle/>
          <a:p>
            <a:pPr>
              <a:spcBef>
                <a:spcPct val="50000"/>
              </a:spcBef>
            </a:pPr>
            <a:r>
              <a:rPr lang="en-US" sz="5400" b="1"/>
              <a:t>…</a:t>
            </a:r>
            <a:endParaRPr lang="en-GB" sz="5400" b="1"/>
          </a:p>
        </p:txBody>
      </p:sp>
    </p:spTree>
    <p:extLst>
      <p:ext uri="{BB962C8B-B14F-4D97-AF65-F5344CB8AC3E}">
        <p14:creationId xmlns:p14="http://schemas.microsoft.com/office/powerpoint/2010/main" val="13956618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b="1" dirty="0" smtClean="0"/>
              <a:t>Advocacy / Participatory</a:t>
            </a:r>
            <a:endParaRPr lang="en-US" b="1" dirty="0"/>
          </a:p>
        </p:txBody>
      </p:sp>
      <p:sp>
        <p:nvSpPr>
          <p:cNvPr id="3" name="Content Placeholder 2"/>
          <p:cNvSpPr>
            <a:spLocks noGrp="1"/>
          </p:cNvSpPr>
          <p:nvPr>
            <p:ph idx="1"/>
          </p:nvPr>
        </p:nvSpPr>
        <p:spPr>
          <a:xfrm>
            <a:off x="457200" y="1722437"/>
            <a:ext cx="8229600" cy="4525963"/>
          </a:xfrm>
        </p:spPr>
        <p:txBody>
          <a:bodyPr/>
          <a:lstStyle/>
          <a:p>
            <a:r>
              <a:rPr lang="en-US" dirty="0" smtClean="0"/>
              <a:t>Focus on bringing about change in practices</a:t>
            </a:r>
          </a:p>
          <a:p>
            <a:r>
              <a:rPr lang="en-US" dirty="0" smtClean="0"/>
              <a:t>Helping individuals and especially minority to free themselves from injustice</a:t>
            </a:r>
          </a:p>
          <a:p>
            <a:r>
              <a:rPr lang="en-US" dirty="0" smtClean="0"/>
              <a:t>To empower the minorities</a:t>
            </a:r>
          </a:p>
          <a:p>
            <a:r>
              <a:rPr lang="en-US" dirty="0" smtClean="0"/>
              <a:t>Research focuses on collaboration and engagement</a:t>
            </a:r>
          </a:p>
          <a:p>
            <a:pPr algn="r">
              <a:buNone/>
            </a:pPr>
            <a:r>
              <a:rPr lang="en-US" dirty="0" smtClean="0"/>
              <a:t>(Creswell, 2008)</a:t>
            </a:r>
            <a:endParaRPr lang="en-US" dirty="0"/>
          </a:p>
        </p:txBody>
      </p:sp>
    </p:spTree>
    <p:extLst>
      <p:ext uri="{BB962C8B-B14F-4D97-AF65-F5344CB8AC3E}">
        <p14:creationId xmlns:p14="http://schemas.microsoft.com/office/powerpoint/2010/main" val="14823258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1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4"/>
          <p:cNvPicPr>
            <a:picLocks noChangeAspect="1" noChangeArrowheads="1"/>
          </p:cNvPicPr>
          <p:nvPr/>
        </p:nvPicPr>
        <p:blipFill>
          <a:blip r:embed="rId3"/>
          <a:srcRect/>
          <a:stretch>
            <a:fillRect/>
          </a:stretch>
        </p:blipFill>
        <p:spPr bwMode="auto">
          <a:xfrm>
            <a:off x="1257300" y="762000"/>
            <a:ext cx="6972300" cy="1644650"/>
          </a:xfrm>
          <a:prstGeom prst="rect">
            <a:avLst/>
          </a:prstGeom>
          <a:noFill/>
          <a:ln w="28575">
            <a:noFill/>
            <a:miter lim="800000"/>
            <a:headEnd/>
            <a:tailEnd/>
          </a:ln>
          <a:effectLst/>
        </p:spPr>
      </p:pic>
      <p:pic>
        <p:nvPicPr>
          <p:cNvPr id="50179" name="Picture 5"/>
          <p:cNvPicPr>
            <a:picLocks noChangeAspect="1" noChangeArrowheads="1"/>
          </p:cNvPicPr>
          <p:nvPr/>
        </p:nvPicPr>
        <p:blipFill>
          <a:blip r:embed="rId4"/>
          <a:srcRect/>
          <a:stretch>
            <a:fillRect/>
          </a:stretch>
        </p:blipFill>
        <p:spPr bwMode="auto">
          <a:xfrm>
            <a:off x="1143000" y="2597150"/>
            <a:ext cx="7162800" cy="4032250"/>
          </a:xfrm>
          <a:prstGeom prst="rect">
            <a:avLst/>
          </a:prstGeom>
          <a:noFill/>
          <a:ln w="28575">
            <a:noFill/>
            <a:miter lim="800000"/>
            <a:headEnd/>
            <a:tailEnd/>
          </a:ln>
          <a:effectLst/>
        </p:spPr>
      </p:pic>
    </p:spTree>
    <p:extLst>
      <p:ext uri="{BB962C8B-B14F-4D97-AF65-F5344CB8AC3E}">
        <p14:creationId xmlns:p14="http://schemas.microsoft.com/office/powerpoint/2010/main" val="131361064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3"/>
          <p:cNvSpPr txBox="1">
            <a:spLocks noChangeArrowheads="1"/>
          </p:cNvSpPr>
          <p:nvPr/>
        </p:nvSpPr>
        <p:spPr bwMode="auto">
          <a:xfrm>
            <a:off x="1066800" y="5715000"/>
            <a:ext cx="7391400" cy="850900"/>
          </a:xfrm>
          <a:prstGeom prst="rect">
            <a:avLst/>
          </a:prstGeom>
          <a:solidFill>
            <a:srgbClr val="FFE5E5"/>
          </a:solidFill>
          <a:ln w="28575">
            <a:solidFill>
              <a:schemeClr val="folHlink"/>
            </a:solidFill>
            <a:miter lim="800000"/>
            <a:headEnd/>
            <a:tailEnd/>
          </a:ln>
          <a:effectLst/>
        </p:spPr>
        <p:txBody>
          <a:bodyPr lIns="90000" tIns="46800" rIns="90000" bIns="46800">
            <a:spAutoFit/>
          </a:bodyPr>
          <a:lstStyle/>
          <a:p>
            <a:pPr>
              <a:spcBef>
                <a:spcPct val="50000"/>
              </a:spcBef>
            </a:pPr>
            <a:r>
              <a:rPr lang="en-US" sz="2400" i="1"/>
              <a:t>Note</a:t>
            </a:r>
            <a:r>
              <a:rPr lang="en-US" sz="2400"/>
              <a:t>: Use bar chart for nominal data (previous slide), line chart for continuous data (above)</a:t>
            </a:r>
            <a:endParaRPr lang="en-GB" sz="2400"/>
          </a:p>
        </p:txBody>
      </p:sp>
      <p:pic>
        <p:nvPicPr>
          <p:cNvPr id="51203" name="Picture 4"/>
          <p:cNvPicPr>
            <a:picLocks noChangeAspect="1" noChangeArrowheads="1"/>
          </p:cNvPicPr>
          <p:nvPr/>
        </p:nvPicPr>
        <p:blipFill>
          <a:blip r:embed="rId3"/>
          <a:srcRect/>
          <a:stretch>
            <a:fillRect/>
          </a:stretch>
        </p:blipFill>
        <p:spPr bwMode="auto">
          <a:xfrm>
            <a:off x="1295400" y="968375"/>
            <a:ext cx="6781800" cy="4441825"/>
          </a:xfrm>
          <a:prstGeom prst="rect">
            <a:avLst/>
          </a:prstGeom>
          <a:noFill/>
          <a:ln w="28575">
            <a:noFill/>
            <a:miter lim="800000"/>
            <a:headEnd/>
            <a:tailEnd/>
          </a:ln>
          <a:effectLst/>
        </p:spPr>
      </p:pic>
    </p:spTree>
    <p:extLst>
      <p:ext uri="{BB962C8B-B14F-4D97-AF65-F5344CB8AC3E}">
        <p14:creationId xmlns:p14="http://schemas.microsoft.com/office/powerpoint/2010/main" val="1273629970"/>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15"/>
          <p:cNvPicPr>
            <a:picLocks noChangeAspect="1" noChangeArrowheads="1"/>
          </p:cNvPicPr>
          <p:nvPr/>
        </p:nvPicPr>
        <p:blipFill>
          <a:blip r:embed="rId3"/>
          <a:srcRect/>
          <a:stretch>
            <a:fillRect/>
          </a:stretch>
        </p:blipFill>
        <p:spPr bwMode="auto">
          <a:xfrm>
            <a:off x="704850" y="1930400"/>
            <a:ext cx="8010525" cy="2398713"/>
          </a:xfrm>
          <a:prstGeom prst="rect">
            <a:avLst/>
          </a:prstGeom>
          <a:solidFill>
            <a:srgbClr val="FFFFFF"/>
          </a:solidFill>
          <a:ln w="28575">
            <a:solidFill>
              <a:srgbClr val="993366"/>
            </a:solidFill>
            <a:miter lim="800000"/>
            <a:headEnd/>
            <a:tailEnd/>
          </a:ln>
        </p:spPr>
      </p:pic>
      <p:grpSp>
        <p:nvGrpSpPr>
          <p:cNvPr id="2" name="Group 17"/>
          <p:cNvGrpSpPr>
            <a:grpSpLocks/>
          </p:cNvGrpSpPr>
          <p:nvPr/>
        </p:nvGrpSpPr>
        <p:grpSpPr bwMode="auto">
          <a:xfrm>
            <a:off x="533400" y="838200"/>
            <a:ext cx="7848600" cy="5410200"/>
            <a:chOff x="336" y="528"/>
            <a:chExt cx="4944" cy="3408"/>
          </a:xfrm>
        </p:grpSpPr>
        <p:sp>
          <p:nvSpPr>
            <p:cNvPr id="52228" name="AutoShape 4"/>
            <p:cNvSpPr>
              <a:spLocks noChangeArrowheads="1"/>
            </p:cNvSpPr>
            <p:nvPr/>
          </p:nvSpPr>
          <p:spPr bwMode="auto">
            <a:xfrm>
              <a:off x="2496" y="528"/>
              <a:ext cx="1200" cy="288"/>
            </a:xfrm>
            <a:prstGeom prst="roundRect">
              <a:avLst>
                <a:gd name="adj" fmla="val 16667"/>
              </a:avLst>
            </a:prstGeom>
            <a:solidFill>
              <a:srgbClr val="FFE5E5"/>
            </a:solidFill>
            <a:ln w="28575">
              <a:solidFill>
                <a:schemeClr val="folHlink"/>
              </a:solidFill>
              <a:round/>
              <a:headEnd/>
              <a:tailEnd/>
            </a:ln>
            <a:effectLst/>
          </p:spPr>
          <p:txBody>
            <a:bodyPr wrap="none" lIns="90000" tIns="46800" rIns="90000" bIns="46800" anchor="ctr"/>
            <a:lstStyle/>
            <a:p>
              <a:pPr algn="ctr"/>
              <a:r>
                <a:rPr lang="en-US" sz="2400"/>
                <a:t>Infer</a:t>
              </a:r>
              <a:endParaRPr lang="en-GB" sz="2400"/>
            </a:p>
          </p:txBody>
        </p:sp>
        <p:sp>
          <p:nvSpPr>
            <p:cNvPr id="52229" name="Rectangle 5"/>
            <p:cNvSpPr>
              <a:spLocks noChangeArrowheads="1"/>
            </p:cNvSpPr>
            <p:nvPr/>
          </p:nvSpPr>
          <p:spPr bwMode="auto">
            <a:xfrm>
              <a:off x="1776" y="1733"/>
              <a:ext cx="280" cy="331"/>
            </a:xfrm>
            <a:prstGeom prst="rect">
              <a:avLst/>
            </a:prstGeom>
            <a:noFill/>
            <a:ln w="57150">
              <a:solidFill>
                <a:schemeClr val="folHlink"/>
              </a:solidFill>
              <a:miter lim="800000"/>
              <a:headEnd/>
              <a:tailEnd/>
            </a:ln>
            <a:effectLst/>
          </p:spPr>
          <p:txBody>
            <a:bodyPr wrap="none" lIns="90000" tIns="46800" rIns="90000" bIns="46800" anchor="ctr"/>
            <a:lstStyle/>
            <a:p>
              <a:pPr algn="ctr"/>
              <a:endParaRPr lang="en-GB"/>
            </a:p>
          </p:txBody>
        </p:sp>
        <p:cxnSp>
          <p:nvCxnSpPr>
            <p:cNvPr id="52230" name="AutoShape 6"/>
            <p:cNvCxnSpPr>
              <a:cxnSpLocks noChangeShapeType="1"/>
              <a:stCxn id="52228" idx="2"/>
              <a:endCxn id="52229" idx="0"/>
            </p:cNvCxnSpPr>
            <p:nvPr/>
          </p:nvCxnSpPr>
          <p:spPr bwMode="auto">
            <a:xfrm flipH="1">
              <a:off x="1916" y="825"/>
              <a:ext cx="1180" cy="890"/>
            </a:xfrm>
            <a:prstGeom prst="straightConnector1">
              <a:avLst/>
            </a:prstGeom>
            <a:noFill/>
            <a:ln w="28575">
              <a:solidFill>
                <a:schemeClr val="folHlink"/>
              </a:solidFill>
              <a:round/>
              <a:headEnd/>
              <a:tailEnd/>
            </a:ln>
            <a:effectLst/>
          </p:spPr>
        </p:cxnSp>
        <p:sp>
          <p:nvSpPr>
            <p:cNvPr id="52231" name="Rectangle 9"/>
            <p:cNvSpPr>
              <a:spLocks noChangeArrowheads="1"/>
            </p:cNvSpPr>
            <p:nvPr/>
          </p:nvSpPr>
          <p:spPr bwMode="auto">
            <a:xfrm>
              <a:off x="3552" y="1732"/>
              <a:ext cx="951" cy="177"/>
            </a:xfrm>
            <a:prstGeom prst="rect">
              <a:avLst/>
            </a:prstGeom>
            <a:noFill/>
            <a:ln w="57150">
              <a:solidFill>
                <a:schemeClr val="folHlink"/>
              </a:solidFill>
              <a:miter lim="800000"/>
              <a:headEnd/>
              <a:tailEnd/>
            </a:ln>
            <a:effectLst/>
          </p:spPr>
          <p:txBody>
            <a:bodyPr wrap="none" lIns="90000" tIns="46800" rIns="90000" bIns="46800" anchor="ctr"/>
            <a:lstStyle/>
            <a:p>
              <a:pPr algn="ctr"/>
              <a:endParaRPr lang="en-GB"/>
            </a:p>
          </p:txBody>
        </p:sp>
        <p:cxnSp>
          <p:nvCxnSpPr>
            <p:cNvPr id="52232" name="AutoShape 10"/>
            <p:cNvCxnSpPr>
              <a:cxnSpLocks noChangeShapeType="1"/>
              <a:stCxn id="52231" idx="0"/>
              <a:endCxn id="52228" idx="2"/>
            </p:cNvCxnSpPr>
            <p:nvPr/>
          </p:nvCxnSpPr>
          <p:spPr bwMode="auto">
            <a:xfrm flipH="1" flipV="1">
              <a:off x="3096" y="825"/>
              <a:ext cx="932" cy="889"/>
            </a:xfrm>
            <a:prstGeom prst="straightConnector1">
              <a:avLst/>
            </a:prstGeom>
            <a:noFill/>
            <a:ln w="28575">
              <a:solidFill>
                <a:schemeClr val="folHlink"/>
              </a:solidFill>
              <a:round/>
              <a:headEnd/>
              <a:tailEnd/>
            </a:ln>
            <a:effectLst/>
          </p:spPr>
        </p:cxnSp>
        <p:sp>
          <p:nvSpPr>
            <p:cNvPr id="52233" name="Text Box 12"/>
            <p:cNvSpPr txBox="1">
              <a:spLocks noChangeArrowheads="1"/>
            </p:cNvSpPr>
            <p:nvPr/>
          </p:nvSpPr>
          <p:spPr bwMode="auto">
            <a:xfrm>
              <a:off x="336" y="3400"/>
              <a:ext cx="4944" cy="536"/>
            </a:xfrm>
            <a:prstGeom prst="rect">
              <a:avLst/>
            </a:prstGeom>
            <a:solidFill>
              <a:srgbClr val="FFE5E5"/>
            </a:solidFill>
            <a:ln w="28575">
              <a:solidFill>
                <a:schemeClr val="folHlink"/>
              </a:solidFill>
              <a:miter lim="800000"/>
              <a:headEnd/>
              <a:tailEnd/>
            </a:ln>
            <a:effectLst/>
          </p:spPr>
          <p:txBody>
            <a:bodyPr lIns="90000" tIns="46800" rIns="90000" bIns="46800">
              <a:spAutoFit/>
            </a:bodyPr>
            <a:lstStyle/>
            <a:p>
              <a:pPr>
                <a:spcBef>
                  <a:spcPct val="50000"/>
                </a:spcBef>
              </a:pPr>
              <a:r>
                <a:rPr lang="en-US" sz="2400"/>
                <a:t>There was a significant effect of keyboard layout on entry speed (</a:t>
              </a:r>
              <a:r>
                <a:rPr lang="en-US" sz="2400" i="1"/>
                <a:t>F</a:t>
              </a:r>
              <a:r>
                <a:rPr lang="en-US" sz="2400" baseline="-25000"/>
                <a:t>1,47</a:t>
              </a:r>
              <a:r>
                <a:rPr lang="en-US" sz="2400"/>
                <a:t> = 131.2, </a:t>
              </a:r>
              <a:r>
                <a:rPr lang="en-US" sz="2400" i="1"/>
                <a:t>p</a:t>
              </a:r>
              <a:r>
                <a:rPr lang="en-US" sz="2400"/>
                <a:t> &lt; .0001).</a:t>
              </a:r>
              <a:endParaRPr lang="en-GB" sz="2400"/>
            </a:p>
          </p:txBody>
        </p:sp>
      </p:grpSp>
    </p:spTree>
    <p:extLst>
      <p:ext uri="{BB962C8B-B14F-4D97-AF65-F5344CB8AC3E}">
        <p14:creationId xmlns:p14="http://schemas.microsoft.com/office/powerpoint/2010/main" val="3578720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1"/>
          <p:cNvPicPr>
            <a:picLocks noChangeAspect="1" noChangeArrowheads="1"/>
          </p:cNvPicPr>
          <p:nvPr/>
        </p:nvPicPr>
        <p:blipFill>
          <a:blip r:embed="rId3"/>
          <a:srcRect/>
          <a:stretch>
            <a:fillRect/>
          </a:stretch>
        </p:blipFill>
        <p:spPr bwMode="auto">
          <a:xfrm>
            <a:off x="228600" y="3536950"/>
            <a:ext cx="7848600" cy="3168650"/>
          </a:xfrm>
          <a:prstGeom prst="rect">
            <a:avLst/>
          </a:prstGeom>
          <a:noFill/>
          <a:ln w="28575">
            <a:noFill/>
            <a:miter lim="800000"/>
            <a:headEnd/>
            <a:tailEnd/>
          </a:ln>
          <a:effectLst/>
        </p:spPr>
      </p:pic>
      <p:pic>
        <p:nvPicPr>
          <p:cNvPr id="53251" name="Picture 20"/>
          <p:cNvPicPr>
            <a:picLocks noChangeAspect="1" noChangeArrowheads="1"/>
          </p:cNvPicPr>
          <p:nvPr/>
        </p:nvPicPr>
        <p:blipFill>
          <a:blip r:embed="rId4"/>
          <a:srcRect/>
          <a:stretch>
            <a:fillRect/>
          </a:stretch>
        </p:blipFill>
        <p:spPr bwMode="auto">
          <a:xfrm>
            <a:off x="228600" y="1109663"/>
            <a:ext cx="7848600" cy="3167062"/>
          </a:xfrm>
          <a:prstGeom prst="rect">
            <a:avLst/>
          </a:prstGeom>
          <a:noFill/>
          <a:ln w="28575">
            <a:noFill/>
            <a:miter lim="800000"/>
            <a:headEnd/>
            <a:tailEnd/>
          </a:ln>
          <a:effectLst/>
        </p:spPr>
      </p:pic>
      <p:sp>
        <p:nvSpPr>
          <p:cNvPr id="53252" name="Rectangle 18"/>
          <p:cNvSpPr>
            <a:spLocks noChangeArrowheads="1"/>
          </p:cNvSpPr>
          <p:nvPr/>
        </p:nvSpPr>
        <p:spPr bwMode="auto">
          <a:xfrm>
            <a:off x="0" y="3733800"/>
            <a:ext cx="8458200" cy="457200"/>
          </a:xfrm>
          <a:prstGeom prst="rect">
            <a:avLst/>
          </a:prstGeom>
          <a:solidFill>
            <a:schemeClr val="accent1"/>
          </a:solidFill>
          <a:ln w="28575">
            <a:noFill/>
            <a:miter lim="800000"/>
            <a:headEnd/>
            <a:tailEnd/>
          </a:ln>
          <a:effectLst/>
        </p:spPr>
        <p:txBody>
          <a:bodyPr wrap="none" lIns="90000" tIns="46800" rIns="90000" bIns="46800" anchor="ctr"/>
          <a:lstStyle/>
          <a:p>
            <a:endParaRPr lang="en-MY"/>
          </a:p>
        </p:txBody>
      </p:sp>
      <p:grpSp>
        <p:nvGrpSpPr>
          <p:cNvPr id="2" name="Group 17"/>
          <p:cNvGrpSpPr>
            <a:grpSpLocks/>
          </p:cNvGrpSpPr>
          <p:nvPr/>
        </p:nvGrpSpPr>
        <p:grpSpPr bwMode="auto">
          <a:xfrm>
            <a:off x="2286000" y="1938338"/>
            <a:ext cx="6705600" cy="3943350"/>
            <a:chOff x="1440" y="1212"/>
            <a:chExt cx="4224" cy="2484"/>
          </a:xfrm>
        </p:grpSpPr>
        <p:sp>
          <p:nvSpPr>
            <p:cNvPr id="53255" name="AutoShape 5"/>
            <p:cNvSpPr>
              <a:spLocks noChangeArrowheads="1"/>
            </p:cNvSpPr>
            <p:nvPr/>
          </p:nvSpPr>
          <p:spPr bwMode="auto">
            <a:xfrm>
              <a:off x="2688" y="1680"/>
              <a:ext cx="1200" cy="288"/>
            </a:xfrm>
            <a:prstGeom prst="roundRect">
              <a:avLst>
                <a:gd name="adj" fmla="val 16667"/>
              </a:avLst>
            </a:prstGeom>
            <a:solidFill>
              <a:srgbClr val="FFE5E5"/>
            </a:solidFill>
            <a:ln w="28575">
              <a:solidFill>
                <a:schemeClr val="folHlink"/>
              </a:solidFill>
              <a:round/>
              <a:headEnd/>
              <a:tailEnd/>
            </a:ln>
            <a:effectLst/>
          </p:spPr>
          <p:txBody>
            <a:bodyPr wrap="none" lIns="90000" tIns="46800" rIns="90000" bIns="46800" anchor="ctr"/>
            <a:lstStyle/>
            <a:p>
              <a:pPr algn="ctr"/>
              <a:r>
                <a:rPr lang="en-US" sz="1800"/>
                <a:t>Relate</a:t>
              </a:r>
              <a:endParaRPr lang="en-GB" sz="1800"/>
            </a:p>
          </p:txBody>
        </p:sp>
        <p:sp>
          <p:nvSpPr>
            <p:cNvPr id="53256" name="Rectangle 6"/>
            <p:cNvSpPr>
              <a:spLocks noChangeArrowheads="1"/>
            </p:cNvSpPr>
            <p:nvPr/>
          </p:nvSpPr>
          <p:spPr bwMode="auto">
            <a:xfrm>
              <a:off x="1440" y="1212"/>
              <a:ext cx="414" cy="2484"/>
            </a:xfrm>
            <a:prstGeom prst="rect">
              <a:avLst/>
            </a:prstGeom>
            <a:noFill/>
            <a:ln w="57150">
              <a:solidFill>
                <a:schemeClr val="folHlink"/>
              </a:solidFill>
              <a:miter lim="800000"/>
              <a:headEnd/>
              <a:tailEnd/>
            </a:ln>
            <a:effectLst/>
          </p:spPr>
          <p:txBody>
            <a:bodyPr wrap="none" lIns="90000" tIns="46800" rIns="90000" bIns="46800" anchor="ctr"/>
            <a:lstStyle/>
            <a:p>
              <a:pPr algn="ctr"/>
              <a:endParaRPr lang="en-GB" sz="1800"/>
            </a:p>
          </p:txBody>
        </p:sp>
        <p:cxnSp>
          <p:nvCxnSpPr>
            <p:cNvPr id="53257" name="AutoShape 7"/>
            <p:cNvCxnSpPr>
              <a:cxnSpLocks noChangeShapeType="1"/>
              <a:stCxn id="53255" idx="2"/>
              <a:endCxn id="53256" idx="3"/>
            </p:cNvCxnSpPr>
            <p:nvPr/>
          </p:nvCxnSpPr>
          <p:spPr bwMode="auto">
            <a:xfrm flipH="1">
              <a:off x="1872" y="1977"/>
              <a:ext cx="1416" cy="477"/>
            </a:xfrm>
            <a:prstGeom prst="straightConnector1">
              <a:avLst/>
            </a:prstGeom>
            <a:noFill/>
            <a:ln w="28575">
              <a:solidFill>
                <a:schemeClr val="folHlink"/>
              </a:solidFill>
              <a:round/>
              <a:headEnd/>
              <a:tailEnd/>
            </a:ln>
            <a:effectLst/>
          </p:spPr>
        </p:cxnSp>
        <p:sp>
          <p:nvSpPr>
            <p:cNvPr id="53258" name="Rectangle 8"/>
            <p:cNvSpPr>
              <a:spLocks noChangeArrowheads="1"/>
            </p:cNvSpPr>
            <p:nvPr/>
          </p:nvSpPr>
          <p:spPr bwMode="auto">
            <a:xfrm>
              <a:off x="5088" y="1248"/>
              <a:ext cx="384" cy="2448"/>
            </a:xfrm>
            <a:prstGeom prst="rect">
              <a:avLst/>
            </a:prstGeom>
            <a:solidFill>
              <a:schemeClr val="accent1"/>
            </a:solidFill>
            <a:ln w="57150">
              <a:solidFill>
                <a:schemeClr val="folHlink"/>
              </a:solidFill>
              <a:miter lim="800000"/>
              <a:headEnd/>
              <a:tailEnd/>
            </a:ln>
            <a:effectLst/>
          </p:spPr>
          <p:txBody>
            <a:bodyPr wrap="none" lIns="90000" tIns="46800" rIns="90000" bIns="46800" anchor="ctr"/>
            <a:lstStyle/>
            <a:p>
              <a:pPr algn="ctr"/>
              <a:r>
                <a:rPr lang="en-US" sz="4400"/>
                <a:t>?</a:t>
              </a:r>
              <a:endParaRPr lang="en-GB" sz="4400"/>
            </a:p>
          </p:txBody>
        </p:sp>
        <p:cxnSp>
          <p:nvCxnSpPr>
            <p:cNvPr id="53259" name="AutoShape 9"/>
            <p:cNvCxnSpPr>
              <a:cxnSpLocks noChangeShapeType="1"/>
              <a:stCxn id="53255" idx="2"/>
              <a:endCxn id="53258" idx="1"/>
            </p:cNvCxnSpPr>
            <p:nvPr/>
          </p:nvCxnSpPr>
          <p:spPr bwMode="auto">
            <a:xfrm>
              <a:off x="3288" y="1977"/>
              <a:ext cx="1782" cy="495"/>
            </a:xfrm>
            <a:prstGeom prst="straightConnector1">
              <a:avLst/>
            </a:prstGeom>
            <a:noFill/>
            <a:ln w="28575">
              <a:solidFill>
                <a:schemeClr val="folHlink"/>
              </a:solidFill>
              <a:round/>
              <a:headEnd/>
              <a:tailEnd/>
            </a:ln>
            <a:effectLst/>
          </p:spPr>
        </p:cxnSp>
        <p:sp>
          <p:nvSpPr>
            <p:cNvPr id="53260" name="Text Box 11"/>
            <p:cNvSpPr txBox="1">
              <a:spLocks noChangeArrowheads="1"/>
            </p:cNvSpPr>
            <p:nvPr/>
          </p:nvSpPr>
          <p:spPr bwMode="auto">
            <a:xfrm>
              <a:off x="5184" y="3072"/>
              <a:ext cx="480" cy="409"/>
            </a:xfrm>
            <a:prstGeom prst="rect">
              <a:avLst/>
            </a:prstGeom>
            <a:solidFill>
              <a:srgbClr val="FFE5E5"/>
            </a:solidFill>
            <a:ln w="28575">
              <a:solidFill>
                <a:schemeClr val="folHlink"/>
              </a:solidFill>
              <a:miter lim="800000"/>
              <a:headEnd/>
              <a:tailEnd/>
            </a:ln>
            <a:effectLst/>
          </p:spPr>
          <p:txBody>
            <a:bodyPr lIns="90000" tIns="46800" rIns="90000" bIns="46800">
              <a:spAutoFit/>
            </a:bodyPr>
            <a:lstStyle/>
            <a:p>
              <a:pPr algn="ctr">
                <a:spcBef>
                  <a:spcPct val="50000"/>
                </a:spcBef>
              </a:pPr>
              <a:r>
                <a:rPr lang="en-US" sz="1800"/>
                <a:t>Next</a:t>
              </a:r>
              <a:br>
                <a:rPr lang="en-US" sz="1800"/>
              </a:br>
              <a:r>
                <a:rPr lang="en-US" sz="1800"/>
                <a:t>slide</a:t>
              </a:r>
              <a:endParaRPr lang="en-GB" sz="1800"/>
            </a:p>
          </p:txBody>
        </p:sp>
      </p:grpSp>
      <p:sp>
        <p:nvSpPr>
          <p:cNvPr id="53254" name="Text Box 19"/>
          <p:cNvSpPr txBox="1">
            <a:spLocks noChangeArrowheads="1"/>
          </p:cNvSpPr>
          <p:nvPr/>
        </p:nvSpPr>
        <p:spPr bwMode="auto">
          <a:xfrm>
            <a:off x="4324350" y="3276600"/>
            <a:ext cx="1524000" cy="914400"/>
          </a:xfrm>
          <a:prstGeom prst="rect">
            <a:avLst/>
          </a:prstGeom>
          <a:noFill/>
          <a:ln w="28575">
            <a:noFill/>
            <a:miter lim="800000"/>
            <a:headEnd/>
            <a:tailEnd/>
          </a:ln>
          <a:effectLst/>
        </p:spPr>
        <p:txBody>
          <a:bodyPr lIns="90000" tIns="46800" rIns="90000" bIns="46800">
            <a:spAutoFit/>
          </a:bodyPr>
          <a:lstStyle/>
          <a:p>
            <a:pPr>
              <a:spcBef>
                <a:spcPct val="50000"/>
              </a:spcBef>
            </a:pPr>
            <a:r>
              <a:rPr lang="en-US" sz="5400" b="1"/>
              <a:t>…</a:t>
            </a:r>
            <a:endParaRPr lang="en-GB" sz="5400" b="1"/>
          </a:p>
        </p:txBody>
      </p:sp>
    </p:spTree>
    <p:extLst>
      <p:ext uri="{BB962C8B-B14F-4D97-AF65-F5344CB8AC3E}">
        <p14:creationId xmlns:p14="http://schemas.microsoft.com/office/powerpoint/2010/main" val="16367234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15"/>
          <p:cNvPicPr>
            <a:picLocks noChangeAspect="1" noChangeArrowheads="1"/>
          </p:cNvPicPr>
          <p:nvPr/>
        </p:nvPicPr>
        <p:blipFill>
          <a:blip r:embed="rId3"/>
          <a:srcRect/>
          <a:stretch>
            <a:fillRect/>
          </a:stretch>
        </p:blipFill>
        <p:spPr bwMode="auto">
          <a:xfrm>
            <a:off x="1906588" y="685800"/>
            <a:ext cx="5561012" cy="3024188"/>
          </a:xfrm>
          <a:prstGeom prst="rect">
            <a:avLst/>
          </a:prstGeom>
          <a:noFill/>
          <a:ln w="28575">
            <a:noFill/>
            <a:miter lim="800000"/>
            <a:headEnd/>
            <a:tailEnd/>
          </a:ln>
          <a:effectLst/>
        </p:spPr>
      </p:pic>
      <p:pic>
        <p:nvPicPr>
          <p:cNvPr id="54275" name="Picture 16"/>
          <p:cNvPicPr>
            <a:picLocks noChangeAspect="1" noChangeArrowheads="1"/>
          </p:cNvPicPr>
          <p:nvPr/>
        </p:nvPicPr>
        <p:blipFill>
          <a:blip r:embed="rId4"/>
          <a:srcRect/>
          <a:stretch>
            <a:fillRect/>
          </a:stretch>
        </p:blipFill>
        <p:spPr bwMode="auto">
          <a:xfrm>
            <a:off x="1905000" y="3810000"/>
            <a:ext cx="5589588" cy="2955925"/>
          </a:xfrm>
          <a:prstGeom prst="rect">
            <a:avLst/>
          </a:prstGeom>
          <a:noFill/>
          <a:ln w="28575">
            <a:noFill/>
            <a:miter lim="800000"/>
            <a:headEnd/>
            <a:tailEnd/>
          </a:ln>
          <a:effectLst/>
        </p:spPr>
      </p:pic>
    </p:spTree>
    <p:extLst>
      <p:ext uri="{BB962C8B-B14F-4D97-AF65-F5344CB8AC3E}">
        <p14:creationId xmlns:p14="http://schemas.microsoft.com/office/powerpoint/2010/main" val="1963380133"/>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13"/>
          <p:cNvPicPr>
            <a:picLocks noChangeAspect="1" noChangeArrowheads="1"/>
          </p:cNvPicPr>
          <p:nvPr/>
        </p:nvPicPr>
        <p:blipFill>
          <a:blip r:embed="rId3"/>
          <a:srcRect/>
          <a:stretch>
            <a:fillRect/>
          </a:stretch>
        </p:blipFill>
        <p:spPr bwMode="auto">
          <a:xfrm>
            <a:off x="609600" y="1260475"/>
            <a:ext cx="7462838" cy="4721225"/>
          </a:xfrm>
          <a:prstGeom prst="rect">
            <a:avLst/>
          </a:prstGeom>
          <a:noFill/>
          <a:ln w="28575">
            <a:noFill/>
            <a:miter lim="800000"/>
            <a:headEnd/>
            <a:tailEnd/>
          </a:ln>
          <a:effectLst/>
        </p:spPr>
      </p:pic>
      <p:grpSp>
        <p:nvGrpSpPr>
          <p:cNvPr id="2" name="Group 11"/>
          <p:cNvGrpSpPr>
            <a:grpSpLocks/>
          </p:cNvGrpSpPr>
          <p:nvPr/>
        </p:nvGrpSpPr>
        <p:grpSpPr bwMode="auto">
          <a:xfrm>
            <a:off x="3276600" y="1143000"/>
            <a:ext cx="2400300" cy="1295400"/>
            <a:chOff x="2064" y="672"/>
            <a:chExt cx="1512" cy="816"/>
          </a:xfrm>
        </p:grpSpPr>
        <p:sp>
          <p:nvSpPr>
            <p:cNvPr id="55300" name="Line 9"/>
            <p:cNvSpPr>
              <a:spLocks noChangeShapeType="1"/>
            </p:cNvSpPr>
            <p:nvPr/>
          </p:nvSpPr>
          <p:spPr bwMode="auto">
            <a:xfrm flipV="1">
              <a:off x="2064" y="864"/>
              <a:ext cx="672" cy="384"/>
            </a:xfrm>
            <a:prstGeom prst="line">
              <a:avLst/>
            </a:prstGeom>
            <a:noFill/>
            <a:ln w="28575">
              <a:solidFill>
                <a:schemeClr val="folHlink"/>
              </a:solidFill>
              <a:round/>
              <a:headEnd/>
              <a:tailEnd/>
            </a:ln>
            <a:effectLst/>
          </p:spPr>
          <p:txBody>
            <a:bodyPr lIns="90000" tIns="46800" rIns="90000" bIns="46800" anchor="ctr"/>
            <a:lstStyle/>
            <a:p>
              <a:endParaRPr lang="en-MY"/>
            </a:p>
          </p:txBody>
        </p:sp>
        <p:sp>
          <p:nvSpPr>
            <p:cNvPr id="55301" name="Line 10"/>
            <p:cNvSpPr>
              <a:spLocks noChangeShapeType="1"/>
            </p:cNvSpPr>
            <p:nvPr/>
          </p:nvSpPr>
          <p:spPr bwMode="auto">
            <a:xfrm flipH="1" flipV="1">
              <a:off x="3072" y="864"/>
              <a:ext cx="96" cy="624"/>
            </a:xfrm>
            <a:prstGeom prst="line">
              <a:avLst/>
            </a:prstGeom>
            <a:noFill/>
            <a:ln w="28575">
              <a:solidFill>
                <a:schemeClr val="folHlink"/>
              </a:solidFill>
              <a:round/>
              <a:headEnd/>
              <a:tailEnd/>
            </a:ln>
            <a:effectLst/>
          </p:spPr>
          <p:txBody>
            <a:bodyPr lIns="90000" tIns="46800" rIns="90000" bIns="46800" anchor="ctr"/>
            <a:lstStyle/>
            <a:p>
              <a:endParaRPr lang="en-MY"/>
            </a:p>
          </p:txBody>
        </p:sp>
        <p:sp>
          <p:nvSpPr>
            <p:cNvPr id="55302" name="AutoShape 6"/>
            <p:cNvSpPr>
              <a:spLocks noChangeArrowheads="1"/>
            </p:cNvSpPr>
            <p:nvPr/>
          </p:nvSpPr>
          <p:spPr bwMode="auto">
            <a:xfrm>
              <a:off x="2376" y="672"/>
              <a:ext cx="1200" cy="288"/>
            </a:xfrm>
            <a:prstGeom prst="roundRect">
              <a:avLst>
                <a:gd name="adj" fmla="val 16667"/>
              </a:avLst>
            </a:prstGeom>
            <a:solidFill>
              <a:srgbClr val="FFE5E5"/>
            </a:solidFill>
            <a:ln w="28575">
              <a:solidFill>
                <a:schemeClr val="folHlink"/>
              </a:solidFill>
              <a:round/>
              <a:headEnd/>
              <a:tailEnd/>
            </a:ln>
            <a:effectLst/>
          </p:spPr>
          <p:txBody>
            <a:bodyPr wrap="none" lIns="90000" tIns="46800" rIns="90000" bIns="46800" anchor="ctr"/>
            <a:lstStyle/>
            <a:p>
              <a:pPr algn="ctr"/>
              <a:r>
                <a:rPr lang="en-US" sz="2400"/>
                <a:t>Predict</a:t>
              </a:r>
              <a:endParaRPr lang="en-GB" sz="2400"/>
            </a:p>
          </p:txBody>
        </p:sp>
      </p:grpSp>
    </p:spTree>
    <p:extLst>
      <p:ext uri="{BB962C8B-B14F-4D97-AF65-F5344CB8AC3E}">
        <p14:creationId xmlns:p14="http://schemas.microsoft.com/office/powerpoint/2010/main" val="21025058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smtClean="0">
                <a:latin typeface="Arial" charset="0"/>
              </a:rPr>
              <a:t>Statistical Analysis of Performance</a:t>
            </a:r>
          </a:p>
        </p:txBody>
      </p:sp>
      <p:sp>
        <p:nvSpPr>
          <p:cNvPr id="66563" name="Rectangle 3"/>
          <p:cNvSpPr>
            <a:spLocks noGrp="1" noChangeArrowheads="1"/>
          </p:cNvSpPr>
          <p:nvPr>
            <p:ph type="body" idx="1"/>
          </p:nvPr>
        </p:nvSpPr>
        <p:spPr/>
        <p:txBody>
          <a:bodyPr/>
          <a:lstStyle/>
          <a:p>
            <a:pPr eaLnBrk="1" hangingPunct="1"/>
            <a:r>
              <a:rPr lang="en-US" sz="2800" smtClean="0"/>
              <a:t>Given a set of measurements of a value how certain can we be of the value ?</a:t>
            </a:r>
          </a:p>
          <a:p>
            <a:pPr eaLnBrk="1" hangingPunct="1"/>
            <a:r>
              <a:rPr lang="en-US" sz="2800" smtClean="0"/>
              <a:t>Given a set of measurements of two values how certain can we be that the values are different ?</a:t>
            </a:r>
          </a:p>
          <a:p>
            <a:pPr eaLnBrk="1" hangingPunct="1"/>
            <a:r>
              <a:rPr lang="en-US" sz="2800" smtClean="0"/>
              <a:t>Given a measured outcome and several condition or treatment values how can we remove the effect of unwanted conditions or treatments on the outcome ?</a:t>
            </a:r>
          </a:p>
        </p:txBody>
      </p:sp>
    </p:spTree>
    <p:extLst>
      <p:ext uri="{BB962C8B-B14F-4D97-AF65-F5344CB8AC3E}">
        <p14:creationId xmlns:p14="http://schemas.microsoft.com/office/powerpoint/2010/main" val="35067135"/>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CA" smtClean="0"/>
              <a:t>What do you want to know?</a:t>
            </a:r>
            <a:endParaRPr lang="en-US" smtClean="0"/>
          </a:p>
        </p:txBody>
      </p:sp>
      <p:sp>
        <p:nvSpPr>
          <p:cNvPr id="67587" name="Rectangle 3"/>
          <p:cNvSpPr>
            <a:spLocks noGrp="1" noChangeArrowheads="1"/>
          </p:cNvSpPr>
          <p:nvPr>
            <p:ph type="body" idx="1"/>
          </p:nvPr>
        </p:nvSpPr>
        <p:spPr>
          <a:xfrm>
            <a:off x="684213" y="1524000"/>
            <a:ext cx="7991475" cy="5105400"/>
          </a:xfrm>
        </p:spPr>
        <p:txBody>
          <a:bodyPr/>
          <a:lstStyle/>
          <a:p>
            <a:pPr marL="609600" indent="-609600" eaLnBrk="1" hangingPunct="1">
              <a:lnSpc>
                <a:spcPct val="105000"/>
              </a:lnSpc>
            </a:pPr>
            <a:r>
              <a:rPr lang="en-CA" sz="2000" smtClean="0"/>
              <a:t>Univariate numbers</a:t>
            </a:r>
          </a:p>
          <a:p>
            <a:pPr marL="990600" lvl="1" indent="-533400" eaLnBrk="1" hangingPunct="1">
              <a:lnSpc>
                <a:spcPct val="105000"/>
              </a:lnSpc>
            </a:pPr>
            <a:r>
              <a:rPr lang="en-CA" sz="1800" smtClean="0"/>
              <a:t>One variable involved</a:t>
            </a:r>
          </a:p>
          <a:p>
            <a:pPr marL="990600" lvl="1" indent="-533400" eaLnBrk="1" hangingPunct="1">
              <a:lnSpc>
                <a:spcPct val="105000"/>
              </a:lnSpc>
            </a:pPr>
            <a:r>
              <a:rPr lang="en-CA" sz="1800" smtClean="0"/>
              <a:t>Mean, median, mode, standard deviation, variance</a:t>
            </a:r>
          </a:p>
          <a:p>
            <a:pPr marL="1371600" lvl="2" indent="-457200" eaLnBrk="1" hangingPunct="1">
              <a:lnSpc>
                <a:spcPct val="105000"/>
              </a:lnSpc>
            </a:pPr>
            <a:r>
              <a:rPr lang="en-CA" sz="1600" smtClean="0"/>
              <a:t>e.g., average home price, number of customers</a:t>
            </a:r>
          </a:p>
          <a:p>
            <a:pPr marL="609600" indent="-609600" eaLnBrk="1" hangingPunct="1">
              <a:lnSpc>
                <a:spcPct val="105000"/>
              </a:lnSpc>
            </a:pPr>
            <a:r>
              <a:rPr lang="en-CA" sz="2000" smtClean="0"/>
              <a:t>Bivariate relationships</a:t>
            </a:r>
          </a:p>
          <a:p>
            <a:pPr marL="990600" lvl="1" indent="-533400" eaLnBrk="1" hangingPunct="1">
              <a:lnSpc>
                <a:spcPct val="105000"/>
              </a:lnSpc>
            </a:pPr>
            <a:r>
              <a:rPr lang="en-CA" sz="1800" smtClean="0"/>
              <a:t>Two variables involved</a:t>
            </a:r>
          </a:p>
          <a:p>
            <a:pPr marL="990600" lvl="1" indent="-533400" eaLnBrk="1" hangingPunct="1">
              <a:lnSpc>
                <a:spcPct val="105000"/>
              </a:lnSpc>
            </a:pPr>
            <a:r>
              <a:rPr lang="en-CA" sz="1800" smtClean="0"/>
              <a:t>To assess differences: Cross tabs &amp; chi square, paired samples t-test (1 group, 2 ?s), independent samples t-test (1 ?, 2 groups)</a:t>
            </a:r>
          </a:p>
          <a:p>
            <a:pPr marL="1371600" lvl="2" indent="-457200" eaLnBrk="1" hangingPunct="1">
              <a:lnSpc>
                <a:spcPct val="105000"/>
              </a:lnSpc>
            </a:pPr>
            <a:r>
              <a:rPr lang="en-CA" sz="1600" smtClean="0"/>
              <a:t>e.g. are our female customers less loyal than our male customers? </a:t>
            </a:r>
          </a:p>
          <a:p>
            <a:pPr marL="990600" lvl="1" indent="-533400" eaLnBrk="1" hangingPunct="1">
              <a:lnSpc>
                <a:spcPct val="105000"/>
              </a:lnSpc>
            </a:pPr>
            <a:r>
              <a:rPr lang="en-CA" sz="1800" smtClean="0"/>
              <a:t>To assess association: correlation, simple regression</a:t>
            </a:r>
          </a:p>
          <a:p>
            <a:pPr marL="609600" indent="-609600" eaLnBrk="1" hangingPunct="1">
              <a:lnSpc>
                <a:spcPct val="105000"/>
              </a:lnSpc>
            </a:pPr>
            <a:r>
              <a:rPr lang="en-CA" sz="2000" smtClean="0"/>
              <a:t>Multivariate relationships</a:t>
            </a:r>
          </a:p>
          <a:p>
            <a:pPr marL="990600" lvl="1" indent="-533400" eaLnBrk="1" hangingPunct="1">
              <a:lnSpc>
                <a:spcPct val="105000"/>
              </a:lnSpc>
            </a:pPr>
            <a:r>
              <a:rPr lang="en-CA" sz="1800" smtClean="0"/>
              <a:t>Simultaneous analysis of more than 2 variables</a:t>
            </a:r>
          </a:p>
          <a:p>
            <a:pPr marL="990600" lvl="1" indent="-533400" eaLnBrk="1" hangingPunct="1">
              <a:lnSpc>
                <a:spcPct val="105000"/>
              </a:lnSpc>
            </a:pPr>
            <a:r>
              <a:rPr lang="en-CA" sz="1800" smtClean="0"/>
              <a:t>ANOVA, multiple regression</a:t>
            </a:r>
          </a:p>
          <a:p>
            <a:pPr marL="1371600" lvl="2" indent="-457200" eaLnBrk="1" hangingPunct="1">
              <a:lnSpc>
                <a:spcPct val="105000"/>
              </a:lnSpc>
            </a:pPr>
            <a:r>
              <a:rPr lang="en-CA" sz="1600" smtClean="0"/>
              <a:t>e.g. What is the </a:t>
            </a:r>
            <a:r>
              <a:rPr lang="en-CA" sz="1600" u="sng" smtClean="0"/>
              <a:t>largest predictor</a:t>
            </a:r>
            <a:r>
              <a:rPr lang="en-CA" sz="1600" smtClean="0"/>
              <a:t> of purchasing: age, sex, or income?</a:t>
            </a:r>
            <a:endParaRPr lang="en-US" sz="1600" smtClean="0"/>
          </a:p>
        </p:txBody>
      </p:sp>
      <p:pic>
        <p:nvPicPr>
          <p:cNvPr id="171012" name="hey!4001.wav">
            <a:hlinkClick r:id="" action="ppaction://media"/>
          </p:cNvPr>
          <p:cNvPicPr>
            <a:picLocks noRot="1" noChangeAspect="1" noChangeArrowheads="1"/>
          </p:cNvPicPr>
          <p:nvPr>
            <a:audioFile r:link="rId2"/>
            <p:extLst>
              <p:ext uri="{DAA4B4D4-6D71-4841-9C94-3DE7FCFB9230}">
                <p14:media xmlns:p14="http://schemas.microsoft.com/office/powerpoint/2010/main" r:embed="rId1"/>
              </p:ext>
            </p:extLst>
          </p:nvPr>
        </p:nvPicPr>
        <p:blipFill>
          <a:blip r:embed="rId4"/>
          <a:srcRect/>
          <a:stretch>
            <a:fillRect/>
          </a:stretch>
        </p:blipFill>
        <p:spPr bwMode="auto">
          <a:xfrm>
            <a:off x="6516688" y="1052513"/>
            <a:ext cx="304800" cy="304800"/>
          </a:xfrm>
          <a:prstGeom prst="rect">
            <a:avLst/>
          </a:prstGeom>
          <a:noFill/>
          <a:ln w="9525">
            <a:noFill/>
            <a:miter lim="800000"/>
            <a:headEnd/>
            <a:tailEnd/>
          </a:ln>
        </p:spPr>
      </p:pic>
    </p:spTree>
    <p:extLst>
      <p:ext uri="{BB962C8B-B14F-4D97-AF65-F5344CB8AC3E}">
        <p14:creationId xmlns:p14="http://schemas.microsoft.com/office/powerpoint/2010/main" val="9628186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671" fill="hold"/>
                                        <p:tgtEl>
                                          <p:spTgt spid="1710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Next" delay="0">
                      <p:tgtEl>
                        <p:sldTgt/>
                      </p:tgtEl>
                    </p:cond>
                    <p:cond evt="onPrev" delay="0">
                      <p:tgtEl>
                        <p:sldTgt/>
                      </p:tgtEl>
                    </p:cond>
                    <p:cond evt="onStopAudio" delay="0">
                      <p:tgtEl>
                        <p:sldTgt/>
                      </p:tgtEl>
                    </p:cond>
                  </p:endCondLst>
                </p:cTn>
                <p:tgtEl>
                  <p:spTgt spid="171012"/>
                </p:tgtEl>
              </p:cMediaNode>
            </p:audio>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noFill/>
        </p:spPr>
        <p:txBody>
          <a:bodyPr lIns="92075" tIns="46038" rIns="92075" bIns="46038"/>
          <a:lstStyle/>
          <a:p>
            <a:r>
              <a:rPr lang="en-US" smtClean="0"/>
              <a:t>Univariate statistics</a:t>
            </a:r>
          </a:p>
        </p:txBody>
      </p:sp>
      <p:sp>
        <p:nvSpPr>
          <p:cNvPr id="68611" name="Rectangle 3"/>
          <p:cNvSpPr>
            <a:spLocks noGrp="1" noChangeArrowheads="1"/>
          </p:cNvSpPr>
          <p:nvPr>
            <p:ph type="body" idx="1"/>
          </p:nvPr>
        </p:nvSpPr>
        <p:spPr>
          <a:xfrm>
            <a:off x="827088" y="1916113"/>
            <a:ext cx="7772400" cy="4032250"/>
          </a:xfrm>
          <a:noFill/>
        </p:spPr>
        <p:txBody>
          <a:bodyPr lIns="92075" tIns="46038" rIns="92075" bIns="46038"/>
          <a:lstStyle/>
          <a:p>
            <a:pPr>
              <a:lnSpc>
                <a:spcPct val="120000"/>
              </a:lnSpc>
            </a:pPr>
            <a:r>
              <a:rPr lang="en-US" smtClean="0"/>
              <a:t>Nominal measures -- </a:t>
            </a:r>
          </a:p>
          <a:p>
            <a:pPr lvl="1">
              <a:lnSpc>
                <a:spcPct val="120000"/>
              </a:lnSpc>
            </a:pPr>
            <a:r>
              <a:rPr lang="en-US" smtClean="0"/>
              <a:t>Percentages</a:t>
            </a:r>
          </a:p>
          <a:p>
            <a:pPr lvl="1">
              <a:lnSpc>
                <a:spcPct val="120000"/>
              </a:lnSpc>
            </a:pPr>
            <a:r>
              <a:rPr lang="en-US" smtClean="0"/>
              <a:t>easy to compare</a:t>
            </a:r>
          </a:p>
          <a:p>
            <a:pPr lvl="2">
              <a:lnSpc>
                <a:spcPct val="120000"/>
              </a:lnSpc>
            </a:pPr>
            <a:r>
              <a:rPr lang="en-US" smtClean="0"/>
              <a:t>divide the # of measurements &lt; or &gt; threshold or in different categories of measurements by the total</a:t>
            </a:r>
          </a:p>
          <a:p>
            <a:pPr lvl="3">
              <a:lnSpc>
                <a:spcPct val="120000"/>
              </a:lnSpc>
            </a:pPr>
            <a:r>
              <a:rPr lang="en-US" smtClean="0"/>
              <a:t>for example 15 of 60 = 25%</a:t>
            </a:r>
          </a:p>
        </p:txBody>
      </p:sp>
    </p:spTree>
    <p:extLst>
      <p:ext uri="{BB962C8B-B14F-4D97-AF65-F5344CB8AC3E}">
        <p14:creationId xmlns:p14="http://schemas.microsoft.com/office/powerpoint/2010/main" val="804056124"/>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1143000" y="762000"/>
            <a:ext cx="7772400" cy="1143000"/>
          </a:xfrm>
        </p:spPr>
        <p:txBody>
          <a:bodyPr/>
          <a:lstStyle/>
          <a:p>
            <a:pPr eaLnBrk="1" hangingPunct="1"/>
            <a:r>
              <a:rPr lang="en-US" smtClean="0"/>
              <a:t>Eg: What is the true CPU cost of this computation ?</a:t>
            </a:r>
            <a:r>
              <a:rPr lang="en-US" smtClean="0">
                <a:latin typeface="Arial" charset="0"/>
              </a:rPr>
              <a:t> </a:t>
            </a:r>
            <a:br>
              <a:rPr lang="en-US" smtClean="0">
                <a:latin typeface="Arial" charset="0"/>
              </a:rPr>
            </a:br>
            <a:endParaRPr lang="en-US" smtClean="0"/>
          </a:p>
        </p:txBody>
      </p:sp>
      <p:sp>
        <p:nvSpPr>
          <p:cNvPr id="69635" name="Rectangle 3"/>
          <p:cNvSpPr>
            <a:spLocks noGrp="1" noChangeArrowheads="1"/>
          </p:cNvSpPr>
          <p:nvPr>
            <p:ph type="body" idx="1"/>
          </p:nvPr>
        </p:nvSpPr>
        <p:spPr/>
        <p:txBody>
          <a:bodyPr/>
          <a:lstStyle/>
          <a:p>
            <a:pPr eaLnBrk="1" hangingPunct="1">
              <a:lnSpc>
                <a:spcPct val="90000"/>
              </a:lnSpc>
            </a:pPr>
            <a:r>
              <a:rPr lang="en-US" sz="1800" smtClean="0"/>
              <a:t>Make a number of measurements of the CPU time required to compute</a:t>
            </a:r>
          </a:p>
          <a:p>
            <a:pPr eaLnBrk="1" hangingPunct="1">
              <a:lnSpc>
                <a:spcPct val="90000"/>
              </a:lnSpc>
            </a:pPr>
            <a:r>
              <a:rPr lang="en-US" sz="1800" smtClean="0"/>
              <a:t>Before doing any calculations with the data always visualize your data</a:t>
            </a:r>
          </a:p>
          <a:p>
            <a:pPr lvl="1" eaLnBrk="1" hangingPunct="1">
              <a:lnSpc>
                <a:spcPct val="90000"/>
              </a:lnSpc>
            </a:pPr>
            <a:r>
              <a:rPr lang="en-US" sz="1600" smtClean="0">
                <a:latin typeface="Arial" charset="0"/>
              </a:rPr>
              <a:t>Histogram</a:t>
            </a:r>
          </a:p>
          <a:p>
            <a:pPr lvl="1" eaLnBrk="1" hangingPunct="1">
              <a:lnSpc>
                <a:spcPct val="90000"/>
              </a:lnSpc>
            </a:pPr>
            <a:r>
              <a:rPr lang="en-US" sz="1600" smtClean="0">
                <a:latin typeface="Arial" charset="0"/>
              </a:rPr>
              <a:t>Kernel Density Estimate</a:t>
            </a:r>
          </a:p>
          <a:p>
            <a:pPr lvl="2" eaLnBrk="1" hangingPunct="1">
              <a:lnSpc>
                <a:spcPct val="90000"/>
              </a:lnSpc>
            </a:pPr>
            <a:r>
              <a:rPr lang="en-US" sz="1400" smtClean="0">
                <a:latin typeface="Arial" charset="0"/>
              </a:rPr>
              <a:t>places a small normal distribution, the kernel, at each observed data point and sums them up</a:t>
            </a:r>
          </a:p>
          <a:p>
            <a:pPr>
              <a:lnSpc>
                <a:spcPct val="110000"/>
              </a:lnSpc>
            </a:pPr>
            <a:r>
              <a:rPr lang="en-US" sz="1800" smtClean="0"/>
              <a:t>look at frequency distributions</a:t>
            </a:r>
          </a:p>
          <a:p>
            <a:pPr lvl="1">
              <a:lnSpc>
                <a:spcPct val="110000"/>
              </a:lnSpc>
            </a:pPr>
            <a:r>
              <a:rPr lang="en-US" sz="1600" smtClean="0"/>
              <a:t>number of measurements</a:t>
            </a:r>
          </a:p>
          <a:p>
            <a:pPr lvl="2">
              <a:lnSpc>
                <a:spcPct val="110000"/>
              </a:lnSpc>
            </a:pPr>
            <a:r>
              <a:rPr lang="en-US" sz="1400" smtClean="0"/>
              <a:t>how many missing values?</a:t>
            </a:r>
          </a:p>
          <a:p>
            <a:pPr lvl="1">
              <a:lnSpc>
                <a:spcPct val="110000"/>
              </a:lnSpc>
            </a:pPr>
            <a:r>
              <a:rPr lang="en-US" sz="1600" smtClean="0"/>
              <a:t>consistent with the measurement categories?</a:t>
            </a:r>
          </a:p>
          <a:p>
            <a:pPr lvl="2">
              <a:lnSpc>
                <a:spcPct val="110000"/>
              </a:lnSpc>
            </a:pPr>
            <a:r>
              <a:rPr lang="en-US" sz="1400" smtClean="0"/>
              <a:t>make sure there are no “unreasonable” answers</a:t>
            </a:r>
          </a:p>
          <a:p>
            <a:pPr lvl="1">
              <a:lnSpc>
                <a:spcPct val="110000"/>
              </a:lnSpc>
            </a:pPr>
            <a:r>
              <a:rPr lang="en-US" sz="1600" smtClean="0"/>
              <a:t>includes the full range?</a:t>
            </a:r>
          </a:p>
          <a:p>
            <a:pPr lvl="2">
              <a:lnSpc>
                <a:spcPct val="110000"/>
              </a:lnSpc>
            </a:pPr>
            <a:r>
              <a:rPr lang="en-US" sz="1400" smtClean="0"/>
              <a:t>e.g, all the numbers in a 1 to 7 scale</a:t>
            </a:r>
          </a:p>
          <a:p>
            <a:pPr lvl="2" eaLnBrk="1" hangingPunct="1">
              <a:lnSpc>
                <a:spcPct val="90000"/>
              </a:lnSpc>
            </a:pPr>
            <a:endParaRPr lang="en-US" sz="1400" smtClean="0">
              <a:latin typeface="Arial" charset="0"/>
            </a:endParaRPr>
          </a:p>
        </p:txBody>
      </p:sp>
    </p:spTree>
    <p:extLst>
      <p:ext uri="{BB962C8B-B14F-4D97-AF65-F5344CB8AC3E}">
        <p14:creationId xmlns:p14="http://schemas.microsoft.com/office/powerpoint/2010/main" val="2017075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b="1" dirty="0" smtClean="0"/>
              <a:t>Pragmatism</a:t>
            </a:r>
            <a:endParaRPr lang="en-US" b="1" dirty="0"/>
          </a:p>
        </p:txBody>
      </p:sp>
      <p:sp>
        <p:nvSpPr>
          <p:cNvPr id="3" name="Content Placeholder 2"/>
          <p:cNvSpPr>
            <a:spLocks noGrp="1"/>
          </p:cNvSpPr>
          <p:nvPr>
            <p:ph idx="1"/>
          </p:nvPr>
        </p:nvSpPr>
        <p:spPr>
          <a:xfrm>
            <a:off x="457200" y="1143000"/>
            <a:ext cx="8229600" cy="4525963"/>
          </a:xfrm>
        </p:spPr>
        <p:txBody>
          <a:bodyPr/>
          <a:lstStyle/>
          <a:p>
            <a:r>
              <a:rPr lang="en-US" dirty="0" smtClean="0"/>
              <a:t>The world is not an absolute unity</a:t>
            </a:r>
          </a:p>
          <a:p>
            <a:r>
              <a:rPr lang="en-US" dirty="0" smtClean="0"/>
              <a:t>Not committed to any one system of philosophy and reality</a:t>
            </a:r>
          </a:p>
          <a:p>
            <a:r>
              <a:rPr lang="en-US" dirty="0" smtClean="0"/>
              <a:t>Freedom to choose</a:t>
            </a:r>
          </a:p>
          <a:p>
            <a:r>
              <a:rPr lang="en-US" dirty="0" smtClean="0"/>
              <a:t>Truth that works at the time</a:t>
            </a:r>
          </a:p>
          <a:p>
            <a:r>
              <a:rPr lang="en-US" dirty="0" smtClean="0"/>
              <a:t>Not much on questioning and debating but more on actions</a:t>
            </a:r>
          </a:p>
          <a:p>
            <a:r>
              <a:rPr lang="en-US" dirty="0" smtClean="0"/>
              <a:t>Anything that works</a:t>
            </a:r>
          </a:p>
          <a:p>
            <a:pPr algn="r">
              <a:buNone/>
            </a:pPr>
            <a:r>
              <a:rPr lang="en-US" dirty="0" smtClean="0"/>
              <a:t>(Creswell, 2008)</a:t>
            </a:r>
            <a:endParaRPr lang="en-US" dirty="0"/>
          </a:p>
        </p:txBody>
      </p:sp>
    </p:spTree>
    <p:extLst>
      <p:ext uri="{BB962C8B-B14F-4D97-AF65-F5344CB8AC3E}">
        <p14:creationId xmlns:p14="http://schemas.microsoft.com/office/powerpoint/2010/main" val="4927721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noFill/>
        </p:spPr>
        <p:txBody>
          <a:bodyPr lIns="92075" tIns="46038" rIns="92075" bIns="46038"/>
          <a:lstStyle/>
          <a:p>
            <a:r>
              <a:rPr lang="en-US" smtClean="0"/>
              <a:t>Univariate statistics</a:t>
            </a:r>
          </a:p>
        </p:txBody>
      </p:sp>
      <p:sp>
        <p:nvSpPr>
          <p:cNvPr id="70659" name="Rectangle 3"/>
          <p:cNvSpPr>
            <a:spLocks noGrp="1" noChangeArrowheads="1"/>
          </p:cNvSpPr>
          <p:nvPr>
            <p:ph type="body" idx="1"/>
          </p:nvPr>
        </p:nvSpPr>
        <p:spPr>
          <a:noFill/>
        </p:spPr>
        <p:txBody>
          <a:bodyPr lIns="92075" tIns="46038" rIns="92075" bIns="46038"/>
          <a:lstStyle/>
          <a:p>
            <a:r>
              <a:rPr lang="en-US" smtClean="0"/>
              <a:t>Continuous measures  </a:t>
            </a:r>
          </a:p>
          <a:p>
            <a:pPr lvl="1"/>
            <a:r>
              <a:rPr lang="en-US" smtClean="0"/>
              <a:t>Mean</a:t>
            </a:r>
          </a:p>
          <a:p>
            <a:pPr lvl="2"/>
            <a:r>
              <a:rPr lang="en-US" smtClean="0"/>
              <a:t>average</a:t>
            </a:r>
          </a:p>
          <a:p>
            <a:pPr lvl="1"/>
            <a:r>
              <a:rPr lang="en-US" smtClean="0"/>
              <a:t>Median</a:t>
            </a:r>
          </a:p>
          <a:p>
            <a:pPr lvl="2"/>
            <a:r>
              <a:rPr lang="en-US" smtClean="0"/>
              <a:t>middle of the range</a:t>
            </a:r>
          </a:p>
          <a:p>
            <a:pPr lvl="1"/>
            <a:r>
              <a:rPr lang="en-US" smtClean="0"/>
              <a:t>Mode</a:t>
            </a:r>
          </a:p>
          <a:p>
            <a:pPr lvl="2"/>
            <a:r>
              <a:rPr lang="en-US" smtClean="0"/>
              <a:t>most frequent measurement</a:t>
            </a:r>
          </a:p>
        </p:txBody>
      </p:sp>
    </p:spTree>
    <p:extLst>
      <p:ext uri="{BB962C8B-B14F-4D97-AF65-F5344CB8AC3E}">
        <p14:creationId xmlns:p14="http://schemas.microsoft.com/office/powerpoint/2010/main" val="1369900410"/>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smtClean="0"/>
              <a:t>Selecting a Statistic</a:t>
            </a:r>
          </a:p>
        </p:txBody>
      </p:sp>
      <p:graphicFrame>
        <p:nvGraphicFramePr>
          <p:cNvPr id="71683" name="Object 3"/>
          <p:cNvGraphicFramePr>
            <a:graphicFrameLocks noGrp="1" noChangeAspect="1"/>
          </p:cNvGraphicFramePr>
          <p:nvPr>
            <p:ph type="tbl" idx="1"/>
          </p:nvPr>
        </p:nvGraphicFramePr>
        <p:xfrm>
          <a:off x="688975" y="2022475"/>
          <a:ext cx="7769225" cy="4033838"/>
        </p:xfrm>
        <a:graphic>
          <a:graphicData uri="http://schemas.openxmlformats.org/presentationml/2006/ole">
            <mc:AlternateContent xmlns:mc="http://schemas.openxmlformats.org/markup-compatibility/2006">
              <mc:Choice xmlns:v="urn:schemas-microsoft-com:vml" Requires="v">
                <p:oleObj spid="_x0000_s78855" name="Document" r:id="rId3" imgW="7775448" imgH="4038600" progId="Word.Document.8">
                  <p:embed/>
                </p:oleObj>
              </mc:Choice>
              <mc:Fallback>
                <p:oleObj name="Document" r:id="rId3" imgW="7775448" imgH="4038600" progId="Word.Documen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975" y="2022475"/>
                        <a:ext cx="7769225" cy="4033838"/>
                      </a:xfrm>
                      <a:prstGeom prst="rect">
                        <a:avLst/>
                      </a:prstGeom>
                      <a:solidFill>
                        <a:schemeClr val="tx1"/>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949521247"/>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r>
              <a:rPr lang="en-US" smtClean="0"/>
              <a:t>Eg: Sample Mean of CPU cost</a:t>
            </a:r>
            <a:br>
              <a:rPr lang="en-US" smtClean="0"/>
            </a:br>
            <a:endParaRPr lang="en-US" smtClean="0"/>
          </a:p>
        </p:txBody>
      </p:sp>
      <p:sp>
        <p:nvSpPr>
          <p:cNvPr id="72707" name="Rectangle 3"/>
          <p:cNvSpPr>
            <a:spLocks noGrp="1" noChangeArrowheads="1"/>
          </p:cNvSpPr>
          <p:nvPr>
            <p:ph type="body" idx="1"/>
          </p:nvPr>
        </p:nvSpPr>
        <p:spPr>
          <a:xfrm>
            <a:off x="685800" y="1981200"/>
            <a:ext cx="8077200" cy="4114800"/>
          </a:xfrm>
        </p:spPr>
        <p:txBody>
          <a:bodyPr/>
          <a:lstStyle/>
          <a:p>
            <a:pPr eaLnBrk="1" hangingPunct="1"/>
            <a:r>
              <a:rPr lang="en-US" sz="2800" smtClean="0"/>
              <a:t>Based on the visualization it is reasonable to compute the mean of this distribution</a:t>
            </a:r>
          </a:p>
          <a:p>
            <a:pPr eaLnBrk="1" hangingPunct="1"/>
            <a:r>
              <a:rPr lang="en-US" sz="2800" smtClean="0"/>
              <a:t>But how confident can we be that this is the true value  ?</a:t>
            </a:r>
          </a:p>
          <a:p>
            <a:pPr eaLnBrk="1" hangingPunct="1"/>
            <a:r>
              <a:rPr lang="en-US" sz="2800" smtClean="0"/>
              <a:t>We would like to have a </a:t>
            </a:r>
            <a:r>
              <a:rPr lang="en-US" sz="2800" smtClean="0">
                <a:solidFill>
                  <a:schemeClr val="tx2"/>
                </a:solidFill>
              </a:rPr>
              <a:t>confidence interval</a:t>
            </a:r>
            <a:r>
              <a:rPr lang="en-US" sz="2800" smtClean="0"/>
              <a:t> that would tell us the following</a:t>
            </a:r>
          </a:p>
          <a:p>
            <a:pPr lvl="1" eaLnBrk="1" hangingPunct="1"/>
            <a:r>
              <a:rPr lang="en-US" sz="2400" smtClean="0"/>
              <a:t>If we drew random samples of size </a:t>
            </a:r>
            <a:r>
              <a:rPr lang="en-US" sz="2400" i="1" smtClean="0">
                <a:solidFill>
                  <a:schemeClr val="tx2"/>
                </a:solidFill>
              </a:rPr>
              <a:t>n</a:t>
            </a:r>
            <a:r>
              <a:rPr lang="en-US" sz="2400" smtClean="0"/>
              <a:t> and took the mean of the cpu time,  95% of the time the mean would lie between </a:t>
            </a:r>
            <a:r>
              <a:rPr lang="en-US" sz="2400" smtClean="0">
                <a:solidFill>
                  <a:schemeClr val="tx2"/>
                </a:solidFill>
              </a:rPr>
              <a:t>a lower bound</a:t>
            </a:r>
            <a:r>
              <a:rPr lang="en-US" sz="2400" smtClean="0"/>
              <a:t> and </a:t>
            </a:r>
            <a:r>
              <a:rPr lang="en-US" sz="2400" smtClean="0">
                <a:solidFill>
                  <a:schemeClr val="tx2"/>
                </a:solidFill>
              </a:rPr>
              <a:t>an upper bound</a:t>
            </a:r>
          </a:p>
        </p:txBody>
      </p:sp>
    </p:spTree>
    <p:extLst>
      <p:ext uri="{BB962C8B-B14F-4D97-AF65-F5344CB8AC3E}">
        <p14:creationId xmlns:p14="http://schemas.microsoft.com/office/powerpoint/2010/main" val="144559605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en-US" smtClean="0">
                <a:latin typeface="Arial" charset="0"/>
              </a:rPr>
              <a:t>Confidence Intervals Via Resampling</a:t>
            </a:r>
          </a:p>
        </p:txBody>
      </p:sp>
      <p:sp>
        <p:nvSpPr>
          <p:cNvPr id="73731" name="Rectangle 3"/>
          <p:cNvSpPr>
            <a:spLocks noGrp="1" noChangeArrowheads="1"/>
          </p:cNvSpPr>
          <p:nvPr>
            <p:ph type="body" idx="1"/>
          </p:nvPr>
        </p:nvSpPr>
        <p:spPr/>
        <p:txBody>
          <a:bodyPr/>
          <a:lstStyle/>
          <a:p>
            <a:pPr lvl="1" eaLnBrk="1" hangingPunct="1"/>
            <a:endParaRPr lang="en-US" sz="2400" smtClean="0">
              <a:solidFill>
                <a:schemeClr val="tx2"/>
              </a:solidFill>
              <a:latin typeface="Arial" charset="0"/>
            </a:endParaRPr>
          </a:p>
          <a:p>
            <a:pPr eaLnBrk="1" hangingPunct="1"/>
            <a:r>
              <a:rPr lang="en-US" sz="2800" smtClean="0"/>
              <a:t>Using a computer we can simulate this </a:t>
            </a:r>
          </a:p>
          <a:p>
            <a:pPr lvl="1" eaLnBrk="1" hangingPunct="1"/>
            <a:r>
              <a:rPr lang="en-US" sz="2400" smtClean="0">
                <a:latin typeface="Arial" charset="0"/>
              </a:rPr>
              <a:t>We draw 1000 random subsamples (with replacement) from our original </a:t>
            </a:r>
            <a:r>
              <a:rPr lang="en-US" sz="2400" i="1" smtClean="0">
                <a:latin typeface="Arial" charset="0"/>
              </a:rPr>
              <a:t>n</a:t>
            </a:r>
            <a:r>
              <a:rPr lang="en-US" sz="2400" smtClean="0">
                <a:latin typeface="Arial" charset="0"/>
              </a:rPr>
              <a:t> points and compute the mean</a:t>
            </a:r>
          </a:p>
          <a:p>
            <a:pPr lvl="1" eaLnBrk="1" hangingPunct="1"/>
            <a:r>
              <a:rPr lang="en-US" sz="2400" smtClean="0">
                <a:latin typeface="Arial" charset="0"/>
              </a:rPr>
              <a:t>Then we sort these means and choose the 26th and 975th values as our lower and upper bounds</a:t>
            </a:r>
          </a:p>
          <a:p>
            <a:pPr lvl="1" eaLnBrk="1" hangingPunct="1"/>
            <a:r>
              <a:rPr lang="en-US" sz="2400" smtClean="0">
                <a:latin typeface="Arial" charset="0"/>
              </a:rPr>
              <a:t>Results:  In 950 trials out of 1000, 2.4 &lt;= mean &lt;= 2.5 </a:t>
            </a:r>
          </a:p>
        </p:txBody>
      </p:sp>
    </p:spTree>
    <p:extLst>
      <p:ext uri="{BB962C8B-B14F-4D97-AF65-F5344CB8AC3E}">
        <p14:creationId xmlns:p14="http://schemas.microsoft.com/office/powerpoint/2010/main" val="1650313839"/>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smtClean="0"/>
              <a:t>Bootstrapping on the Median</a:t>
            </a:r>
            <a:br>
              <a:rPr lang="en-US" smtClean="0"/>
            </a:br>
            <a:endParaRPr lang="en-US" smtClean="0"/>
          </a:p>
        </p:txBody>
      </p:sp>
      <p:sp>
        <p:nvSpPr>
          <p:cNvPr id="75779" name="Rectangle 3"/>
          <p:cNvSpPr>
            <a:spLocks noGrp="1" noChangeArrowheads="1"/>
          </p:cNvSpPr>
          <p:nvPr>
            <p:ph type="body" idx="1"/>
          </p:nvPr>
        </p:nvSpPr>
        <p:spPr>
          <a:xfrm>
            <a:off x="685800" y="1752600"/>
            <a:ext cx="7772400" cy="4114800"/>
          </a:xfrm>
        </p:spPr>
        <p:txBody>
          <a:bodyPr/>
          <a:lstStyle/>
          <a:p>
            <a:pPr eaLnBrk="1" hangingPunct="1">
              <a:lnSpc>
                <a:spcPct val="90000"/>
              </a:lnSpc>
            </a:pPr>
            <a:r>
              <a:rPr lang="en-US" sz="2000" smtClean="0"/>
              <a:t>Suppose our goal was to measure the median CPU time required for this computation rather than the average</a:t>
            </a:r>
          </a:p>
          <a:p>
            <a:pPr eaLnBrk="1" hangingPunct="1">
              <a:lnSpc>
                <a:spcPct val="90000"/>
              </a:lnSpc>
            </a:pPr>
            <a:r>
              <a:rPr lang="en-US" sz="2000" smtClean="0"/>
              <a:t>We would like to know that of the time the observed median is within some bound of the true median</a:t>
            </a:r>
          </a:p>
          <a:p>
            <a:pPr eaLnBrk="1" hangingPunct="1">
              <a:lnSpc>
                <a:spcPct val="90000"/>
              </a:lnSpc>
            </a:pPr>
            <a:r>
              <a:rPr lang="en-US" sz="2000" smtClean="0"/>
              <a:t>We can still apply the bootstrap method</a:t>
            </a:r>
          </a:p>
          <a:p>
            <a:pPr lvl="1" eaLnBrk="1" hangingPunct="1">
              <a:lnSpc>
                <a:spcPct val="90000"/>
              </a:lnSpc>
            </a:pPr>
            <a:r>
              <a:rPr lang="en-US" sz="1800" smtClean="0"/>
              <a:t>Choose 1000 random samples with replacement of size from our </a:t>
            </a:r>
            <a:r>
              <a:rPr lang="en-US" sz="1800" i="1" smtClean="0"/>
              <a:t>n</a:t>
            </a:r>
            <a:r>
              <a:rPr lang="en-US" sz="1800" smtClean="0"/>
              <a:t> original points</a:t>
            </a:r>
          </a:p>
          <a:p>
            <a:pPr lvl="1" eaLnBrk="1" hangingPunct="1">
              <a:lnSpc>
                <a:spcPct val="90000"/>
              </a:lnSpc>
            </a:pPr>
            <a:r>
              <a:rPr lang="en-US" sz="1800" smtClean="0"/>
              <a:t>Take the median value of each sample</a:t>
            </a:r>
          </a:p>
          <a:p>
            <a:pPr lvl="1" eaLnBrk="1" hangingPunct="1">
              <a:lnSpc>
                <a:spcPct val="90000"/>
              </a:lnSpc>
            </a:pPr>
            <a:r>
              <a:rPr lang="en-US" sz="1800" smtClean="0"/>
              <a:t>Sort and take the value at the 25th and 975</a:t>
            </a:r>
            <a:r>
              <a:rPr lang="en-US" sz="1800" baseline="30000" smtClean="0"/>
              <a:t>th</a:t>
            </a:r>
            <a:r>
              <a:rPr lang="en-US" sz="1800" smtClean="0"/>
              <a:t> positions</a:t>
            </a:r>
          </a:p>
          <a:p>
            <a:pPr eaLnBrk="1" hangingPunct="1">
              <a:lnSpc>
                <a:spcPct val="90000"/>
              </a:lnSpc>
            </a:pPr>
            <a:r>
              <a:rPr lang="en-US" sz="2000" smtClean="0"/>
              <a:t>The bootstrap is good for the mean the median and other statistics involving the middle of a distribution</a:t>
            </a:r>
          </a:p>
          <a:p>
            <a:pPr eaLnBrk="1" hangingPunct="1">
              <a:lnSpc>
                <a:spcPct val="90000"/>
              </a:lnSpc>
            </a:pPr>
            <a:r>
              <a:rPr lang="en-US" sz="2000" smtClean="0"/>
              <a:t>The bootstrap is not good for estimating the minimum, the maximum or other statistics involving the tails of the distribution</a:t>
            </a:r>
          </a:p>
        </p:txBody>
      </p:sp>
    </p:spTree>
    <p:extLst>
      <p:ext uri="{BB962C8B-B14F-4D97-AF65-F5344CB8AC3E}">
        <p14:creationId xmlns:p14="http://schemas.microsoft.com/office/powerpoint/2010/main" val="2073391068"/>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en-US" smtClean="0"/>
              <a:t>Measuring Number of Occurrences of Events</a:t>
            </a:r>
            <a:br>
              <a:rPr lang="en-US" smtClean="0"/>
            </a:br>
            <a:endParaRPr lang="en-US" smtClean="0"/>
          </a:p>
        </p:txBody>
      </p:sp>
      <p:sp>
        <p:nvSpPr>
          <p:cNvPr id="76803" name="Rectangle 3"/>
          <p:cNvSpPr>
            <a:spLocks noGrp="1" noChangeArrowheads="1"/>
          </p:cNvSpPr>
          <p:nvPr>
            <p:ph type="body" idx="1"/>
          </p:nvPr>
        </p:nvSpPr>
        <p:spPr/>
        <p:txBody>
          <a:bodyPr/>
          <a:lstStyle/>
          <a:p>
            <a:pPr eaLnBrk="1" hangingPunct="1"/>
            <a:r>
              <a:rPr lang="en-US" sz="2000" smtClean="0"/>
              <a:t>In many CS experiments we count the number of events that occur in </a:t>
            </a:r>
            <a:r>
              <a:rPr lang="en-US" sz="2000" i="1" smtClean="0"/>
              <a:t>n</a:t>
            </a:r>
            <a:r>
              <a:rPr lang="en-US" sz="2000" smtClean="0"/>
              <a:t> trials </a:t>
            </a:r>
          </a:p>
          <a:p>
            <a:pPr eaLnBrk="1" hangingPunct="1"/>
            <a:r>
              <a:rPr lang="en-US" sz="2000" smtClean="0"/>
              <a:t>For example in machine learning suppose we constructed a decision tree and then evaluated it on a test set of 100 examples and observed correct 78 classifications </a:t>
            </a:r>
          </a:p>
          <a:p>
            <a:pPr eaLnBrk="1" hangingPunct="1"/>
            <a:r>
              <a:rPr lang="en-US" sz="2000" smtClean="0"/>
              <a:t>We would report the proportion of correctly classified test examples as 0.78</a:t>
            </a:r>
          </a:p>
          <a:p>
            <a:pPr eaLnBrk="1" hangingPunct="1"/>
            <a:r>
              <a:rPr lang="en-US" sz="2000" smtClean="0"/>
              <a:t>But how uncertain is this quantity? How much might it vary due to the random choice of the test set ?</a:t>
            </a:r>
          </a:p>
          <a:p>
            <a:pPr eaLnBrk="1" hangingPunct="1"/>
            <a:r>
              <a:rPr lang="en-US" sz="2000" smtClean="0"/>
              <a:t>We will say  </a:t>
            </a:r>
            <a:r>
              <a:rPr lang="en-US" sz="2000" smtClean="0">
                <a:cs typeface="Arial" charset="0"/>
              </a:rPr>
              <a:t>θ = 0.78 </a:t>
            </a:r>
            <a:r>
              <a:rPr lang="en-US" sz="2000" smtClean="0"/>
              <a:t>where </a:t>
            </a:r>
            <a:r>
              <a:rPr lang="en-US" sz="2000" smtClean="0">
                <a:cs typeface="Arial" charset="0"/>
              </a:rPr>
              <a:t>θ </a:t>
            </a:r>
            <a:r>
              <a:rPr lang="en-US" sz="2000" smtClean="0"/>
              <a:t>is the true proportion of correct classifications that our decision tree would make on an infinite test set </a:t>
            </a:r>
          </a:p>
        </p:txBody>
      </p:sp>
      <p:sp>
        <p:nvSpPr>
          <p:cNvPr id="76804" name="Text Box 4"/>
          <p:cNvSpPr txBox="1">
            <a:spLocks noChangeArrowheads="1"/>
          </p:cNvSpPr>
          <p:nvPr/>
        </p:nvSpPr>
        <p:spPr bwMode="auto">
          <a:xfrm>
            <a:off x="2209800" y="4267200"/>
            <a:ext cx="533400" cy="457200"/>
          </a:xfrm>
          <a:prstGeom prst="rect">
            <a:avLst/>
          </a:prstGeom>
          <a:noFill/>
          <a:ln w="12700">
            <a:noFill/>
            <a:miter lim="800000"/>
            <a:headEnd type="none" w="sm" len="sm"/>
            <a:tailEnd type="none" w="sm" len="sm"/>
          </a:ln>
          <a:effectLst/>
        </p:spPr>
        <p:txBody>
          <a:bodyPr>
            <a:spAutoFit/>
          </a:bodyPr>
          <a:lstStyle/>
          <a:p>
            <a:pPr>
              <a:spcBef>
                <a:spcPct val="50000"/>
              </a:spcBef>
            </a:pPr>
            <a:r>
              <a:rPr lang="en-US">
                <a:cs typeface="Times New Roman" pitchFamily="18" charset="0"/>
              </a:rPr>
              <a:t>ˆ</a:t>
            </a:r>
            <a:endParaRPr lang="en-US"/>
          </a:p>
        </p:txBody>
      </p:sp>
    </p:spTree>
    <p:extLst>
      <p:ext uri="{BB962C8B-B14F-4D97-AF65-F5344CB8AC3E}">
        <p14:creationId xmlns:p14="http://schemas.microsoft.com/office/powerpoint/2010/main" val="266540007"/>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en-US" smtClean="0"/>
              <a:t>A Bootstrap Confidence Interval</a:t>
            </a:r>
          </a:p>
        </p:txBody>
      </p:sp>
      <p:sp>
        <p:nvSpPr>
          <p:cNvPr id="77827" name="Rectangle 3"/>
          <p:cNvSpPr>
            <a:spLocks noGrp="1" noChangeArrowheads="1"/>
          </p:cNvSpPr>
          <p:nvPr>
            <p:ph type="body" idx="1"/>
          </p:nvPr>
        </p:nvSpPr>
        <p:spPr>
          <a:xfrm>
            <a:off x="838200" y="1676400"/>
            <a:ext cx="7772400" cy="4114800"/>
          </a:xfrm>
        </p:spPr>
        <p:txBody>
          <a:bodyPr/>
          <a:lstStyle/>
          <a:p>
            <a:pPr eaLnBrk="1" hangingPunct="1">
              <a:lnSpc>
                <a:spcPct val="90000"/>
              </a:lnSpc>
            </a:pPr>
            <a:endParaRPr lang="en-US" sz="2000" smtClean="0"/>
          </a:p>
          <a:p>
            <a:pPr eaLnBrk="1" hangingPunct="1">
              <a:lnSpc>
                <a:spcPct val="90000"/>
              </a:lnSpc>
            </a:pPr>
            <a:r>
              <a:rPr lang="en-US" sz="2000" smtClean="0"/>
              <a:t>We can again perform a bootstrapping experiment </a:t>
            </a:r>
          </a:p>
          <a:p>
            <a:pPr eaLnBrk="1" hangingPunct="1">
              <a:lnSpc>
                <a:spcPct val="90000"/>
              </a:lnSpc>
            </a:pPr>
            <a:r>
              <a:rPr lang="en-US" sz="2000" smtClean="0"/>
              <a:t>Let </a:t>
            </a:r>
            <a:r>
              <a:rPr lang="en-US" sz="2000" i="1" smtClean="0"/>
              <a:t>n</a:t>
            </a:r>
            <a:r>
              <a:rPr lang="en-US" sz="2000" smtClean="0"/>
              <a:t> be number of test examples</a:t>
            </a:r>
          </a:p>
          <a:p>
            <a:pPr eaLnBrk="1" hangingPunct="1">
              <a:lnSpc>
                <a:spcPct val="90000"/>
              </a:lnSpc>
            </a:pPr>
            <a:r>
              <a:rPr lang="en-US" sz="2000" smtClean="0"/>
              <a:t>Repeat 1000 trials</a:t>
            </a:r>
          </a:p>
          <a:p>
            <a:pPr lvl="1" eaLnBrk="1" hangingPunct="1">
              <a:lnSpc>
                <a:spcPct val="90000"/>
              </a:lnSpc>
            </a:pPr>
            <a:r>
              <a:rPr lang="en-US" sz="1800" smtClean="0"/>
              <a:t>Draw a random sample of size </a:t>
            </a:r>
            <a:r>
              <a:rPr lang="en-US" sz="1800" i="1" smtClean="0"/>
              <a:t>n</a:t>
            </a:r>
            <a:r>
              <a:rPr lang="en-US" sz="1800" smtClean="0"/>
              <a:t> with replacement from the test set</a:t>
            </a:r>
          </a:p>
          <a:p>
            <a:pPr lvl="1" eaLnBrk="1" hangingPunct="1">
              <a:lnSpc>
                <a:spcPct val="90000"/>
              </a:lnSpc>
            </a:pPr>
            <a:r>
              <a:rPr lang="en-US" sz="1800" smtClean="0"/>
              <a:t>Measure </a:t>
            </a:r>
            <a:r>
              <a:rPr lang="en-US" sz="1800" i="1" smtClean="0"/>
              <a:t>p</a:t>
            </a:r>
            <a:r>
              <a:rPr lang="en-US" sz="1800" i="1" baseline="-25000" smtClean="0"/>
              <a:t>i</a:t>
            </a:r>
            <a:r>
              <a:rPr lang="en-US" sz="1800" i="1" smtClean="0"/>
              <a:t> = </a:t>
            </a:r>
            <a:r>
              <a:rPr lang="en-US" sz="1800" smtClean="0"/>
              <a:t>the proportion correctly classified by the decision tree</a:t>
            </a:r>
          </a:p>
          <a:p>
            <a:pPr eaLnBrk="1" hangingPunct="1">
              <a:lnSpc>
                <a:spcPct val="90000"/>
              </a:lnSpc>
            </a:pPr>
            <a:r>
              <a:rPr lang="en-US" sz="2000" smtClean="0"/>
              <a:t>Sort the </a:t>
            </a:r>
            <a:r>
              <a:rPr lang="en-US" sz="2000" i="1" smtClean="0"/>
              <a:t>p</a:t>
            </a:r>
            <a:r>
              <a:rPr lang="en-US" sz="2000" i="1" baseline="-25000" smtClean="0"/>
              <a:t>i</a:t>
            </a:r>
            <a:r>
              <a:rPr lang="en-US" sz="2000" smtClean="0"/>
              <a:t> in increasing order</a:t>
            </a:r>
          </a:p>
          <a:p>
            <a:pPr eaLnBrk="1" hangingPunct="1">
              <a:lnSpc>
                <a:spcPct val="90000"/>
              </a:lnSpc>
            </a:pPr>
            <a:r>
              <a:rPr lang="en-US" sz="2000" smtClean="0"/>
              <a:t>Choose </a:t>
            </a:r>
            <a:r>
              <a:rPr lang="en-US" sz="2000" i="1" smtClean="0"/>
              <a:t>lb </a:t>
            </a:r>
            <a:r>
              <a:rPr lang="en-US" sz="2000" smtClean="0"/>
              <a:t>and </a:t>
            </a:r>
            <a:r>
              <a:rPr lang="en-US" sz="2000" i="1" smtClean="0"/>
              <a:t>ub</a:t>
            </a:r>
            <a:r>
              <a:rPr lang="en-US" sz="2000" smtClean="0"/>
              <a:t> to be the 26th and 975th elements</a:t>
            </a:r>
          </a:p>
          <a:p>
            <a:pPr eaLnBrk="1" hangingPunct="1">
              <a:lnSpc>
                <a:spcPct val="90000"/>
              </a:lnSpc>
            </a:pPr>
            <a:r>
              <a:rPr lang="en-US" sz="2000" smtClean="0"/>
              <a:t>Then we would say in 1000 trials, the probability is 0.95 that we would observe </a:t>
            </a:r>
            <a:r>
              <a:rPr lang="en-US" sz="2000" i="1" smtClean="0"/>
              <a:t>lb</a:t>
            </a:r>
            <a:r>
              <a:rPr lang="en-US" sz="2000" smtClean="0"/>
              <a:t> &lt;= </a:t>
            </a:r>
            <a:r>
              <a:rPr lang="en-US" sz="2000" smtClean="0">
                <a:cs typeface="Arial" charset="0"/>
              </a:rPr>
              <a:t>Ǿ &lt;= </a:t>
            </a:r>
            <a:r>
              <a:rPr lang="en-US" sz="2000" i="1" smtClean="0"/>
              <a:t>ub</a:t>
            </a:r>
          </a:p>
          <a:p>
            <a:pPr eaLnBrk="1" hangingPunct="1">
              <a:lnSpc>
                <a:spcPct val="90000"/>
              </a:lnSpc>
            </a:pPr>
            <a:r>
              <a:rPr lang="en-US" sz="2000" smtClean="0"/>
              <a:t>Results: 0.81 &lt;= </a:t>
            </a:r>
            <a:r>
              <a:rPr lang="en-US" sz="2000" smtClean="0">
                <a:cs typeface="Arial" charset="0"/>
              </a:rPr>
              <a:t>Ǿ</a:t>
            </a:r>
            <a:r>
              <a:rPr lang="en-US" sz="2000" smtClean="0"/>
              <a:t>  &lt;= 0.94 with confidence 0.95</a:t>
            </a:r>
          </a:p>
          <a:p>
            <a:pPr eaLnBrk="1" hangingPunct="1">
              <a:lnSpc>
                <a:spcPct val="90000"/>
              </a:lnSpc>
            </a:pPr>
            <a:r>
              <a:rPr lang="en-US" sz="2000" smtClean="0"/>
              <a:t>What if not normally distributed ?  Eg. : Binomial distribution ?</a:t>
            </a:r>
          </a:p>
        </p:txBody>
      </p:sp>
    </p:spTree>
    <p:extLst>
      <p:ext uri="{BB962C8B-B14F-4D97-AF65-F5344CB8AC3E}">
        <p14:creationId xmlns:p14="http://schemas.microsoft.com/office/powerpoint/2010/main" val="87010007"/>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en-US" smtClean="0"/>
              <a:t>Comparing Two Measurements</a:t>
            </a:r>
          </a:p>
        </p:txBody>
      </p:sp>
      <p:sp>
        <p:nvSpPr>
          <p:cNvPr id="78851" name="Rectangle 3"/>
          <p:cNvSpPr>
            <a:spLocks noGrp="1" noChangeArrowheads="1"/>
          </p:cNvSpPr>
          <p:nvPr>
            <p:ph type="body" idx="1"/>
          </p:nvPr>
        </p:nvSpPr>
        <p:spPr/>
        <p:txBody>
          <a:bodyPr/>
          <a:lstStyle/>
          <a:p>
            <a:pPr eaLnBrk="1" hangingPunct="1">
              <a:lnSpc>
                <a:spcPct val="90000"/>
              </a:lnSpc>
            </a:pPr>
            <a:r>
              <a:rPr lang="en-US" smtClean="0"/>
              <a:t>Say we performed trials of the computation using another algorithm and obtained </a:t>
            </a:r>
            <a:r>
              <a:rPr lang="en-US" i="1" smtClean="0"/>
              <a:t>n</a:t>
            </a:r>
            <a:r>
              <a:rPr lang="en-US" smtClean="0"/>
              <a:t> data of cpu time</a:t>
            </a:r>
          </a:p>
          <a:p>
            <a:pPr eaLnBrk="1" hangingPunct="1">
              <a:lnSpc>
                <a:spcPct val="90000"/>
              </a:lnSpc>
            </a:pPr>
            <a:r>
              <a:rPr lang="en-US" smtClean="0"/>
              <a:t>Can we conclude that this algorithm  is faster than the previous if the mean is smaller ?</a:t>
            </a:r>
          </a:p>
          <a:p>
            <a:pPr eaLnBrk="1" hangingPunct="1">
              <a:lnSpc>
                <a:spcPct val="90000"/>
              </a:lnSpc>
            </a:pPr>
            <a:r>
              <a:rPr lang="en-US" smtClean="0"/>
              <a:t>Visualizing</a:t>
            </a:r>
          </a:p>
          <a:p>
            <a:pPr lvl="1" eaLnBrk="1" hangingPunct="1">
              <a:lnSpc>
                <a:spcPct val="90000"/>
              </a:lnSpc>
            </a:pPr>
            <a:r>
              <a:rPr lang="en-US" smtClean="0">
                <a:latin typeface="Arial" charset="0"/>
              </a:rPr>
              <a:t>Compare kernel density estimation plots</a:t>
            </a:r>
            <a:endParaRPr lang="en-US" smtClean="0"/>
          </a:p>
          <a:p>
            <a:pPr eaLnBrk="1" hangingPunct="1">
              <a:lnSpc>
                <a:spcPct val="90000"/>
              </a:lnSpc>
            </a:pPr>
            <a:endParaRPr lang="en-US" smtClean="0"/>
          </a:p>
        </p:txBody>
      </p:sp>
    </p:spTree>
    <p:extLst>
      <p:ext uri="{BB962C8B-B14F-4D97-AF65-F5344CB8AC3E}">
        <p14:creationId xmlns:p14="http://schemas.microsoft.com/office/powerpoint/2010/main" val="2088307689"/>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en-US" smtClean="0"/>
              <a:t>Bootstrap Test</a:t>
            </a:r>
          </a:p>
        </p:txBody>
      </p:sp>
      <p:sp>
        <p:nvSpPr>
          <p:cNvPr id="79875" name="Rectangle 3"/>
          <p:cNvSpPr>
            <a:spLocks noGrp="1" noChangeArrowheads="1"/>
          </p:cNvSpPr>
          <p:nvPr>
            <p:ph type="body" idx="1"/>
          </p:nvPr>
        </p:nvSpPr>
        <p:spPr/>
        <p:txBody>
          <a:bodyPr/>
          <a:lstStyle/>
          <a:p>
            <a:pPr eaLnBrk="1" hangingPunct="1">
              <a:lnSpc>
                <a:spcPct val="80000"/>
              </a:lnSpc>
            </a:pPr>
            <a:r>
              <a:rPr lang="en-US" sz="2400" dirty="0" smtClean="0"/>
              <a:t>Conduct 1000 trials of the following</a:t>
            </a:r>
          </a:p>
          <a:p>
            <a:pPr lvl="1" eaLnBrk="1" hangingPunct="1">
              <a:lnSpc>
                <a:spcPct val="80000"/>
              </a:lnSpc>
            </a:pPr>
            <a:r>
              <a:rPr lang="en-US" sz="2000" dirty="0" smtClean="0"/>
              <a:t>Draw bootstrap sample from </a:t>
            </a:r>
            <a:r>
              <a:rPr lang="en-US" sz="2000" dirty="0" err="1" smtClean="0"/>
              <a:t>algo</a:t>
            </a:r>
            <a:r>
              <a:rPr lang="en-US" sz="2000" dirty="0" smtClean="0"/>
              <a:t>. A, compute mean </a:t>
            </a:r>
            <a:r>
              <a:rPr lang="en-US" sz="2000" dirty="0" err="1" smtClean="0"/>
              <a:t>x</a:t>
            </a:r>
            <a:r>
              <a:rPr lang="en-US" sz="2000" baseline="-25000" dirty="0" err="1" smtClean="0"/>
              <a:t>A</a:t>
            </a:r>
            <a:endParaRPr lang="en-US" sz="2000" baseline="-25000" dirty="0" smtClean="0"/>
          </a:p>
          <a:p>
            <a:pPr lvl="1" eaLnBrk="1" hangingPunct="1">
              <a:lnSpc>
                <a:spcPct val="80000"/>
              </a:lnSpc>
            </a:pPr>
            <a:r>
              <a:rPr lang="en-US" sz="2000" dirty="0" smtClean="0"/>
              <a:t>Draw bootstrap sample from </a:t>
            </a:r>
            <a:r>
              <a:rPr lang="en-US" sz="2000" dirty="0" err="1" smtClean="0"/>
              <a:t>algo</a:t>
            </a:r>
            <a:r>
              <a:rPr lang="en-US" sz="2000" dirty="0" smtClean="0"/>
              <a:t>. B, compute mean </a:t>
            </a:r>
            <a:r>
              <a:rPr lang="en-US" sz="2000" dirty="0" err="1" smtClean="0"/>
              <a:t>x</a:t>
            </a:r>
            <a:r>
              <a:rPr lang="en-US" sz="2000" baseline="-25000" dirty="0" err="1" smtClean="0"/>
              <a:t>B</a:t>
            </a:r>
            <a:endParaRPr lang="en-US" sz="2000" baseline="-25000" dirty="0" smtClean="0"/>
          </a:p>
          <a:p>
            <a:pPr eaLnBrk="1" hangingPunct="1">
              <a:lnSpc>
                <a:spcPct val="80000"/>
              </a:lnSpc>
            </a:pPr>
            <a:r>
              <a:rPr lang="en-US" sz="2400" dirty="0" smtClean="0"/>
              <a:t>Count number of times </a:t>
            </a:r>
            <a:r>
              <a:rPr lang="en-US" sz="2400" dirty="0" err="1" smtClean="0"/>
              <a:t>x</a:t>
            </a:r>
            <a:r>
              <a:rPr lang="en-US" sz="2400" baseline="-25000" dirty="0" err="1" smtClean="0"/>
              <a:t>A</a:t>
            </a:r>
            <a:r>
              <a:rPr lang="en-US" sz="2400" dirty="0" smtClean="0"/>
              <a:t> &gt; </a:t>
            </a:r>
            <a:r>
              <a:rPr lang="en-US" sz="2400" dirty="0" err="1" smtClean="0"/>
              <a:t>x</a:t>
            </a:r>
            <a:r>
              <a:rPr lang="en-US" sz="2400" baseline="-25000" dirty="0" err="1" smtClean="0"/>
              <a:t>B</a:t>
            </a:r>
            <a:endParaRPr lang="en-US" sz="2400" baseline="-25000" dirty="0" smtClean="0"/>
          </a:p>
          <a:p>
            <a:pPr eaLnBrk="1" hangingPunct="1">
              <a:lnSpc>
                <a:spcPct val="80000"/>
              </a:lnSpc>
            </a:pPr>
            <a:r>
              <a:rPr lang="en-US" sz="2400" dirty="0" smtClean="0"/>
              <a:t>If this is greater 950, then out of 1000 trials, we can be 95% confident </a:t>
            </a:r>
            <a:r>
              <a:rPr lang="en-US" sz="2400" dirty="0" err="1" smtClean="0"/>
              <a:t>algo</a:t>
            </a:r>
            <a:r>
              <a:rPr lang="en-US" sz="2400" dirty="0" smtClean="0"/>
              <a:t>. A slower than </a:t>
            </a:r>
            <a:r>
              <a:rPr lang="en-US" sz="2400" dirty="0" err="1" smtClean="0"/>
              <a:t>algo</a:t>
            </a:r>
            <a:r>
              <a:rPr lang="en-US" sz="2400" dirty="0" smtClean="0"/>
              <a:t>. B</a:t>
            </a:r>
          </a:p>
          <a:p>
            <a:pPr eaLnBrk="1" hangingPunct="1">
              <a:lnSpc>
                <a:spcPct val="80000"/>
              </a:lnSpc>
            </a:pPr>
            <a:r>
              <a:rPr lang="en-US" sz="2400" dirty="0" smtClean="0"/>
              <a:t>We can also compute a bootstrap confidence interval on the difference </a:t>
            </a:r>
            <a:r>
              <a:rPr lang="en-US" sz="2400" dirty="0" err="1" smtClean="0"/>
              <a:t>x</a:t>
            </a:r>
            <a:r>
              <a:rPr lang="en-US" sz="2400" baseline="-25000" dirty="0" err="1" smtClean="0"/>
              <a:t>A</a:t>
            </a:r>
            <a:r>
              <a:rPr lang="en-US" sz="2400" dirty="0" smtClean="0"/>
              <a:t> - </a:t>
            </a:r>
            <a:r>
              <a:rPr lang="en-US" sz="2400" dirty="0" err="1" smtClean="0"/>
              <a:t>x</a:t>
            </a:r>
            <a:r>
              <a:rPr lang="en-US" sz="2400" baseline="-25000" dirty="0" err="1" smtClean="0"/>
              <a:t>B</a:t>
            </a:r>
            <a:r>
              <a:rPr lang="en-US" sz="2400" dirty="0" smtClean="0"/>
              <a:t> </a:t>
            </a:r>
          </a:p>
          <a:p>
            <a:pPr lvl="1" eaLnBrk="1" hangingPunct="1">
              <a:lnSpc>
                <a:spcPct val="80000"/>
              </a:lnSpc>
            </a:pPr>
            <a:r>
              <a:rPr lang="en-US" sz="2000" dirty="0" smtClean="0"/>
              <a:t>out of 1000 trials, we can be 95% confident  that 0.0461 &lt;= </a:t>
            </a:r>
            <a:r>
              <a:rPr lang="en-US" sz="2000" dirty="0" err="1" smtClean="0"/>
              <a:t>x</a:t>
            </a:r>
            <a:r>
              <a:rPr lang="en-US" sz="2000" baseline="-25000" dirty="0" err="1" smtClean="0"/>
              <a:t>A</a:t>
            </a:r>
            <a:r>
              <a:rPr lang="en-US" sz="2000" dirty="0" smtClean="0"/>
              <a:t> - </a:t>
            </a:r>
            <a:r>
              <a:rPr lang="en-US" sz="2000" dirty="0" err="1" smtClean="0"/>
              <a:t>x</a:t>
            </a:r>
            <a:r>
              <a:rPr lang="en-US" sz="2000" baseline="-25000" dirty="0" err="1" smtClean="0"/>
              <a:t>B</a:t>
            </a:r>
            <a:r>
              <a:rPr lang="en-US" sz="2000" dirty="0" smtClean="0"/>
              <a:t>  &lt;= 0.0533</a:t>
            </a:r>
          </a:p>
        </p:txBody>
      </p:sp>
      <p:graphicFrame>
        <p:nvGraphicFramePr>
          <p:cNvPr id="79876" name="Object 4"/>
          <p:cNvGraphicFramePr>
            <a:graphicFrameLocks noChangeAspect="1"/>
          </p:cNvGraphicFramePr>
          <p:nvPr/>
        </p:nvGraphicFramePr>
        <p:xfrm>
          <a:off x="4489450" y="3333750"/>
          <a:ext cx="165100" cy="190500"/>
        </p:xfrm>
        <a:graphic>
          <a:graphicData uri="http://schemas.openxmlformats.org/presentationml/2006/ole">
            <mc:AlternateContent xmlns:mc="http://schemas.openxmlformats.org/markup-compatibility/2006">
              <mc:Choice xmlns:v="urn:schemas-microsoft-com:vml" Requires="v">
                <p:oleObj spid="_x0000_s79885" name="Equation" r:id="rId3" imgW="164957" imgH="190335" progId="Equation.3">
                  <p:embed/>
                </p:oleObj>
              </mc:Choice>
              <mc:Fallback>
                <p:oleObj name="Equation" r:id="rId3" imgW="164957" imgH="19033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450" y="3333750"/>
                        <a:ext cx="165100" cy="190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9877" name="Object 5"/>
          <p:cNvGraphicFramePr>
            <a:graphicFrameLocks noChangeAspect="1"/>
          </p:cNvGraphicFramePr>
          <p:nvPr/>
        </p:nvGraphicFramePr>
        <p:xfrm>
          <a:off x="4489450" y="3333750"/>
          <a:ext cx="165100" cy="190500"/>
        </p:xfrm>
        <a:graphic>
          <a:graphicData uri="http://schemas.openxmlformats.org/presentationml/2006/ole">
            <mc:AlternateContent xmlns:mc="http://schemas.openxmlformats.org/markup-compatibility/2006">
              <mc:Choice xmlns:v="urn:schemas-microsoft-com:vml" Requires="v">
                <p:oleObj spid="_x0000_s79886" name="Equation" r:id="rId5" imgW="164957" imgH="190335" progId="Equation.3">
                  <p:embed/>
                </p:oleObj>
              </mc:Choice>
              <mc:Fallback>
                <p:oleObj name="Equation" r:id="rId5" imgW="164957" imgH="19033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9450" y="3333750"/>
                        <a:ext cx="165100" cy="190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6208610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b="1" dirty="0" smtClean="0">
                <a:solidFill>
                  <a:schemeClr val="accent2">
                    <a:lumMod val="50000"/>
                  </a:schemeClr>
                </a:solidFill>
                <a:latin typeface="Tahoma" pitchFamily="34" charset="0"/>
              </a:rPr>
              <a:t>Common Mistakes</a:t>
            </a:r>
          </a:p>
        </p:txBody>
      </p:sp>
      <p:sp>
        <p:nvSpPr>
          <p:cNvPr id="67587" name="Text Placeholder 2"/>
          <p:cNvSpPr>
            <a:spLocks noGrp="1"/>
          </p:cNvSpPr>
          <p:nvPr>
            <p:ph type="body" idx="1"/>
          </p:nvPr>
        </p:nvSpPr>
        <p:spPr/>
        <p:txBody>
          <a:bodyPr/>
          <a:lstStyle/>
          <a:p>
            <a:r>
              <a:rPr lang="en-US" dirty="0" smtClean="0">
                <a:latin typeface="Tahoma" pitchFamily="34" charset="0"/>
              </a:rPr>
              <a:t>Poor gold-standards or Corpus</a:t>
            </a:r>
            <a:endParaRPr lang="en-GB" dirty="0" smtClean="0">
              <a:latin typeface="Tahoma" pitchFamily="34" charset="0"/>
            </a:endParaRPr>
          </a:p>
          <a:p>
            <a:pPr lvl="1"/>
            <a:r>
              <a:rPr lang="en-GB" dirty="0" smtClean="0">
                <a:latin typeface="Tahoma" pitchFamily="34" charset="0"/>
              </a:rPr>
              <a:t>Test your training data</a:t>
            </a:r>
          </a:p>
          <a:p>
            <a:pPr lvl="1"/>
            <a:r>
              <a:rPr lang="en-GB" dirty="0" smtClean="0">
                <a:latin typeface="Tahoma" pitchFamily="34" charset="0"/>
              </a:rPr>
              <a:t>Cross-validation</a:t>
            </a:r>
          </a:p>
          <a:p>
            <a:pPr lvl="1"/>
            <a:r>
              <a:rPr lang="en-GB" dirty="0" smtClean="0">
                <a:latin typeface="Tahoma" pitchFamily="34" charset="0"/>
              </a:rPr>
              <a:t>Boot-strapping</a:t>
            </a:r>
          </a:p>
          <a:p>
            <a:r>
              <a:rPr lang="en-US" dirty="0" smtClean="0">
                <a:latin typeface="Tahoma" pitchFamily="34" charset="0"/>
              </a:rPr>
              <a:t>Poor baselines</a:t>
            </a:r>
          </a:p>
          <a:p>
            <a:r>
              <a:rPr lang="en-US" dirty="0" smtClean="0">
                <a:latin typeface="Tahoma" pitchFamily="34" charset="0"/>
              </a:rPr>
              <a:t>Correlation not causation</a:t>
            </a:r>
          </a:p>
          <a:p>
            <a:r>
              <a:rPr lang="en-US" dirty="0" smtClean="0">
                <a:latin typeface="Tahoma" pitchFamily="34" charset="0"/>
              </a:rPr>
              <a:t>Significance tests</a:t>
            </a:r>
          </a:p>
        </p:txBody>
      </p:sp>
    </p:spTree>
    <p:extLst>
      <p:ext uri="{BB962C8B-B14F-4D97-AF65-F5344CB8AC3E}">
        <p14:creationId xmlns:p14="http://schemas.microsoft.com/office/powerpoint/2010/main" val="4063259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348" y="0"/>
            <a:ext cx="7772400" cy="1143000"/>
          </a:xfrm>
        </p:spPr>
        <p:txBody>
          <a:bodyPr/>
          <a:lstStyle/>
          <a:p>
            <a:r>
              <a:rPr lang="en-US" b="1" dirty="0" smtClean="0"/>
              <a:t>Philosophy</a:t>
            </a:r>
            <a:endParaRPr lang="en-MY" b="1" dirty="0"/>
          </a:p>
        </p:txBody>
      </p:sp>
      <p:graphicFrame>
        <p:nvGraphicFramePr>
          <p:cNvPr id="4" name="Content Placeholder 3"/>
          <p:cNvGraphicFramePr>
            <a:graphicFrameLocks noGrp="1"/>
          </p:cNvGraphicFramePr>
          <p:nvPr>
            <p:ph idx="1"/>
            <p:extLst/>
          </p:nvPr>
        </p:nvGraphicFramePr>
        <p:xfrm>
          <a:off x="428596" y="1127760"/>
          <a:ext cx="8229601" cy="5730240"/>
        </p:xfrm>
        <a:graphic>
          <a:graphicData uri="http://schemas.openxmlformats.org/drawingml/2006/table">
            <a:tbl>
              <a:tblPr firstRow="1" bandRow="1">
                <a:tableStyleId>{93296810-A885-4BE3-A3E7-6D5BEEA58F35}</a:tableStyleId>
              </a:tblPr>
              <a:tblGrid>
                <a:gridCol w="1905000"/>
                <a:gridCol w="6324601"/>
              </a:tblGrid>
              <a:tr h="370840">
                <a:tc>
                  <a:txBody>
                    <a:bodyPr/>
                    <a:lstStyle/>
                    <a:p>
                      <a:r>
                        <a:rPr lang="en-US" sz="2000" dirty="0" smtClean="0"/>
                        <a:t>Philosophy</a:t>
                      </a:r>
                      <a:endParaRPr lang="en-MY" sz="2000" dirty="0"/>
                    </a:p>
                  </a:txBody>
                  <a:tcPr/>
                </a:tc>
                <a:tc>
                  <a:txBody>
                    <a:bodyPr/>
                    <a:lstStyle/>
                    <a:p>
                      <a:r>
                        <a:rPr lang="en-US" sz="2000" dirty="0" smtClean="0"/>
                        <a:t>Brief</a:t>
                      </a:r>
                      <a:r>
                        <a:rPr lang="en-US" sz="2000" baseline="0" dirty="0" smtClean="0"/>
                        <a:t> Definition</a:t>
                      </a:r>
                      <a:endParaRPr lang="en-MY" sz="2000" dirty="0"/>
                    </a:p>
                  </a:txBody>
                  <a:tcPr/>
                </a:tc>
              </a:tr>
              <a:tr h="370840">
                <a:tc>
                  <a:txBody>
                    <a:bodyPr/>
                    <a:lstStyle/>
                    <a:p>
                      <a:r>
                        <a:rPr lang="en-US" sz="2000" dirty="0" smtClean="0"/>
                        <a:t>Postpositivism</a:t>
                      </a:r>
                      <a:endParaRPr lang="en-MY" sz="2000" dirty="0"/>
                    </a:p>
                  </a:txBody>
                  <a:tcPr/>
                </a:tc>
                <a:tc>
                  <a:txBody>
                    <a:bodyPr/>
                    <a:lstStyle/>
                    <a:p>
                      <a:r>
                        <a:rPr lang="en-US" sz="2000" dirty="0" smtClean="0"/>
                        <a:t>The highest form of knowledge is assumed to be a description of sensory phenomena. Truth about reality serves</a:t>
                      </a:r>
                      <a:r>
                        <a:rPr lang="en-US" sz="2000" baseline="0" dirty="0" smtClean="0"/>
                        <a:t> as a regulative ideal to strive for, but is unlikely to be defined</a:t>
                      </a:r>
                      <a:endParaRPr lang="en-MY" sz="2000" dirty="0"/>
                    </a:p>
                  </a:txBody>
                  <a:tcPr/>
                </a:tc>
              </a:tr>
              <a:tr h="370840">
                <a:tc>
                  <a:txBody>
                    <a:bodyPr/>
                    <a:lstStyle/>
                    <a:p>
                      <a:r>
                        <a:rPr lang="en-US" sz="2000" dirty="0" smtClean="0"/>
                        <a:t>Pragmatism</a:t>
                      </a:r>
                      <a:endParaRPr lang="en-MY" sz="2000" dirty="0"/>
                    </a:p>
                  </a:txBody>
                  <a:tcPr/>
                </a:tc>
                <a:tc>
                  <a:txBody>
                    <a:bodyPr/>
                    <a:lstStyle/>
                    <a:p>
                      <a:r>
                        <a:rPr lang="en-US" sz="2000" dirty="0" smtClean="0"/>
                        <a:t>The meaning of ideas is assumed to</a:t>
                      </a:r>
                      <a:r>
                        <a:rPr lang="en-US" sz="2000" baseline="0" dirty="0" smtClean="0"/>
                        <a:t> be the same as the practical effects of adopting those ideas and putting them into practice</a:t>
                      </a:r>
                      <a:endParaRPr lang="en-MY" sz="2000" dirty="0"/>
                    </a:p>
                  </a:txBody>
                  <a:tcPr/>
                </a:tc>
              </a:tr>
              <a:tr h="370840">
                <a:tc>
                  <a:txBody>
                    <a:bodyPr/>
                    <a:lstStyle/>
                    <a:p>
                      <a:r>
                        <a:rPr lang="en-US" sz="2000" dirty="0" smtClean="0"/>
                        <a:t>Empiricism</a:t>
                      </a:r>
                      <a:endParaRPr lang="en-MY" sz="2000" dirty="0"/>
                    </a:p>
                  </a:txBody>
                  <a:tcPr/>
                </a:tc>
                <a:tc>
                  <a:txBody>
                    <a:bodyPr/>
                    <a:lstStyle/>
                    <a:p>
                      <a:r>
                        <a:rPr lang="en-US" sz="2000" dirty="0" smtClean="0"/>
                        <a:t>Knowledge is tied</a:t>
                      </a:r>
                      <a:r>
                        <a:rPr lang="en-US" sz="2000" baseline="0" dirty="0" smtClean="0"/>
                        <a:t> directly to sensory contents of consciousness or to other expressed classes of experience. Other form of knowledge are assumed to be nonexistenct</a:t>
                      </a:r>
                      <a:endParaRPr lang="en-MY" sz="2000" dirty="0"/>
                    </a:p>
                  </a:txBody>
                  <a:tcPr/>
                </a:tc>
              </a:tr>
              <a:tr h="370840">
                <a:tc>
                  <a:txBody>
                    <a:bodyPr/>
                    <a:lstStyle/>
                    <a:p>
                      <a:r>
                        <a:rPr lang="en-US" sz="2000" dirty="0" smtClean="0"/>
                        <a:t>Rationalism</a:t>
                      </a:r>
                      <a:endParaRPr lang="en-MY" sz="2000" dirty="0"/>
                    </a:p>
                  </a:txBody>
                  <a:tcPr/>
                </a:tc>
                <a:tc>
                  <a:txBody>
                    <a:bodyPr/>
                    <a:lstStyle/>
                    <a:p>
                      <a:r>
                        <a:rPr lang="en-US" sz="2000" dirty="0" smtClean="0"/>
                        <a:t>Unaided reason</a:t>
                      </a:r>
                      <a:r>
                        <a:rPr lang="en-US" sz="2000" baseline="0" dirty="0" smtClean="0"/>
                        <a:t> can lead to the acquisition and justification of knowledge and is preferred over sensory experience</a:t>
                      </a:r>
                      <a:endParaRPr lang="en-MY" sz="2000" dirty="0"/>
                    </a:p>
                  </a:txBody>
                  <a:tcPr/>
                </a:tc>
              </a:tr>
              <a:tr h="370840">
                <a:tc>
                  <a:txBody>
                    <a:bodyPr/>
                    <a:lstStyle/>
                    <a:p>
                      <a:r>
                        <a:rPr lang="en-US" sz="2000" dirty="0" smtClean="0"/>
                        <a:t>Relativism</a:t>
                      </a:r>
                      <a:endParaRPr lang="en-MY" sz="2000" dirty="0"/>
                    </a:p>
                  </a:txBody>
                  <a:tcPr/>
                </a:tc>
                <a:tc>
                  <a:txBody>
                    <a:bodyPr/>
                    <a:lstStyle/>
                    <a:p>
                      <a:r>
                        <a:rPr lang="en-US" sz="2000" dirty="0" smtClean="0"/>
                        <a:t>Turth</a:t>
                      </a:r>
                      <a:r>
                        <a:rPr lang="en-US" sz="2000" baseline="0" dirty="0" smtClean="0"/>
                        <a:t> is assumed to be in the eye of the beholder and there can be no universal understading of reality</a:t>
                      </a:r>
                      <a:endParaRPr lang="en-MY" sz="2000" dirty="0"/>
                    </a:p>
                  </a:txBody>
                  <a:tcPr/>
                </a:tc>
              </a:tr>
            </a:tbl>
          </a:graphicData>
        </a:graphic>
      </p:graphicFrame>
    </p:spTree>
    <p:extLst>
      <p:ext uri="{BB962C8B-B14F-4D97-AF65-F5344CB8AC3E}">
        <p14:creationId xmlns:p14="http://schemas.microsoft.com/office/powerpoint/2010/main" val="1323792289"/>
      </p:ext>
    </p:extLst>
  </p:cSld>
  <p:clrMapOvr>
    <a:masterClrMapping/>
  </p:clrMapOvr>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GB" sz="4800" b="1" dirty="0" smtClean="0">
                <a:solidFill>
                  <a:schemeClr val="accent2">
                    <a:lumMod val="50000"/>
                  </a:schemeClr>
                </a:solidFill>
              </a:rPr>
              <a:t>Church spotter 1</a:t>
            </a:r>
            <a:endParaRPr lang="en-GB" b="1" dirty="0" smtClean="0">
              <a:solidFill>
                <a:schemeClr val="accent2">
                  <a:lumMod val="50000"/>
                </a:schemeClr>
              </a:solidFill>
            </a:endParaRPr>
          </a:p>
        </p:txBody>
      </p:sp>
      <p:sp>
        <p:nvSpPr>
          <p:cNvPr id="68611" name="Date Placeholder 3"/>
          <p:cNvSpPr>
            <a:spLocks noGrp="1"/>
          </p:cNvSpPr>
          <p:nvPr>
            <p:ph type="dt" sz="quarter" idx="10"/>
          </p:nvPr>
        </p:nvSpPr>
        <p:spPr bwMode="auto">
          <a:noFill/>
          <a:ln>
            <a:miter lim="800000"/>
            <a:headEnd/>
            <a:tailEnd/>
          </a:ln>
        </p:spPr>
        <p:txBody>
          <a:bodyPr/>
          <a:lstStyle/>
          <a:p>
            <a:fld id="{533758CD-384A-491D-ADCE-113218156C02}" type="datetime1">
              <a:rPr lang="en-US"/>
              <a:pPr/>
              <a:t>1/6/2018</a:t>
            </a:fld>
            <a:endParaRPr lang="en-GB"/>
          </a:p>
        </p:txBody>
      </p:sp>
      <p:sp>
        <p:nvSpPr>
          <p:cNvPr id="68612" name="Footer Placeholder 4"/>
          <p:cNvSpPr>
            <a:spLocks noGrp="1"/>
          </p:cNvSpPr>
          <p:nvPr>
            <p:ph type="ftr" sz="quarter" idx="11"/>
          </p:nvPr>
        </p:nvSpPr>
        <p:spPr bwMode="auto">
          <a:noFill/>
          <a:ln>
            <a:miter lim="800000"/>
            <a:headEnd/>
            <a:tailEnd/>
          </a:ln>
        </p:spPr>
        <p:txBody>
          <a:bodyPr/>
          <a:lstStyle/>
          <a:p>
            <a:endParaRPr lang="en-GB" smtClean="0"/>
          </a:p>
        </p:txBody>
      </p:sp>
      <p:sp>
        <p:nvSpPr>
          <p:cNvPr id="68613" name="Slide Number Placeholder 5"/>
          <p:cNvSpPr>
            <a:spLocks noGrp="1"/>
          </p:cNvSpPr>
          <p:nvPr>
            <p:ph type="sldNum" sz="quarter" idx="12"/>
          </p:nvPr>
        </p:nvSpPr>
        <p:spPr bwMode="auto">
          <a:noFill/>
          <a:ln>
            <a:miter lim="800000"/>
            <a:headEnd/>
            <a:tailEnd/>
          </a:ln>
        </p:spPr>
        <p:txBody>
          <a:bodyPr/>
          <a:lstStyle/>
          <a:p>
            <a:fld id="{298D42F3-856F-4D6F-A6AB-67D03268BE4E}" type="slidenum">
              <a:rPr lang="en-GB"/>
              <a:pPr/>
              <a:t>170</a:t>
            </a:fld>
            <a:endParaRPr lang="en-GB"/>
          </a:p>
        </p:txBody>
      </p:sp>
      <p:sp>
        <p:nvSpPr>
          <p:cNvPr id="68614" name="Text Placeholder 7"/>
          <p:cNvSpPr>
            <a:spLocks noGrp="1"/>
          </p:cNvSpPr>
          <p:nvPr>
            <p:ph type="body" idx="1"/>
          </p:nvPr>
        </p:nvSpPr>
        <p:spPr/>
        <p:txBody>
          <a:bodyPr/>
          <a:lstStyle/>
          <a:p>
            <a:endParaRPr lang="en-GB" smtClean="0"/>
          </a:p>
        </p:txBody>
      </p:sp>
      <p:pic>
        <p:nvPicPr>
          <p:cNvPr id="68615" name="Picture 8" descr="IMG_3656.JPG"/>
          <p:cNvPicPr>
            <a:picLocks noChangeAspect="1"/>
          </p:cNvPicPr>
          <p:nvPr/>
        </p:nvPicPr>
        <p:blipFill>
          <a:blip r:embed="rId2" cstate="print"/>
          <a:srcRect/>
          <a:stretch>
            <a:fillRect/>
          </a:stretch>
        </p:blipFill>
        <p:spPr bwMode="auto">
          <a:xfrm>
            <a:off x="1133475" y="1493838"/>
            <a:ext cx="7153275" cy="5364162"/>
          </a:xfrm>
          <a:prstGeom prst="rect">
            <a:avLst/>
          </a:prstGeom>
          <a:noFill/>
          <a:ln w="9525">
            <a:noFill/>
            <a:miter lim="800000"/>
            <a:headEnd/>
            <a:tailEnd/>
          </a:ln>
        </p:spPr>
      </p:pic>
    </p:spTree>
    <p:extLst>
      <p:ext uri="{BB962C8B-B14F-4D97-AF65-F5344CB8AC3E}">
        <p14:creationId xmlns:p14="http://schemas.microsoft.com/office/powerpoint/2010/main" val="121555103"/>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r>
              <a:rPr lang="en-GB" sz="4800" b="1" dirty="0" smtClean="0">
                <a:solidFill>
                  <a:schemeClr val="accent2">
                    <a:lumMod val="50000"/>
                  </a:schemeClr>
                </a:solidFill>
              </a:rPr>
              <a:t>Church spotter 2</a:t>
            </a:r>
            <a:endParaRPr lang="en-GB" b="1" dirty="0" smtClean="0">
              <a:solidFill>
                <a:schemeClr val="accent2">
                  <a:lumMod val="50000"/>
                </a:schemeClr>
              </a:solidFill>
            </a:endParaRPr>
          </a:p>
        </p:txBody>
      </p:sp>
      <p:sp>
        <p:nvSpPr>
          <p:cNvPr id="69635" name="Text Placeholder 2"/>
          <p:cNvSpPr>
            <a:spLocks noGrp="1"/>
          </p:cNvSpPr>
          <p:nvPr>
            <p:ph type="body" idx="1"/>
          </p:nvPr>
        </p:nvSpPr>
        <p:spPr/>
        <p:txBody>
          <a:bodyPr/>
          <a:lstStyle/>
          <a:p>
            <a:endParaRPr lang="en-GB" smtClean="0"/>
          </a:p>
        </p:txBody>
      </p:sp>
      <p:sp>
        <p:nvSpPr>
          <p:cNvPr id="69636" name="Date Placeholder 3"/>
          <p:cNvSpPr>
            <a:spLocks noGrp="1"/>
          </p:cNvSpPr>
          <p:nvPr>
            <p:ph type="dt" sz="quarter" idx="10"/>
          </p:nvPr>
        </p:nvSpPr>
        <p:spPr bwMode="auto">
          <a:noFill/>
          <a:ln>
            <a:miter lim="800000"/>
            <a:headEnd/>
            <a:tailEnd/>
          </a:ln>
        </p:spPr>
        <p:txBody>
          <a:bodyPr/>
          <a:lstStyle/>
          <a:p>
            <a:fld id="{EE0C70AD-596A-43EA-87E9-D59BA3F8B1BF}" type="datetime1">
              <a:rPr lang="en-US"/>
              <a:pPr/>
              <a:t>1/6/2018</a:t>
            </a:fld>
            <a:endParaRPr lang="en-GB"/>
          </a:p>
        </p:txBody>
      </p:sp>
      <p:sp>
        <p:nvSpPr>
          <p:cNvPr id="69637" name="Footer Placeholder 4"/>
          <p:cNvSpPr>
            <a:spLocks noGrp="1"/>
          </p:cNvSpPr>
          <p:nvPr>
            <p:ph type="ftr" sz="quarter" idx="11"/>
          </p:nvPr>
        </p:nvSpPr>
        <p:spPr bwMode="auto">
          <a:noFill/>
          <a:ln>
            <a:miter lim="800000"/>
            <a:headEnd/>
            <a:tailEnd/>
          </a:ln>
        </p:spPr>
        <p:txBody>
          <a:bodyPr/>
          <a:lstStyle/>
          <a:p>
            <a:endParaRPr lang="en-GB" smtClean="0"/>
          </a:p>
        </p:txBody>
      </p:sp>
      <p:sp>
        <p:nvSpPr>
          <p:cNvPr id="69638" name="Slide Number Placeholder 5"/>
          <p:cNvSpPr>
            <a:spLocks noGrp="1"/>
          </p:cNvSpPr>
          <p:nvPr>
            <p:ph type="sldNum" sz="quarter" idx="12"/>
          </p:nvPr>
        </p:nvSpPr>
        <p:spPr bwMode="auto">
          <a:noFill/>
          <a:ln>
            <a:miter lim="800000"/>
            <a:headEnd/>
            <a:tailEnd/>
          </a:ln>
        </p:spPr>
        <p:txBody>
          <a:bodyPr/>
          <a:lstStyle/>
          <a:p>
            <a:fld id="{8A0F0E6F-5755-4D92-8238-E07A1429311D}" type="slidenum">
              <a:rPr lang="en-GB"/>
              <a:pPr/>
              <a:t>171</a:t>
            </a:fld>
            <a:endParaRPr lang="en-GB"/>
          </a:p>
        </p:txBody>
      </p:sp>
      <p:pic>
        <p:nvPicPr>
          <p:cNvPr id="69639" name="Picture 6" descr="DSC_0003.JPG"/>
          <p:cNvPicPr>
            <a:picLocks noChangeAspect="1"/>
          </p:cNvPicPr>
          <p:nvPr/>
        </p:nvPicPr>
        <p:blipFill>
          <a:blip r:embed="rId2" cstate="print"/>
          <a:srcRect/>
          <a:stretch>
            <a:fillRect/>
          </a:stretch>
        </p:blipFill>
        <p:spPr bwMode="auto">
          <a:xfrm>
            <a:off x="3275856" y="1897690"/>
            <a:ext cx="3320207" cy="4960309"/>
          </a:xfrm>
          <a:prstGeom prst="rect">
            <a:avLst/>
          </a:prstGeom>
          <a:noFill/>
          <a:ln w="9525">
            <a:noFill/>
            <a:miter lim="800000"/>
            <a:headEnd/>
            <a:tailEnd/>
          </a:ln>
        </p:spPr>
      </p:pic>
    </p:spTree>
    <p:extLst>
      <p:ext uri="{BB962C8B-B14F-4D97-AF65-F5344CB8AC3E}">
        <p14:creationId xmlns:p14="http://schemas.microsoft.com/office/powerpoint/2010/main" val="71966782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GB" sz="4800" b="1" dirty="0" smtClean="0">
                <a:solidFill>
                  <a:schemeClr val="accent2">
                    <a:lumMod val="50000"/>
                  </a:schemeClr>
                </a:solidFill>
              </a:rPr>
              <a:t>Church spotter 3</a:t>
            </a:r>
            <a:endParaRPr lang="en-GB" b="1" dirty="0" smtClean="0">
              <a:solidFill>
                <a:schemeClr val="accent2">
                  <a:lumMod val="50000"/>
                </a:schemeClr>
              </a:solidFill>
            </a:endParaRPr>
          </a:p>
        </p:txBody>
      </p:sp>
      <p:sp>
        <p:nvSpPr>
          <p:cNvPr id="70659" name="Text Placeholder 2"/>
          <p:cNvSpPr>
            <a:spLocks noGrp="1"/>
          </p:cNvSpPr>
          <p:nvPr>
            <p:ph type="body" idx="1"/>
          </p:nvPr>
        </p:nvSpPr>
        <p:spPr/>
        <p:txBody>
          <a:bodyPr/>
          <a:lstStyle/>
          <a:p>
            <a:endParaRPr lang="en-GB" smtClean="0"/>
          </a:p>
        </p:txBody>
      </p:sp>
      <p:sp>
        <p:nvSpPr>
          <p:cNvPr id="70660" name="Date Placeholder 3"/>
          <p:cNvSpPr>
            <a:spLocks noGrp="1"/>
          </p:cNvSpPr>
          <p:nvPr>
            <p:ph type="dt" sz="quarter" idx="10"/>
          </p:nvPr>
        </p:nvSpPr>
        <p:spPr bwMode="auto">
          <a:noFill/>
          <a:ln>
            <a:miter lim="800000"/>
            <a:headEnd/>
            <a:tailEnd/>
          </a:ln>
        </p:spPr>
        <p:txBody>
          <a:bodyPr/>
          <a:lstStyle/>
          <a:p>
            <a:fld id="{08590B19-AD05-4299-A47A-E3BC3091306F}" type="datetime1">
              <a:rPr lang="en-US"/>
              <a:pPr/>
              <a:t>1/6/2018</a:t>
            </a:fld>
            <a:endParaRPr lang="en-GB"/>
          </a:p>
        </p:txBody>
      </p:sp>
      <p:sp>
        <p:nvSpPr>
          <p:cNvPr id="70661" name="Footer Placeholder 4"/>
          <p:cNvSpPr>
            <a:spLocks noGrp="1"/>
          </p:cNvSpPr>
          <p:nvPr>
            <p:ph type="ftr" sz="quarter" idx="11"/>
          </p:nvPr>
        </p:nvSpPr>
        <p:spPr bwMode="auto">
          <a:noFill/>
          <a:ln>
            <a:miter lim="800000"/>
            <a:headEnd/>
            <a:tailEnd/>
          </a:ln>
        </p:spPr>
        <p:txBody>
          <a:bodyPr/>
          <a:lstStyle/>
          <a:p>
            <a:endParaRPr lang="en-GB" smtClean="0"/>
          </a:p>
        </p:txBody>
      </p:sp>
      <p:sp>
        <p:nvSpPr>
          <p:cNvPr id="70662" name="Slide Number Placeholder 5"/>
          <p:cNvSpPr>
            <a:spLocks noGrp="1"/>
          </p:cNvSpPr>
          <p:nvPr>
            <p:ph type="sldNum" sz="quarter" idx="12"/>
          </p:nvPr>
        </p:nvSpPr>
        <p:spPr bwMode="auto">
          <a:noFill/>
          <a:ln>
            <a:miter lim="800000"/>
            <a:headEnd/>
            <a:tailEnd/>
          </a:ln>
        </p:spPr>
        <p:txBody>
          <a:bodyPr/>
          <a:lstStyle/>
          <a:p>
            <a:fld id="{11575203-DDA0-4422-A2D3-08D9949BBF9D}" type="slidenum">
              <a:rPr lang="en-GB"/>
              <a:pPr/>
              <a:t>172</a:t>
            </a:fld>
            <a:endParaRPr lang="en-GB"/>
          </a:p>
        </p:txBody>
      </p:sp>
      <p:pic>
        <p:nvPicPr>
          <p:cNvPr id="70663" name="Picture 6" descr="STA_1712.JPG"/>
          <p:cNvPicPr>
            <a:picLocks noChangeAspect="1"/>
          </p:cNvPicPr>
          <p:nvPr/>
        </p:nvPicPr>
        <p:blipFill>
          <a:blip r:embed="rId2" cstate="print"/>
          <a:srcRect/>
          <a:stretch>
            <a:fillRect/>
          </a:stretch>
        </p:blipFill>
        <p:spPr bwMode="auto">
          <a:xfrm>
            <a:off x="2771799" y="1599758"/>
            <a:ext cx="3943325" cy="5258241"/>
          </a:xfrm>
          <a:prstGeom prst="rect">
            <a:avLst/>
          </a:prstGeom>
          <a:noFill/>
          <a:ln w="9525">
            <a:noFill/>
            <a:miter lim="800000"/>
            <a:headEnd/>
            <a:tailEnd/>
          </a:ln>
        </p:spPr>
      </p:pic>
    </p:spTree>
    <p:extLst>
      <p:ext uri="{BB962C8B-B14F-4D97-AF65-F5344CB8AC3E}">
        <p14:creationId xmlns:p14="http://schemas.microsoft.com/office/powerpoint/2010/main" val="829218064"/>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GB" sz="4800" b="1" dirty="0" smtClean="0">
                <a:solidFill>
                  <a:schemeClr val="accent2">
                    <a:lumMod val="50000"/>
                  </a:schemeClr>
                </a:solidFill>
              </a:rPr>
              <a:t>Church spotter 4</a:t>
            </a:r>
            <a:endParaRPr lang="en-GB" b="1" dirty="0" smtClean="0">
              <a:solidFill>
                <a:schemeClr val="accent2">
                  <a:lumMod val="50000"/>
                </a:schemeClr>
              </a:solidFill>
            </a:endParaRPr>
          </a:p>
        </p:txBody>
      </p:sp>
      <p:sp>
        <p:nvSpPr>
          <p:cNvPr id="71683" name="Text Placeholder 2"/>
          <p:cNvSpPr>
            <a:spLocks noGrp="1"/>
          </p:cNvSpPr>
          <p:nvPr>
            <p:ph type="body" idx="1"/>
          </p:nvPr>
        </p:nvSpPr>
        <p:spPr/>
        <p:txBody>
          <a:bodyPr/>
          <a:lstStyle/>
          <a:p>
            <a:endParaRPr lang="en-GB" smtClean="0"/>
          </a:p>
        </p:txBody>
      </p:sp>
      <p:sp>
        <p:nvSpPr>
          <p:cNvPr id="71684" name="Date Placeholder 3"/>
          <p:cNvSpPr>
            <a:spLocks noGrp="1"/>
          </p:cNvSpPr>
          <p:nvPr>
            <p:ph type="dt" sz="quarter" idx="10"/>
          </p:nvPr>
        </p:nvSpPr>
        <p:spPr bwMode="auto">
          <a:noFill/>
          <a:ln>
            <a:miter lim="800000"/>
            <a:headEnd/>
            <a:tailEnd/>
          </a:ln>
        </p:spPr>
        <p:txBody>
          <a:bodyPr/>
          <a:lstStyle/>
          <a:p>
            <a:fld id="{33A06663-D0B2-499F-9648-CF2874B3889B}" type="datetime1">
              <a:rPr lang="en-US"/>
              <a:pPr/>
              <a:t>1/6/2018</a:t>
            </a:fld>
            <a:endParaRPr lang="en-GB"/>
          </a:p>
        </p:txBody>
      </p:sp>
      <p:sp>
        <p:nvSpPr>
          <p:cNvPr id="71685" name="Footer Placeholder 4"/>
          <p:cNvSpPr>
            <a:spLocks noGrp="1"/>
          </p:cNvSpPr>
          <p:nvPr>
            <p:ph type="ftr" sz="quarter" idx="11"/>
          </p:nvPr>
        </p:nvSpPr>
        <p:spPr bwMode="auto">
          <a:noFill/>
          <a:ln>
            <a:miter lim="800000"/>
            <a:headEnd/>
            <a:tailEnd/>
          </a:ln>
        </p:spPr>
        <p:txBody>
          <a:bodyPr/>
          <a:lstStyle/>
          <a:p>
            <a:endParaRPr lang="en-GB" smtClean="0"/>
          </a:p>
        </p:txBody>
      </p:sp>
      <p:sp>
        <p:nvSpPr>
          <p:cNvPr id="71686" name="Slide Number Placeholder 5"/>
          <p:cNvSpPr>
            <a:spLocks noGrp="1"/>
          </p:cNvSpPr>
          <p:nvPr>
            <p:ph type="sldNum" sz="quarter" idx="12"/>
          </p:nvPr>
        </p:nvSpPr>
        <p:spPr bwMode="auto">
          <a:noFill/>
          <a:ln>
            <a:miter lim="800000"/>
            <a:headEnd/>
            <a:tailEnd/>
          </a:ln>
        </p:spPr>
        <p:txBody>
          <a:bodyPr/>
          <a:lstStyle/>
          <a:p>
            <a:fld id="{957E5828-7730-41D2-924D-FCE10A7FA536}" type="slidenum">
              <a:rPr lang="en-GB"/>
              <a:pPr/>
              <a:t>173</a:t>
            </a:fld>
            <a:endParaRPr lang="en-GB"/>
          </a:p>
        </p:txBody>
      </p:sp>
      <p:pic>
        <p:nvPicPr>
          <p:cNvPr id="71687" name="Picture 6" descr="IMG_1629.JPG"/>
          <p:cNvPicPr>
            <a:picLocks noChangeAspect="1"/>
          </p:cNvPicPr>
          <p:nvPr/>
        </p:nvPicPr>
        <p:blipFill>
          <a:blip r:embed="rId2" cstate="print"/>
          <a:srcRect/>
          <a:stretch>
            <a:fillRect/>
          </a:stretch>
        </p:blipFill>
        <p:spPr bwMode="auto">
          <a:xfrm>
            <a:off x="1071563" y="1493838"/>
            <a:ext cx="7153275" cy="5364162"/>
          </a:xfrm>
          <a:prstGeom prst="rect">
            <a:avLst/>
          </a:prstGeom>
          <a:noFill/>
          <a:ln w="9525">
            <a:noFill/>
            <a:miter lim="800000"/>
            <a:headEnd/>
            <a:tailEnd/>
          </a:ln>
        </p:spPr>
      </p:pic>
    </p:spTree>
    <p:extLst>
      <p:ext uri="{BB962C8B-B14F-4D97-AF65-F5344CB8AC3E}">
        <p14:creationId xmlns:p14="http://schemas.microsoft.com/office/powerpoint/2010/main" val="1646616265"/>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GB" b="1" dirty="0" smtClean="0">
                <a:solidFill>
                  <a:schemeClr val="accent2">
                    <a:lumMod val="50000"/>
                  </a:schemeClr>
                </a:solidFill>
              </a:rPr>
              <a:t>Church spotter</a:t>
            </a:r>
          </a:p>
        </p:txBody>
      </p:sp>
      <p:sp>
        <p:nvSpPr>
          <p:cNvPr id="72707" name="Text Placeholder 2"/>
          <p:cNvSpPr>
            <a:spLocks noGrp="1"/>
          </p:cNvSpPr>
          <p:nvPr>
            <p:ph type="body" idx="1"/>
          </p:nvPr>
        </p:nvSpPr>
        <p:spPr/>
        <p:txBody>
          <a:bodyPr/>
          <a:lstStyle/>
          <a:p>
            <a:r>
              <a:rPr lang="en-GB" smtClean="0"/>
              <a:t>If you see a building and it’s white</a:t>
            </a:r>
          </a:p>
          <a:p>
            <a:pPr lvl="1"/>
            <a:r>
              <a:rPr lang="en-GB" smtClean="0"/>
              <a:t>It’s a church</a:t>
            </a:r>
          </a:p>
        </p:txBody>
      </p:sp>
      <p:sp>
        <p:nvSpPr>
          <p:cNvPr id="72708" name="Date Placeholder 3"/>
          <p:cNvSpPr>
            <a:spLocks noGrp="1"/>
          </p:cNvSpPr>
          <p:nvPr>
            <p:ph type="dt" sz="quarter" idx="10"/>
          </p:nvPr>
        </p:nvSpPr>
        <p:spPr bwMode="auto">
          <a:noFill/>
          <a:ln>
            <a:miter lim="800000"/>
            <a:headEnd/>
            <a:tailEnd/>
          </a:ln>
        </p:spPr>
        <p:txBody>
          <a:bodyPr/>
          <a:lstStyle/>
          <a:p>
            <a:fld id="{60D59B15-6FF5-4BF1-B55A-C39132C650E5}" type="datetime1">
              <a:rPr lang="en-US"/>
              <a:pPr/>
              <a:t>1/6/2018</a:t>
            </a:fld>
            <a:endParaRPr lang="en-GB"/>
          </a:p>
        </p:txBody>
      </p:sp>
      <p:sp>
        <p:nvSpPr>
          <p:cNvPr id="72709" name="Footer Placeholder 4"/>
          <p:cNvSpPr>
            <a:spLocks noGrp="1"/>
          </p:cNvSpPr>
          <p:nvPr>
            <p:ph type="ftr" sz="quarter" idx="11"/>
          </p:nvPr>
        </p:nvSpPr>
        <p:spPr bwMode="auto">
          <a:noFill/>
          <a:ln>
            <a:miter lim="800000"/>
            <a:headEnd/>
            <a:tailEnd/>
          </a:ln>
        </p:spPr>
        <p:txBody>
          <a:bodyPr/>
          <a:lstStyle/>
          <a:p>
            <a:endParaRPr lang="en-GB" smtClean="0"/>
          </a:p>
        </p:txBody>
      </p:sp>
      <p:sp>
        <p:nvSpPr>
          <p:cNvPr id="72710" name="Slide Number Placeholder 5"/>
          <p:cNvSpPr>
            <a:spLocks noGrp="1"/>
          </p:cNvSpPr>
          <p:nvPr>
            <p:ph type="sldNum" sz="quarter" idx="12"/>
          </p:nvPr>
        </p:nvSpPr>
        <p:spPr bwMode="auto">
          <a:noFill/>
          <a:ln>
            <a:miter lim="800000"/>
            <a:headEnd/>
            <a:tailEnd/>
          </a:ln>
        </p:spPr>
        <p:txBody>
          <a:bodyPr/>
          <a:lstStyle/>
          <a:p>
            <a:fld id="{B700860E-5656-4D88-8AC6-C52E623E3A17}" type="slidenum">
              <a:rPr lang="en-GB"/>
              <a:pPr/>
              <a:t>174</a:t>
            </a:fld>
            <a:endParaRPr lang="en-GB"/>
          </a:p>
        </p:txBody>
      </p:sp>
    </p:spTree>
    <p:extLst>
      <p:ext uri="{BB962C8B-B14F-4D97-AF65-F5344CB8AC3E}">
        <p14:creationId xmlns:p14="http://schemas.microsoft.com/office/powerpoint/2010/main" val="57806966"/>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p:txBody>
          <a:bodyPr/>
          <a:lstStyle/>
          <a:p>
            <a:r>
              <a:rPr lang="en-GB" b="1" dirty="0" smtClean="0">
                <a:solidFill>
                  <a:schemeClr val="accent2">
                    <a:lumMod val="50000"/>
                  </a:schemeClr>
                </a:solidFill>
              </a:rPr>
              <a:t>Test this</a:t>
            </a:r>
          </a:p>
        </p:txBody>
      </p:sp>
      <p:sp>
        <p:nvSpPr>
          <p:cNvPr id="3" name="Text Placeholder 2"/>
          <p:cNvSpPr>
            <a:spLocks noGrp="1"/>
          </p:cNvSpPr>
          <p:nvPr>
            <p:ph type="body" idx="1"/>
          </p:nvPr>
        </p:nvSpPr>
        <p:spPr>
          <a:xfrm>
            <a:off x="609600" y="1628775"/>
            <a:ext cx="4962525" cy="2014538"/>
          </a:xfrm>
        </p:spPr>
        <p:txBody>
          <a:bodyPr>
            <a:normAutofit lnSpcReduction="10000"/>
          </a:bodyPr>
          <a:lstStyle/>
          <a:p>
            <a:pPr>
              <a:defRPr/>
            </a:pPr>
            <a:r>
              <a:rPr lang="en-GB" dirty="0" smtClean="0"/>
              <a:t>If you see a building and it’s white</a:t>
            </a:r>
          </a:p>
          <a:p>
            <a:pPr lvl="1">
              <a:defRPr/>
            </a:pPr>
            <a:r>
              <a:rPr lang="en-GB" dirty="0" smtClean="0"/>
              <a:t>It’s a church</a:t>
            </a:r>
          </a:p>
          <a:p>
            <a:pPr lvl="1">
              <a:defRPr/>
            </a:pPr>
            <a:r>
              <a:rPr lang="en-GB" dirty="0" smtClean="0"/>
              <a:t>75%</a:t>
            </a:r>
            <a:endParaRPr lang="en-GB" dirty="0"/>
          </a:p>
        </p:txBody>
      </p:sp>
      <p:sp>
        <p:nvSpPr>
          <p:cNvPr id="73732" name="Date Placeholder 3"/>
          <p:cNvSpPr>
            <a:spLocks noGrp="1"/>
          </p:cNvSpPr>
          <p:nvPr>
            <p:ph type="dt" sz="quarter" idx="10"/>
          </p:nvPr>
        </p:nvSpPr>
        <p:spPr bwMode="auto">
          <a:noFill/>
          <a:ln>
            <a:miter lim="800000"/>
            <a:headEnd/>
            <a:tailEnd/>
          </a:ln>
        </p:spPr>
        <p:txBody>
          <a:bodyPr/>
          <a:lstStyle/>
          <a:p>
            <a:fld id="{6DCC126B-ADD4-43FB-8C8B-CC75114CBC55}" type="datetime1">
              <a:rPr lang="en-US"/>
              <a:pPr/>
              <a:t>1/6/2018</a:t>
            </a:fld>
            <a:endParaRPr lang="en-GB"/>
          </a:p>
        </p:txBody>
      </p:sp>
      <p:sp>
        <p:nvSpPr>
          <p:cNvPr id="73733" name="Footer Placeholder 4"/>
          <p:cNvSpPr>
            <a:spLocks noGrp="1"/>
          </p:cNvSpPr>
          <p:nvPr>
            <p:ph type="ftr" sz="quarter" idx="11"/>
          </p:nvPr>
        </p:nvSpPr>
        <p:spPr bwMode="auto">
          <a:noFill/>
          <a:ln>
            <a:miter lim="800000"/>
            <a:headEnd/>
            <a:tailEnd/>
          </a:ln>
        </p:spPr>
        <p:txBody>
          <a:bodyPr/>
          <a:lstStyle/>
          <a:p>
            <a:endParaRPr lang="en-GB" smtClean="0"/>
          </a:p>
        </p:txBody>
      </p:sp>
      <p:sp>
        <p:nvSpPr>
          <p:cNvPr id="73734" name="Slide Number Placeholder 5"/>
          <p:cNvSpPr>
            <a:spLocks noGrp="1"/>
          </p:cNvSpPr>
          <p:nvPr>
            <p:ph type="sldNum" sz="quarter" idx="12"/>
          </p:nvPr>
        </p:nvSpPr>
        <p:spPr bwMode="auto">
          <a:noFill/>
          <a:ln>
            <a:miter lim="800000"/>
            <a:headEnd/>
            <a:tailEnd/>
          </a:ln>
        </p:spPr>
        <p:txBody>
          <a:bodyPr/>
          <a:lstStyle/>
          <a:p>
            <a:fld id="{DDCBE520-6A70-43A8-8962-1E4741EC32CE}" type="slidenum">
              <a:rPr lang="en-GB"/>
              <a:pPr/>
              <a:t>175</a:t>
            </a:fld>
            <a:endParaRPr lang="en-GB"/>
          </a:p>
        </p:txBody>
      </p:sp>
      <p:pic>
        <p:nvPicPr>
          <p:cNvPr id="73735" name="Picture 6" descr="IMG_3656.JPG"/>
          <p:cNvPicPr>
            <a:picLocks noChangeAspect="1"/>
          </p:cNvPicPr>
          <p:nvPr/>
        </p:nvPicPr>
        <p:blipFill>
          <a:blip r:embed="rId2" cstate="print"/>
          <a:srcRect/>
          <a:stretch>
            <a:fillRect/>
          </a:stretch>
        </p:blipFill>
        <p:spPr bwMode="auto">
          <a:xfrm>
            <a:off x="5643563" y="1643063"/>
            <a:ext cx="3219450" cy="2414587"/>
          </a:xfrm>
          <a:prstGeom prst="rect">
            <a:avLst/>
          </a:prstGeom>
          <a:noFill/>
          <a:ln w="9525">
            <a:noFill/>
            <a:miter lim="800000"/>
            <a:headEnd/>
            <a:tailEnd/>
          </a:ln>
        </p:spPr>
      </p:pic>
      <p:sp>
        <p:nvSpPr>
          <p:cNvPr id="11" name="Rectangle 10"/>
          <p:cNvSpPr>
            <a:spLocks noChangeArrowheads="1"/>
          </p:cNvSpPr>
          <p:nvPr/>
        </p:nvSpPr>
        <p:spPr bwMode="auto">
          <a:xfrm>
            <a:off x="5643563" y="1643063"/>
            <a:ext cx="3214687" cy="2428875"/>
          </a:xfrm>
          <a:prstGeom prst="rect">
            <a:avLst/>
          </a:prstGeom>
          <a:solidFill>
            <a:srgbClr val="00B050">
              <a:alpha val="59999"/>
            </a:srgbClr>
          </a:solidFill>
          <a:ln w="9525" algn="ctr">
            <a:solidFill>
              <a:schemeClr val="tx1"/>
            </a:solidFill>
            <a:round/>
            <a:headEnd/>
            <a:tailEnd/>
          </a:ln>
        </p:spPr>
        <p:txBody>
          <a:bodyPr/>
          <a:lstStyle/>
          <a:p>
            <a:pPr eaLnBrk="0" hangingPunct="0"/>
            <a:endParaRPr lang="en-GB" sz="2400">
              <a:latin typeface="Times" pitchFamily="18" charset="0"/>
            </a:endParaRPr>
          </a:p>
        </p:txBody>
      </p:sp>
      <p:pic>
        <p:nvPicPr>
          <p:cNvPr id="73737" name="Picture 9" descr="IMG_1629.JPG"/>
          <p:cNvPicPr>
            <a:picLocks noChangeAspect="1"/>
          </p:cNvPicPr>
          <p:nvPr/>
        </p:nvPicPr>
        <p:blipFill>
          <a:blip r:embed="rId3" cstate="print"/>
          <a:srcRect/>
          <a:stretch>
            <a:fillRect/>
          </a:stretch>
        </p:blipFill>
        <p:spPr bwMode="auto">
          <a:xfrm>
            <a:off x="5638800" y="4286250"/>
            <a:ext cx="3219450" cy="2414588"/>
          </a:xfrm>
          <a:prstGeom prst="rect">
            <a:avLst/>
          </a:prstGeom>
          <a:noFill/>
          <a:ln w="9525">
            <a:noFill/>
            <a:miter lim="800000"/>
            <a:headEnd/>
            <a:tailEnd/>
          </a:ln>
        </p:spPr>
      </p:pic>
      <p:sp>
        <p:nvSpPr>
          <p:cNvPr id="12" name="Rectangle 11"/>
          <p:cNvSpPr>
            <a:spLocks noChangeArrowheads="1"/>
          </p:cNvSpPr>
          <p:nvPr/>
        </p:nvSpPr>
        <p:spPr bwMode="auto">
          <a:xfrm>
            <a:off x="5638800" y="4286250"/>
            <a:ext cx="3214688" cy="2428875"/>
          </a:xfrm>
          <a:prstGeom prst="rect">
            <a:avLst/>
          </a:prstGeom>
          <a:solidFill>
            <a:srgbClr val="FF0000">
              <a:alpha val="59999"/>
            </a:srgbClr>
          </a:solidFill>
          <a:ln w="9525" algn="ctr">
            <a:solidFill>
              <a:schemeClr val="tx1"/>
            </a:solidFill>
            <a:round/>
            <a:headEnd/>
            <a:tailEnd/>
          </a:ln>
        </p:spPr>
        <p:txBody>
          <a:bodyPr/>
          <a:lstStyle/>
          <a:p>
            <a:pPr eaLnBrk="0" hangingPunct="0"/>
            <a:endParaRPr lang="en-GB" sz="2400">
              <a:latin typeface="Times" pitchFamily="18" charset="0"/>
            </a:endParaRPr>
          </a:p>
        </p:txBody>
      </p:sp>
      <p:pic>
        <p:nvPicPr>
          <p:cNvPr id="73739" name="Picture 7" descr="DSC_0003.JPG"/>
          <p:cNvPicPr>
            <a:picLocks noChangeAspect="1"/>
          </p:cNvPicPr>
          <p:nvPr/>
        </p:nvPicPr>
        <p:blipFill>
          <a:blip r:embed="rId4" cstate="print"/>
          <a:srcRect/>
          <a:stretch>
            <a:fillRect/>
          </a:stretch>
        </p:blipFill>
        <p:spPr bwMode="auto">
          <a:xfrm>
            <a:off x="642938" y="3762375"/>
            <a:ext cx="1976437" cy="2952750"/>
          </a:xfrm>
          <a:prstGeom prst="rect">
            <a:avLst/>
          </a:prstGeom>
          <a:noFill/>
          <a:ln w="9525">
            <a:noFill/>
            <a:miter lim="800000"/>
            <a:headEnd/>
            <a:tailEnd/>
          </a:ln>
        </p:spPr>
      </p:pic>
      <p:sp>
        <p:nvSpPr>
          <p:cNvPr id="13" name="Rectangle 12"/>
          <p:cNvSpPr>
            <a:spLocks noChangeArrowheads="1"/>
          </p:cNvSpPr>
          <p:nvPr/>
        </p:nvSpPr>
        <p:spPr bwMode="auto">
          <a:xfrm>
            <a:off x="642938" y="3763963"/>
            <a:ext cx="2000250" cy="2951162"/>
          </a:xfrm>
          <a:prstGeom prst="rect">
            <a:avLst/>
          </a:prstGeom>
          <a:solidFill>
            <a:srgbClr val="00B050">
              <a:alpha val="59999"/>
            </a:srgbClr>
          </a:solidFill>
          <a:ln w="9525" algn="ctr">
            <a:solidFill>
              <a:schemeClr val="tx1"/>
            </a:solidFill>
            <a:round/>
            <a:headEnd/>
            <a:tailEnd/>
          </a:ln>
        </p:spPr>
        <p:txBody>
          <a:bodyPr/>
          <a:lstStyle/>
          <a:p>
            <a:pPr eaLnBrk="0" hangingPunct="0"/>
            <a:endParaRPr lang="en-GB" sz="2400">
              <a:latin typeface="Times" pitchFamily="18" charset="0"/>
            </a:endParaRPr>
          </a:p>
        </p:txBody>
      </p:sp>
      <p:pic>
        <p:nvPicPr>
          <p:cNvPr id="73741" name="Picture 8" descr="STA_1712.JPG"/>
          <p:cNvPicPr>
            <a:picLocks noChangeAspect="1"/>
          </p:cNvPicPr>
          <p:nvPr/>
        </p:nvPicPr>
        <p:blipFill>
          <a:blip r:embed="rId5" cstate="print"/>
          <a:srcRect/>
          <a:stretch>
            <a:fillRect/>
          </a:stretch>
        </p:blipFill>
        <p:spPr bwMode="auto">
          <a:xfrm>
            <a:off x="2857500" y="3783013"/>
            <a:ext cx="2198688" cy="2932112"/>
          </a:xfrm>
          <a:prstGeom prst="rect">
            <a:avLst/>
          </a:prstGeom>
          <a:noFill/>
          <a:ln w="9525">
            <a:noFill/>
            <a:miter lim="800000"/>
            <a:headEnd/>
            <a:tailEnd/>
          </a:ln>
        </p:spPr>
      </p:pic>
      <p:sp>
        <p:nvSpPr>
          <p:cNvPr id="14" name="Rectangle 13"/>
          <p:cNvSpPr>
            <a:spLocks noChangeArrowheads="1"/>
          </p:cNvSpPr>
          <p:nvPr/>
        </p:nvSpPr>
        <p:spPr bwMode="auto">
          <a:xfrm>
            <a:off x="2857500" y="3786188"/>
            <a:ext cx="2214563" cy="2928937"/>
          </a:xfrm>
          <a:prstGeom prst="rect">
            <a:avLst/>
          </a:prstGeom>
          <a:solidFill>
            <a:srgbClr val="00B050">
              <a:alpha val="59999"/>
            </a:srgbClr>
          </a:solidFill>
          <a:ln w="9525" algn="ctr">
            <a:solidFill>
              <a:schemeClr val="tx1"/>
            </a:solidFill>
            <a:round/>
            <a:headEnd/>
            <a:tailEnd/>
          </a:ln>
        </p:spPr>
        <p:txBody>
          <a:bodyPr/>
          <a:lstStyle/>
          <a:p>
            <a:pPr eaLnBrk="0" hangingPunct="0"/>
            <a:endParaRPr lang="en-GB" sz="2400">
              <a:latin typeface="Times" pitchFamily="18" charset="0"/>
            </a:endParaRPr>
          </a:p>
        </p:txBody>
      </p:sp>
    </p:spTree>
    <p:extLst>
      <p:ext uri="{BB962C8B-B14F-4D97-AF65-F5344CB8AC3E}">
        <p14:creationId xmlns:p14="http://schemas.microsoft.com/office/powerpoint/2010/main" val="899069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up)">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up)">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p:txBody>
          <a:bodyPr/>
          <a:lstStyle/>
          <a:p>
            <a:r>
              <a:rPr lang="en-GB" b="1" dirty="0" smtClean="0">
                <a:solidFill>
                  <a:schemeClr val="accent2">
                    <a:lumMod val="50000"/>
                  </a:schemeClr>
                </a:solidFill>
              </a:rPr>
              <a:t>Correlation, causation?</a:t>
            </a:r>
          </a:p>
        </p:txBody>
      </p:sp>
      <p:sp>
        <p:nvSpPr>
          <p:cNvPr id="76803" name="Text Placeholder 2"/>
          <p:cNvSpPr>
            <a:spLocks noGrp="1"/>
          </p:cNvSpPr>
          <p:nvPr>
            <p:ph type="body" idx="1"/>
          </p:nvPr>
        </p:nvSpPr>
        <p:spPr/>
        <p:txBody>
          <a:bodyPr/>
          <a:lstStyle/>
          <a:p>
            <a:r>
              <a:rPr lang="en-GB" smtClean="0"/>
              <a:t>Correlation</a:t>
            </a:r>
          </a:p>
          <a:p>
            <a:pPr lvl="1"/>
            <a:r>
              <a:rPr lang="en-GB" smtClean="0"/>
              <a:t>women taking combined hormone replacement therapy (HRT) had a lower-than-average coronary heart disease</a:t>
            </a:r>
          </a:p>
          <a:p>
            <a:r>
              <a:rPr lang="en-GB" smtClean="0"/>
              <a:t>HRT reduces heart disease? (causation)</a:t>
            </a:r>
          </a:p>
          <a:p>
            <a:pPr lvl="1"/>
            <a:r>
              <a:rPr lang="en-GB" smtClean="0"/>
              <a:t>No</a:t>
            </a:r>
          </a:p>
          <a:p>
            <a:pPr lvl="2"/>
            <a:r>
              <a:rPr lang="en-GB" smtClean="0"/>
              <a:t>women undertaking HRT were more likely to be from higher socio-economic groups with better than average diet and exercise regimes</a:t>
            </a:r>
          </a:p>
        </p:txBody>
      </p:sp>
      <p:sp>
        <p:nvSpPr>
          <p:cNvPr id="76804" name="Date Placeholder 3"/>
          <p:cNvSpPr>
            <a:spLocks noGrp="1"/>
          </p:cNvSpPr>
          <p:nvPr>
            <p:ph type="dt" sz="quarter" idx="10"/>
          </p:nvPr>
        </p:nvSpPr>
        <p:spPr bwMode="auto">
          <a:noFill/>
          <a:ln>
            <a:miter lim="800000"/>
            <a:headEnd/>
            <a:tailEnd/>
          </a:ln>
        </p:spPr>
        <p:txBody>
          <a:bodyPr/>
          <a:lstStyle/>
          <a:p>
            <a:fld id="{2FC80919-EA83-4B9F-8A51-DA7B92D28741}" type="datetime1">
              <a:rPr lang="en-US"/>
              <a:pPr/>
              <a:t>1/6/2018</a:t>
            </a:fld>
            <a:endParaRPr lang="en-GB"/>
          </a:p>
        </p:txBody>
      </p:sp>
      <p:sp>
        <p:nvSpPr>
          <p:cNvPr id="76805" name="Footer Placeholder 4"/>
          <p:cNvSpPr>
            <a:spLocks noGrp="1"/>
          </p:cNvSpPr>
          <p:nvPr>
            <p:ph type="ftr" sz="quarter" idx="11"/>
          </p:nvPr>
        </p:nvSpPr>
        <p:spPr bwMode="auto">
          <a:noFill/>
          <a:ln>
            <a:miter lim="800000"/>
            <a:headEnd/>
            <a:tailEnd/>
          </a:ln>
        </p:spPr>
        <p:txBody>
          <a:bodyPr/>
          <a:lstStyle/>
          <a:p>
            <a:endParaRPr lang="en-GB" smtClean="0"/>
          </a:p>
        </p:txBody>
      </p:sp>
      <p:sp>
        <p:nvSpPr>
          <p:cNvPr id="76806" name="Slide Number Placeholder 5"/>
          <p:cNvSpPr>
            <a:spLocks noGrp="1"/>
          </p:cNvSpPr>
          <p:nvPr>
            <p:ph type="sldNum" sz="quarter" idx="12"/>
          </p:nvPr>
        </p:nvSpPr>
        <p:spPr bwMode="auto">
          <a:noFill/>
          <a:ln>
            <a:miter lim="800000"/>
            <a:headEnd/>
            <a:tailEnd/>
          </a:ln>
        </p:spPr>
        <p:txBody>
          <a:bodyPr/>
          <a:lstStyle/>
          <a:p>
            <a:fld id="{BEF9E3C1-EE33-4258-A521-3842B87ACCCA}" type="slidenum">
              <a:rPr lang="en-GB"/>
              <a:pPr/>
              <a:t>176</a:t>
            </a:fld>
            <a:endParaRPr lang="en-GB"/>
          </a:p>
        </p:txBody>
      </p:sp>
    </p:spTree>
    <p:extLst>
      <p:ext uri="{BB962C8B-B14F-4D97-AF65-F5344CB8AC3E}">
        <p14:creationId xmlns:p14="http://schemas.microsoft.com/office/powerpoint/2010/main" val="959725934"/>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p:txBody>
          <a:bodyPr/>
          <a:lstStyle/>
          <a:p>
            <a:r>
              <a:rPr lang="en-GB" b="1" dirty="0" smtClean="0">
                <a:solidFill>
                  <a:schemeClr val="accent2">
                    <a:lumMod val="50000"/>
                  </a:schemeClr>
                </a:solidFill>
              </a:rPr>
              <a:t>Significance</a:t>
            </a:r>
          </a:p>
        </p:txBody>
      </p:sp>
      <p:sp>
        <p:nvSpPr>
          <p:cNvPr id="77827" name="Text Placeholder 2"/>
          <p:cNvSpPr>
            <a:spLocks noGrp="1"/>
          </p:cNvSpPr>
          <p:nvPr>
            <p:ph type="body" idx="1"/>
          </p:nvPr>
        </p:nvSpPr>
        <p:spPr/>
        <p:txBody>
          <a:bodyPr/>
          <a:lstStyle/>
          <a:p>
            <a:r>
              <a:rPr lang="en-US" smtClean="0"/>
              <a:t>Comparing IR systems</a:t>
            </a:r>
          </a:p>
          <a:p>
            <a:pPr lvl="1"/>
            <a:r>
              <a:rPr lang="en-US" smtClean="0"/>
              <a:t>System a – 0.28</a:t>
            </a:r>
          </a:p>
          <a:p>
            <a:pPr lvl="1"/>
            <a:r>
              <a:rPr lang="en-US" smtClean="0"/>
              <a:t>System b – 0.32</a:t>
            </a:r>
          </a:p>
          <a:p>
            <a:pPr lvl="1"/>
            <a:r>
              <a:rPr lang="en-US" smtClean="0"/>
              <a:t>System c – 0.37</a:t>
            </a:r>
          </a:p>
        </p:txBody>
      </p:sp>
      <p:sp>
        <p:nvSpPr>
          <p:cNvPr id="77828" name="Date Placeholder 3"/>
          <p:cNvSpPr>
            <a:spLocks noGrp="1"/>
          </p:cNvSpPr>
          <p:nvPr>
            <p:ph type="dt" sz="quarter" idx="10"/>
          </p:nvPr>
        </p:nvSpPr>
        <p:spPr bwMode="auto">
          <a:noFill/>
          <a:ln>
            <a:miter lim="800000"/>
            <a:headEnd/>
            <a:tailEnd/>
          </a:ln>
        </p:spPr>
        <p:txBody>
          <a:bodyPr/>
          <a:lstStyle/>
          <a:p>
            <a:fld id="{01395A35-331B-4CD4-B9E4-D5DD73C4E75A}" type="datetime1">
              <a:rPr lang="en-US"/>
              <a:pPr/>
              <a:t>1/6/2018</a:t>
            </a:fld>
            <a:endParaRPr lang="en-GB"/>
          </a:p>
        </p:txBody>
      </p:sp>
      <p:sp>
        <p:nvSpPr>
          <p:cNvPr id="77829" name="Footer Placeholder 4"/>
          <p:cNvSpPr>
            <a:spLocks noGrp="1"/>
          </p:cNvSpPr>
          <p:nvPr>
            <p:ph type="ftr" sz="quarter" idx="11"/>
          </p:nvPr>
        </p:nvSpPr>
        <p:spPr bwMode="auto">
          <a:noFill/>
          <a:ln>
            <a:miter lim="800000"/>
            <a:headEnd/>
            <a:tailEnd/>
          </a:ln>
        </p:spPr>
        <p:txBody>
          <a:bodyPr/>
          <a:lstStyle/>
          <a:p>
            <a:endParaRPr lang="en-GB" smtClean="0"/>
          </a:p>
        </p:txBody>
      </p:sp>
      <p:sp>
        <p:nvSpPr>
          <p:cNvPr id="77830" name="Slide Number Placeholder 5"/>
          <p:cNvSpPr>
            <a:spLocks noGrp="1"/>
          </p:cNvSpPr>
          <p:nvPr>
            <p:ph type="sldNum" sz="quarter" idx="12"/>
          </p:nvPr>
        </p:nvSpPr>
        <p:spPr bwMode="auto">
          <a:noFill/>
          <a:ln>
            <a:miter lim="800000"/>
            <a:headEnd/>
            <a:tailEnd/>
          </a:ln>
        </p:spPr>
        <p:txBody>
          <a:bodyPr/>
          <a:lstStyle/>
          <a:p>
            <a:fld id="{A10C6227-A4EA-4980-8AE0-7B6CB6CCCFA5}" type="slidenum">
              <a:rPr lang="en-GB"/>
              <a:pPr/>
              <a:t>177</a:t>
            </a:fld>
            <a:endParaRPr lang="en-GB"/>
          </a:p>
        </p:txBody>
      </p:sp>
    </p:spTree>
    <p:extLst>
      <p:ext uri="{BB962C8B-B14F-4D97-AF65-F5344CB8AC3E}">
        <p14:creationId xmlns:p14="http://schemas.microsoft.com/office/powerpoint/2010/main" val="364100121"/>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GB" b="1" dirty="0" smtClean="0">
                <a:solidFill>
                  <a:schemeClr val="accent2">
                    <a:lumMod val="50000"/>
                  </a:schemeClr>
                </a:solidFill>
              </a:rPr>
              <a:t>Examine a &amp; b</a:t>
            </a:r>
          </a:p>
        </p:txBody>
      </p:sp>
      <p:sp>
        <p:nvSpPr>
          <p:cNvPr id="78851" name="Text Placeholder 2"/>
          <p:cNvSpPr>
            <a:spLocks noGrp="1"/>
          </p:cNvSpPr>
          <p:nvPr>
            <p:ph type="body" idx="1"/>
          </p:nvPr>
        </p:nvSpPr>
        <p:spPr/>
        <p:txBody>
          <a:bodyPr/>
          <a:lstStyle/>
          <a:p>
            <a:r>
              <a:rPr lang="en-US" smtClean="0"/>
              <a:t>System a – 0.28</a:t>
            </a:r>
            <a:endParaRPr lang="en-GB" smtClean="0"/>
          </a:p>
          <a:p>
            <a:r>
              <a:rPr lang="en-US" smtClean="0"/>
              <a:t>System b – 0.32</a:t>
            </a:r>
            <a:endParaRPr lang="en-GB" smtClean="0"/>
          </a:p>
        </p:txBody>
      </p:sp>
      <p:sp>
        <p:nvSpPr>
          <p:cNvPr id="78852" name="Date Placeholder 3"/>
          <p:cNvSpPr>
            <a:spLocks noGrp="1"/>
          </p:cNvSpPr>
          <p:nvPr>
            <p:ph type="dt" sz="quarter" idx="10"/>
          </p:nvPr>
        </p:nvSpPr>
        <p:spPr bwMode="auto">
          <a:noFill/>
          <a:ln>
            <a:miter lim="800000"/>
            <a:headEnd/>
            <a:tailEnd/>
          </a:ln>
        </p:spPr>
        <p:txBody>
          <a:bodyPr/>
          <a:lstStyle/>
          <a:p>
            <a:fld id="{C2FF92C9-6686-4B8D-BCA6-1CE9F52475BB}" type="datetime1">
              <a:rPr lang="en-US"/>
              <a:pPr/>
              <a:t>1/6/2018</a:t>
            </a:fld>
            <a:endParaRPr lang="en-GB"/>
          </a:p>
        </p:txBody>
      </p:sp>
      <p:sp>
        <p:nvSpPr>
          <p:cNvPr id="78853" name="Footer Placeholder 4"/>
          <p:cNvSpPr>
            <a:spLocks noGrp="1"/>
          </p:cNvSpPr>
          <p:nvPr>
            <p:ph type="ftr" sz="quarter" idx="11"/>
          </p:nvPr>
        </p:nvSpPr>
        <p:spPr bwMode="auto">
          <a:noFill/>
          <a:ln>
            <a:miter lim="800000"/>
            <a:headEnd/>
            <a:tailEnd/>
          </a:ln>
        </p:spPr>
        <p:txBody>
          <a:bodyPr/>
          <a:lstStyle/>
          <a:p>
            <a:endParaRPr lang="en-GB" smtClean="0"/>
          </a:p>
        </p:txBody>
      </p:sp>
      <p:sp>
        <p:nvSpPr>
          <p:cNvPr id="78854" name="Slide Number Placeholder 5"/>
          <p:cNvSpPr>
            <a:spLocks noGrp="1"/>
          </p:cNvSpPr>
          <p:nvPr>
            <p:ph type="sldNum" sz="quarter" idx="12"/>
          </p:nvPr>
        </p:nvSpPr>
        <p:spPr bwMode="auto">
          <a:noFill/>
          <a:ln>
            <a:miter lim="800000"/>
            <a:headEnd/>
            <a:tailEnd/>
          </a:ln>
        </p:spPr>
        <p:txBody>
          <a:bodyPr/>
          <a:lstStyle/>
          <a:p>
            <a:fld id="{275B2965-F552-4D18-B3F1-55BA7417D4CB}" type="slidenum">
              <a:rPr lang="en-GB"/>
              <a:pPr/>
              <a:t>178</a:t>
            </a:fld>
            <a:endParaRPr lang="en-GB"/>
          </a:p>
        </p:txBody>
      </p:sp>
      <p:pic>
        <p:nvPicPr>
          <p:cNvPr id="78855" name="Picture 86"/>
          <p:cNvPicPr>
            <a:picLocks noChangeAspect="1" noChangeArrowheads="1"/>
          </p:cNvPicPr>
          <p:nvPr/>
        </p:nvPicPr>
        <p:blipFill>
          <a:blip r:embed="rId2" cstate="print"/>
          <a:srcRect r="12239"/>
          <a:stretch>
            <a:fillRect/>
          </a:stretch>
        </p:blipFill>
        <p:spPr bwMode="auto">
          <a:xfrm>
            <a:off x="0" y="2819400"/>
            <a:ext cx="9144000" cy="3895725"/>
          </a:xfrm>
          <a:prstGeom prst="rect">
            <a:avLst/>
          </a:prstGeom>
          <a:noFill/>
          <a:ln w="9525">
            <a:noFill/>
            <a:miter lim="800000"/>
            <a:headEnd/>
            <a:tailEnd/>
          </a:ln>
        </p:spPr>
      </p:pic>
    </p:spTree>
    <p:extLst>
      <p:ext uri="{BB962C8B-B14F-4D97-AF65-F5344CB8AC3E}">
        <p14:creationId xmlns:p14="http://schemas.microsoft.com/office/powerpoint/2010/main" val="1249823344"/>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r>
              <a:rPr lang="en-GB" b="1" dirty="0" smtClean="0">
                <a:solidFill>
                  <a:schemeClr val="accent2">
                    <a:lumMod val="50000"/>
                  </a:schemeClr>
                </a:solidFill>
              </a:rPr>
              <a:t>Examine b &amp; c</a:t>
            </a:r>
          </a:p>
        </p:txBody>
      </p:sp>
      <p:sp>
        <p:nvSpPr>
          <p:cNvPr id="79875" name="Text Placeholder 2"/>
          <p:cNvSpPr>
            <a:spLocks noGrp="1"/>
          </p:cNvSpPr>
          <p:nvPr>
            <p:ph type="body" idx="1"/>
          </p:nvPr>
        </p:nvSpPr>
        <p:spPr/>
        <p:txBody>
          <a:bodyPr/>
          <a:lstStyle/>
          <a:p>
            <a:r>
              <a:rPr lang="en-US" smtClean="0"/>
              <a:t>System b – 0.32</a:t>
            </a:r>
            <a:endParaRPr lang="en-GB" smtClean="0"/>
          </a:p>
          <a:p>
            <a:r>
              <a:rPr lang="en-US" smtClean="0"/>
              <a:t>System c – 0.37</a:t>
            </a:r>
            <a:endParaRPr lang="en-GB" smtClean="0"/>
          </a:p>
        </p:txBody>
      </p:sp>
      <p:sp>
        <p:nvSpPr>
          <p:cNvPr id="79876" name="Date Placeholder 3"/>
          <p:cNvSpPr>
            <a:spLocks noGrp="1"/>
          </p:cNvSpPr>
          <p:nvPr>
            <p:ph type="dt" sz="quarter" idx="10"/>
          </p:nvPr>
        </p:nvSpPr>
        <p:spPr bwMode="auto">
          <a:noFill/>
          <a:ln>
            <a:miter lim="800000"/>
            <a:headEnd/>
            <a:tailEnd/>
          </a:ln>
        </p:spPr>
        <p:txBody>
          <a:bodyPr/>
          <a:lstStyle/>
          <a:p>
            <a:fld id="{700CED0D-8013-4289-939F-61282D88CF76}" type="datetime1">
              <a:rPr lang="en-US"/>
              <a:pPr/>
              <a:t>1/6/2018</a:t>
            </a:fld>
            <a:endParaRPr lang="en-GB"/>
          </a:p>
        </p:txBody>
      </p:sp>
      <p:sp>
        <p:nvSpPr>
          <p:cNvPr id="79877" name="Footer Placeholder 4"/>
          <p:cNvSpPr>
            <a:spLocks noGrp="1"/>
          </p:cNvSpPr>
          <p:nvPr>
            <p:ph type="ftr" sz="quarter" idx="11"/>
          </p:nvPr>
        </p:nvSpPr>
        <p:spPr bwMode="auto">
          <a:noFill/>
          <a:ln>
            <a:miter lim="800000"/>
            <a:headEnd/>
            <a:tailEnd/>
          </a:ln>
        </p:spPr>
        <p:txBody>
          <a:bodyPr/>
          <a:lstStyle/>
          <a:p>
            <a:endParaRPr lang="en-GB" smtClean="0"/>
          </a:p>
        </p:txBody>
      </p:sp>
      <p:sp>
        <p:nvSpPr>
          <p:cNvPr id="79878" name="Slide Number Placeholder 5"/>
          <p:cNvSpPr>
            <a:spLocks noGrp="1"/>
          </p:cNvSpPr>
          <p:nvPr>
            <p:ph type="sldNum" sz="quarter" idx="12"/>
          </p:nvPr>
        </p:nvSpPr>
        <p:spPr bwMode="auto">
          <a:noFill/>
          <a:ln>
            <a:miter lim="800000"/>
            <a:headEnd/>
            <a:tailEnd/>
          </a:ln>
        </p:spPr>
        <p:txBody>
          <a:bodyPr/>
          <a:lstStyle/>
          <a:p>
            <a:fld id="{5B684F9D-72DF-4892-8279-B52CC05592F9}" type="slidenum">
              <a:rPr lang="en-GB"/>
              <a:pPr/>
              <a:t>179</a:t>
            </a:fld>
            <a:endParaRPr lang="en-GB"/>
          </a:p>
        </p:txBody>
      </p:sp>
      <p:pic>
        <p:nvPicPr>
          <p:cNvPr id="79879" name="Picture 2"/>
          <p:cNvPicPr>
            <a:picLocks noChangeAspect="1" noChangeArrowheads="1"/>
          </p:cNvPicPr>
          <p:nvPr/>
        </p:nvPicPr>
        <p:blipFill>
          <a:blip r:embed="rId2" cstate="print"/>
          <a:srcRect r="13474"/>
          <a:stretch>
            <a:fillRect/>
          </a:stretch>
        </p:blipFill>
        <p:spPr bwMode="auto">
          <a:xfrm>
            <a:off x="0" y="2786063"/>
            <a:ext cx="9144000" cy="3962400"/>
          </a:xfrm>
          <a:prstGeom prst="rect">
            <a:avLst/>
          </a:prstGeom>
          <a:noFill/>
          <a:ln w="9525">
            <a:noFill/>
            <a:miter lim="800000"/>
            <a:headEnd/>
            <a:tailEnd/>
          </a:ln>
        </p:spPr>
      </p:pic>
    </p:spTree>
    <p:extLst>
      <p:ext uri="{BB962C8B-B14F-4D97-AF65-F5344CB8AC3E}">
        <p14:creationId xmlns:p14="http://schemas.microsoft.com/office/powerpoint/2010/main" val="12433913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57232"/>
          </a:xfrm>
        </p:spPr>
        <p:txBody>
          <a:bodyPr/>
          <a:lstStyle/>
          <a:p>
            <a:r>
              <a:rPr lang="en-US" sz="4000" b="1" dirty="0" smtClean="0"/>
              <a:t>Theory</a:t>
            </a:r>
            <a:endParaRPr lang="en-MY" sz="4000" b="1" dirty="0"/>
          </a:p>
        </p:txBody>
      </p:sp>
      <p:graphicFrame>
        <p:nvGraphicFramePr>
          <p:cNvPr id="4" name="Content Placeholder 3"/>
          <p:cNvGraphicFramePr>
            <a:graphicFrameLocks noGrp="1"/>
          </p:cNvGraphicFramePr>
          <p:nvPr>
            <p:ph idx="1"/>
            <p:extLst/>
          </p:nvPr>
        </p:nvGraphicFramePr>
        <p:xfrm>
          <a:off x="285720" y="1071546"/>
          <a:ext cx="8686800" cy="5166360"/>
        </p:xfrm>
        <a:graphic>
          <a:graphicData uri="http://schemas.openxmlformats.org/drawingml/2006/table">
            <a:tbl>
              <a:tblPr firstRow="1" bandRow="1">
                <a:tableStyleId>{93296810-A885-4BE3-A3E7-6D5BEEA58F35}</a:tableStyleId>
              </a:tblPr>
              <a:tblGrid>
                <a:gridCol w="1752600"/>
                <a:gridCol w="6934200"/>
              </a:tblGrid>
              <a:tr h="370840">
                <a:tc>
                  <a:txBody>
                    <a:bodyPr/>
                    <a:lstStyle/>
                    <a:p>
                      <a:r>
                        <a:rPr lang="en-US" sz="1600" dirty="0" smtClean="0"/>
                        <a:t>Theory</a:t>
                      </a:r>
                      <a:endParaRPr lang="en-MY" sz="1600" dirty="0"/>
                    </a:p>
                  </a:txBody>
                  <a:tcPr/>
                </a:tc>
                <a:tc>
                  <a:txBody>
                    <a:bodyPr/>
                    <a:lstStyle/>
                    <a:p>
                      <a:r>
                        <a:rPr lang="en-US" sz="1600" dirty="0" smtClean="0"/>
                        <a:t>Brief</a:t>
                      </a:r>
                      <a:r>
                        <a:rPr lang="en-US" sz="1600" baseline="0" dirty="0" smtClean="0"/>
                        <a:t> Description</a:t>
                      </a:r>
                      <a:endParaRPr lang="en-MY" sz="1600" dirty="0"/>
                    </a:p>
                  </a:txBody>
                  <a:tcPr/>
                </a:tc>
              </a:tr>
              <a:tr h="370840">
                <a:tc>
                  <a:txBody>
                    <a:bodyPr/>
                    <a:lstStyle/>
                    <a:p>
                      <a:r>
                        <a:rPr lang="en-US" sz="1600" dirty="0" smtClean="0"/>
                        <a:t>Behaviourism</a:t>
                      </a:r>
                      <a:endParaRPr lang="en-MY" sz="1600" dirty="0"/>
                    </a:p>
                  </a:txBody>
                  <a:tcPr/>
                </a:tc>
                <a:tc>
                  <a:txBody>
                    <a:bodyPr/>
                    <a:lstStyle/>
                    <a:p>
                      <a:r>
                        <a:rPr lang="en-US" sz="1600" dirty="0" smtClean="0"/>
                        <a:t>Study behaviour and</a:t>
                      </a:r>
                      <a:r>
                        <a:rPr lang="en-US" sz="1600" baseline="0" dirty="0" smtClean="0"/>
                        <a:t> its causes</a:t>
                      </a:r>
                      <a:endParaRPr lang="en-MY" sz="1600" dirty="0"/>
                    </a:p>
                  </a:txBody>
                  <a:tcPr/>
                </a:tc>
              </a:tr>
              <a:tr h="370840">
                <a:tc>
                  <a:txBody>
                    <a:bodyPr/>
                    <a:lstStyle/>
                    <a:p>
                      <a:r>
                        <a:rPr lang="en-US" sz="1600" dirty="0" smtClean="0"/>
                        <a:t>Critical theory</a:t>
                      </a:r>
                      <a:endParaRPr lang="en-MY" sz="1600" dirty="0"/>
                    </a:p>
                  </a:txBody>
                  <a:tcPr/>
                </a:tc>
                <a:tc>
                  <a:txBody>
                    <a:bodyPr/>
                    <a:lstStyle/>
                    <a:p>
                      <a:r>
                        <a:rPr lang="en-US" sz="1600" dirty="0" smtClean="0"/>
                        <a:t>Label the effects of power hierachies and subjective experience during particular historical periods</a:t>
                      </a:r>
                      <a:endParaRPr lang="en-MY" sz="1600" dirty="0"/>
                    </a:p>
                  </a:txBody>
                  <a:tcPr/>
                </a:tc>
              </a:tr>
              <a:tr h="370840">
                <a:tc>
                  <a:txBody>
                    <a:bodyPr/>
                    <a:lstStyle/>
                    <a:p>
                      <a:r>
                        <a:rPr lang="en-US" sz="1600" dirty="0" smtClean="0"/>
                        <a:t>Ethnographic theory</a:t>
                      </a:r>
                      <a:endParaRPr lang="en-MY" sz="1600" dirty="0"/>
                    </a:p>
                  </a:txBody>
                  <a:tcPr/>
                </a:tc>
                <a:tc>
                  <a:txBody>
                    <a:bodyPr/>
                    <a:lstStyle/>
                    <a:p>
                      <a:r>
                        <a:rPr lang="en-US" sz="1600" dirty="0" smtClean="0"/>
                        <a:t>Study cultures</a:t>
                      </a:r>
                      <a:r>
                        <a:rPr lang="en-US" sz="1600" baseline="0" dirty="0" smtClean="0"/>
                        <a:t> and how individuals’ behaviour is regulated by their environment</a:t>
                      </a:r>
                      <a:endParaRPr lang="en-MY" sz="1600" dirty="0"/>
                    </a:p>
                  </a:txBody>
                  <a:tcPr/>
                </a:tc>
              </a:tr>
              <a:tr h="370840">
                <a:tc>
                  <a:txBody>
                    <a:bodyPr/>
                    <a:lstStyle/>
                    <a:p>
                      <a:r>
                        <a:rPr lang="en-US" sz="1600" dirty="0" smtClean="0"/>
                        <a:t>Hermeneutic</a:t>
                      </a:r>
                      <a:r>
                        <a:rPr lang="en-US" sz="1600" baseline="0" dirty="0" smtClean="0"/>
                        <a:t> theory</a:t>
                      </a:r>
                      <a:endParaRPr lang="en-MY" sz="1600" dirty="0"/>
                    </a:p>
                  </a:txBody>
                  <a:tcPr/>
                </a:tc>
                <a:tc>
                  <a:txBody>
                    <a:bodyPr/>
                    <a:lstStyle/>
                    <a:p>
                      <a:r>
                        <a:rPr lang="en-US" sz="1600" dirty="0" smtClean="0"/>
                        <a:t>Construct theories</a:t>
                      </a:r>
                      <a:r>
                        <a:rPr lang="en-US" sz="1600" baseline="0" dirty="0" smtClean="0"/>
                        <a:t> such that one element can only be understood in terms of the meaning of others or the whole</a:t>
                      </a:r>
                      <a:endParaRPr lang="en-MY" sz="1600" dirty="0"/>
                    </a:p>
                  </a:txBody>
                  <a:tcPr/>
                </a:tc>
              </a:tr>
              <a:tr h="370840">
                <a:tc>
                  <a:txBody>
                    <a:bodyPr/>
                    <a:lstStyle/>
                    <a:p>
                      <a:r>
                        <a:rPr lang="en-US" sz="1600" dirty="0" smtClean="0"/>
                        <a:t>Linguistic</a:t>
                      </a:r>
                      <a:r>
                        <a:rPr lang="en-US" sz="1600" baseline="0" dirty="0" smtClean="0"/>
                        <a:t> theory</a:t>
                      </a:r>
                      <a:endParaRPr lang="en-MY" sz="1600" dirty="0"/>
                    </a:p>
                  </a:txBody>
                  <a:tcPr/>
                </a:tc>
                <a:tc>
                  <a:txBody>
                    <a:bodyPr/>
                    <a:lstStyle/>
                    <a:p>
                      <a:r>
                        <a:rPr lang="en-US" sz="1600" dirty="0" smtClean="0"/>
                        <a:t>Study language and its role in communication</a:t>
                      </a:r>
                      <a:endParaRPr lang="en-MY" sz="1600" dirty="0"/>
                    </a:p>
                  </a:txBody>
                  <a:tcPr/>
                </a:tc>
              </a:tr>
              <a:tr h="370840">
                <a:tc>
                  <a:txBody>
                    <a:bodyPr/>
                    <a:lstStyle/>
                    <a:p>
                      <a:r>
                        <a:rPr lang="en-US" sz="1600" dirty="0" smtClean="0"/>
                        <a:t>Personality theory</a:t>
                      </a:r>
                      <a:endParaRPr lang="en-MY" sz="1600" dirty="0"/>
                    </a:p>
                  </a:txBody>
                  <a:tcPr/>
                </a:tc>
                <a:tc>
                  <a:txBody>
                    <a:bodyPr/>
                    <a:lstStyle/>
                    <a:p>
                      <a:r>
                        <a:rPr lang="en-US" sz="1600" dirty="0" smtClean="0"/>
                        <a:t>Explore</a:t>
                      </a:r>
                      <a:r>
                        <a:rPr lang="en-US" sz="1600" baseline="0" dirty="0" smtClean="0"/>
                        <a:t> individuals’ characteristics and the phenomena of personhood</a:t>
                      </a:r>
                      <a:endParaRPr lang="en-MY" sz="1600" dirty="0"/>
                    </a:p>
                  </a:txBody>
                  <a:tcPr/>
                </a:tc>
              </a:tr>
              <a:tr h="370840">
                <a:tc>
                  <a:txBody>
                    <a:bodyPr/>
                    <a:lstStyle/>
                    <a:p>
                      <a:r>
                        <a:rPr lang="en-US" sz="1600" dirty="0" smtClean="0"/>
                        <a:t>Social-cognitive</a:t>
                      </a:r>
                      <a:r>
                        <a:rPr lang="en-US" sz="1600" baseline="0" dirty="0" smtClean="0"/>
                        <a:t> theory</a:t>
                      </a:r>
                      <a:endParaRPr lang="en-MY" sz="1600" dirty="0"/>
                    </a:p>
                  </a:txBody>
                  <a:tcPr/>
                </a:tc>
                <a:tc>
                  <a:txBody>
                    <a:bodyPr/>
                    <a:lstStyle/>
                    <a:p>
                      <a:r>
                        <a:rPr lang="en-US" sz="1600" dirty="0" smtClean="0"/>
                        <a:t>Study</a:t>
                      </a:r>
                      <a:r>
                        <a:rPr lang="en-US" sz="1600" baseline="0" dirty="0" smtClean="0"/>
                        <a:t> psychological functioning in social contexts</a:t>
                      </a:r>
                      <a:endParaRPr lang="en-MY" sz="1600" dirty="0"/>
                    </a:p>
                  </a:txBody>
                  <a:tcPr/>
                </a:tc>
              </a:tr>
              <a:tr h="370840">
                <a:tc>
                  <a:txBody>
                    <a:bodyPr/>
                    <a:lstStyle/>
                    <a:p>
                      <a:r>
                        <a:rPr lang="en-US" sz="1600" dirty="0" smtClean="0"/>
                        <a:t>Symbolic interactionism</a:t>
                      </a:r>
                      <a:endParaRPr lang="en-MY" sz="1600" dirty="0"/>
                    </a:p>
                  </a:txBody>
                  <a:tcPr/>
                </a:tc>
                <a:tc>
                  <a:txBody>
                    <a:bodyPr/>
                    <a:lstStyle/>
                    <a:p>
                      <a:r>
                        <a:rPr lang="en-US" sz="1600" dirty="0" smtClean="0"/>
                        <a:t>Question how symbols</a:t>
                      </a:r>
                      <a:r>
                        <a:rPr lang="en-US" sz="1600" baseline="0" dirty="0" smtClean="0"/>
                        <a:t> and understandings give meaning to human interactions</a:t>
                      </a:r>
                      <a:endParaRPr lang="en-MY" sz="1600" dirty="0"/>
                    </a:p>
                  </a:txBody>
                  <a:tcPr/>
                </a:tc>
              </a:tr>
              <a:tr h="370840">
                <a:tc>
                  <a:txBody>
                    <a:bodyPr/>
                    <a:lstStyle/>
                    <a:p>
                      <a:r>
                        <a:rPr lang="en-US" sz="1600" dirty="0" smtClean="0"/>
                        <a:t>System theory</a:t>
                      </a:r>
                      <a:endParaRPr lang="en-MY" sz="1600" dirty="0"/>
                    </a:p>
                  </a:txBody>
                  <a:tcPr/>
                </a:tc>
                <a:tc>
                  <a:txBody>
                    <a:bodyPr/>
                    <a:lstStyle/>
                    <a:p>
                      <a:r>
                        <a:rPr lang="en-US" sz="1600" dirty="0" smtClean="0"/>
                        <a:t>Identify</a:t>
                      </a:r>
                      <a:r>
                        <a:rPr lang="en-US" sz="1600" baseline="0" dirty="0" smtClean="0"/>
                        <a:t> how people and contexts reflect different levels of a common system</a:t>
                      </a:r>
                      <a:endParaRPr lang="en-MY" sz="1600" dirty="0"/>
                    </a:p>
                  </a:txBody>
                  <a:tcPr/>
                </a:tc>
              </a:tr>
            </a:tbl>
          </a:graphicData>
        </a:graphic>
      </p:graphicFrame>
    </p:spTree>
    <p:extLst>
      <p:ext uri="{BB962C8B-B14F-4D97-AF65-F5344CB8AC3E}">
        <p14:creationId xmlns:p14="http://schemas.microsoft.com/office/powerpoint/2010/main" val="1046418303"/>
      </p:ext>
    </p:extLst>
  </p:cSld>
  <p:clrMapOvr>
    <a:masterClrMapping/>
  </p:clrMapOvr>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pPr eaLnBrk="1" hangingPunct="1"/>
            <a:r>
              <a:rPr lang="en-US" b="1" smtClean="0"/>
              <a:t>Cross-validation</a:t>
            </a:r>
          </a:p>
        </p:txBody>
      </p:sp>
      <p:sp>
        <p:nvSpPr>
          <p:cNvPr id="105475" name="Rectangle 3"/>
          <p:cNvSpPr>
            <a:spLocks noGrp="1" noChangeArrowheads="1"/>
          </p:cNvSpPr>
          <p:nvPr>
            <p:ph type="body" idx="1"/>
          </p:nvPr>
        </p:nvSpPr>
        <p:spPr/>
        <p:txBody>
          <a:bodyPr/>
          <a:lstStyle/>
          <a:p>
            <a:pPr eaLnBrk="1" hangingPunct="1"/>
            <a:r>
              <a:rPr lang="en-US" sz="2800" dirty="0" smtClean="0">
                <a:hlinkClick r:id="rId2" tooltip="Statistics"/>
              </a:rPr>
              <a:t>statistical</a:t>
            </a:r>
            <a:r>
              <a:rPr lang="en-US" sz="2800" dirty="0" smtClean="0"/>
              <a:t> practice of </a:t>
            </a:r>
            <a:r>
              <a:rPr lang="en-US" sz="2800" dirty="0" smtClean="0">
                <a:hlinkClick r:id="rId3" tooltip="Partition of a set"/>
              </a:rPr>
              <a:t>partitioning</a:t>
            </a:r>
            <a:r>
              <a:rPr lang="en-US" sz="2800" dirty="0" smtClean="0"/>
              <a:t> a </a:t>
            </a:r>
            <a:r>
              <a:rPr lang="en-US" sz="2800" dirty="0" smtClean="0">
                <a:hlinkClick r:id="rId4" tooltip="Statistical sample"/>
              </a:rPr>
              <a:t>sample</a:t>
            </a:r>
            <a:r>
              <a:rPr lang="en-US" sz="2800" dirty="0" smtClean="0"/>
              <a:t> of </a:t>
            </a:r>
            <a:r>
              <a:rPr lang="en-US" sz="2800" dirty="0" smtClean="0">
                <a:hlinkClick r:id="rId5" tooltip="Data"/>
              </a:rPr>
              <a:t>data</a:t>
            </a:r>
            <a:r>
              <a:rPr lang="en-US" sz="2800" dirty="0" smtClean="0"/>
              <a:t> into subsets such that the analysis is initially performed on a single subset, while the other subset(s) are retained for subsequent use in confirming and validating the initial analysis.</a:t>
            </a:r>
          </a:p>
          <a:p>
            <a:pPr eaLnBrk="1" hangingPunct="1"/>
            <a:r>
              <a:rPr lang="en-US" sz="2800" dirty="0" smtClean="0"/>
              <a:t>The initial subset of data is called the </a:t>
            </a:r>
            <a:r>
              <a:rPr lang="en-US" sz="2800" i="1" dirty="0" smtClean="0"/>
              <a:t>training set</a:t>
            </a:r>
            <a:r>
              <a:rPr lang="en-US" sz="2800" dirty="0" smtClean="0"/>
              <a:t>; the other subset(s) are called </a:t>
            </a:r>
            <a:r>
              <a:rPr lang="en-US" sz="2800" i="1" dirty="0" smtClean="0"/>
              <a:t>validation</a:t>
            </a:r>
            <a:r>
              <a:rPr lang="en-US" sz="2800" dirty="0" smtClean="0"/>
              <a:t> or </a:t>
            </a:r>
            <a:r>
              <a:rPr lang="en-US" sz="2800" i="1" dirty="0" smtClean="0"/>
              <a:t>testing sets</a:t>
            </a:r>
            <a:r>
              <a:rPr lang="en-US" sz="2800" dirty="0" smtClean="0"/>
              <a:t>.</a:t>
            </a:r>
          </a:p>
        </p:txBody>
      </p:sp>
    </p:spTree>
    <p:extLst>
      <p:ext uri="{BB962C8B-B14F-4D97-AF65-F5344CB8AC3E}">
        <p14:creationId xmlns:p14="http://schemas.microsoft.com/office/powerpoint/2010/main" val="514226950"/>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pPr eaLnBrk="1" hangingPunct="1"/>
            <a:r>
              <a:rPr lang="en-US" smtClean="0"/>
              <a:t>Common types of cross-validation </a:t>
            </a:r>
          </a:p>
        </p:txBody>
      </p:sp>
      <p:sp>
        <p:nvSpPr>
          <p:cNvPr id="106499" name="Rectangle 3"/>
          <p:cNvSpPr>
            <a:spLocks noGrp="1" noChangeArrowheads="1"/>
          </p:cNvSpPr>
          <p:nvPr>
            <p:ph type="body" idx="1"/>
          </p:nvPr>
        </p:nvSpPr>
        <p:spPr>
          <a:xfrm>
            <a:off x="533400" y="1676400"/>
            <a:ext cx="7772400" cy="4114800"/>
          </a:xfrm>
        </p:spPr>
        <p:txBody>
          <a:bodyPr/>
          <a:lstStyle/>
          <a:p>
            <a:pPr eaLnBrk="1" hangingPunct="1">
              <a:lnSpc>
                <a:spcPct val="80000"/>
              </a:lnSpc>
            </a:pPr>
            <a:r>
              <a:rPr lang="en-US" sz="1800" b="1" dirty="0" smtClean="0"/>
              <a:t>Holdout validation</a:t>
            </a:r>
          </a:p>
          <a:p>
            <a:pPr lvl="1" eaLnBrk="1" hangingPunct="1">
              <a:lnSpc>
                <a:spcPct val="80000"/>
              </a:lnSpc>
            </a:pPr>
            <a:r>
              <a:rPr lang="en-US" sz="1600" dirty="0" smtClean="0"/>
              <a:t>Observations are chosen randomly from the initial sample to form the validation data, and the remaining observations are retained as the training data. Normally, less than a third of the initial sample is used for validation data</a:t>
            </a:r>
            <a:endParaRPr lang="en-US" sz="1600" b="1" dirty="0" smtClean="0"/>
          </a:p>
          <a:p>
            <a:pPr eaLnBrk="1" hangingPunct="1">
              <a:lnSpc>
                <a:spcPct val="80000"/>
              </a:lnSpc>
            </a:pPr>
            <a:r>
              <a:rPr lang="en-US" sz="1800" b="1" dirty="0" smtClean="0"/>
              <a:t> </a:t>
            </a:r>
            <a:r>
              <a:rPr lang="en-US" sz="1800" b="1" i="1" dirty="0" smtClean="0"/>
              <a:t>K</a:t>
            </a:r>
            <a:r>
              <a:rPr lang="en-US" sz="1800" b="1" dirty="0" smtClean="0"/>
              <a:t>-fold cross-validation</a:t>
            </a:r>
          </a:p>
          <a:p>
            <a:pPr lvl="1" eaLnBrk="1" hangingPunct="1">
              <a:lnSpc>
                <a:spcPct val="80000"/>
              </a:lnSpc>
            </a:pPr>
            <a:r>
              <a:rPr lang="en-US" sz="1600" dirty="0" smtClean="0"/>
              <a:t>Original sample is partitioned into </a:t>
            </a:r>
            <a:r>
              <a:rPr lang="en-US" sz="1600" i="1" dirty="0" smtClean="0"/>
              <a:t>K</a:t>
            </a:r>
            <a:r>
              <a:rPr lang="en-US" sz="1600" dirty="0" smtClean="0"/>
              <a:t> subsamples. Of the </a:t>
            </a:r>
            <a:r>
              <a:rPr lang="en-US" sz="1600" i="1" dirty="0" smtClean="0"/>
              <a:t>K</a:t>
            </a:r>
            <a:r>
              <a:rPr lang="en-US" sz="1600" dirty="0" smtClean="0"/>
              <a:t> subsamples, a single subsample is retained as the validation data for testing the model, and the remaining </a:t>
            </a:r>
            <a:r>
              <a:rPr lang="en-US" sz="1600" i="1" dirty="0" smtClean="0"/>
              <a:t>K</a:t>
            </a:r>
            <a:r>
              <a:rPr lang="en-US" sz="1600" dirty="0" smtClean="0"/>
              <a:t> − 1 subsamples are used as training data. </a:t>
            </a:r>
          </a:p>
          <a:p>
            <a:pPr lvl="1" eaLnBrk="1" hangingPunct="1">
              <a:lnSpc>
                <a:spcPct val="80000"/>
              </a:lnSpc>
            </a:pPr>
            <a:r>
              <a:rPr lang="en-US" sz="1600" dirty="0" smtClean="0"/>
              <a:t>The cross-validation process is then repeated </a:t>
            </a:r>
            <a:r>
              <a:rPr lang="en-US" sz="1600" i="1" dirty="0" smtClean="0"/>
              <a:t>K</a:t>
            </a:r>
            <a:r>
              <a:rPr lang="en-US" sz="1600" dirty="0" smtClean="0"/>
              <a:t> times (the </a:t>
            </a:r>
            <a:r>
              <a:rPr lang="en-US" sz="1600" i="1" dirty="0" smtClean="0"/>
              <a:t>folds</a:t>
            </a:r>
            <a:r>
              <a:rPr lang="en-US" sz="1600" dirty="0" smtClean="0"/>
              <a:t>), with each of the </a:t>
            </a:r>
            <a:r>
              <a:rPr lang="en-US" sz="1600" i="1" dirty="0" smtClean="0"/>
              <a:t>K</a:t>
            </a:r>
            <a:r>
              <a:rPr lang="en-US" sz="1600" dirty="0" smtClean="0"/>
              <a:t> subsamples used exactly once as the validation data. </a:t>
            </a:r>
          </a:p>
          <a:p>
            <a:pPr lvl="1" eaLnBrk="1" hangingPunct="1">
              <a:lnSpc>
                <a:spcPct val="80000"/>
              </a:lnSpc>
            </a:pPr>
            <a:r>
              <a:rPr lang="en-US" sz="1600" dirty="0" smtClean="0"/>
              <a:t>The K results from the folds then can be averaged (or otherwise combined) to produce a single estimation.</a:t>
            </a:r>
            <a:endParaRPr lang="en-US" sz="1600" b="1" dirty="0" smtClean="0"/>
          </a:p>
          <a:p>
            <a:pPr eaLnBrk="1" hangingPunct="1">
              <a:lnSpc>
                <a:spcPct val="80000"/>
              </a:lnSpc>
            </a:pPr>
            <a:r>
              <a:rPr lang="en-US" sz="1800" b="1" dirty="0" smtClean="0"/>
              <a:t>Leave-one-out cross-validation</a:t>
            </a:r>
          </a:p>
          <a:p>
            <a:pPr lvl="1" eaLnBrk="1" hangingPunct="1">
              <a:lnSpc>
                <a:spcPct val="80000"/>
              </a:lnSpc>
            </a:pPr>
            <a:r>
              <a:rPr lang="en-US" sz="1600" dirty="0" smtClean="0"/>
              <a:t>involves using a single observation from the original sample as the validation data, and the remaining observations as the training data. This is repeated such that each observation in the sample is used once as the validation data. This is the same as </a:t>
            </a:r>
            <a:r>
              <a:rPr lang="en-US" sz="1600" i="1" dirty="0" smtClean="0"/>
              <a:t>K</a:t>
            </a:r>
            <a:r>
              <a:rPr lang="en-US" sz="1600" dirty="0" smtClean="0"/>
              <a:t>-fold cross-validation where </a:t>
            </a:r>
            <a:r>
              <a:rPr lang="en-US" sz="1600" i="1" dirty="0" smtClean="0"/>
              <a:t>K</a:t>
            </a:r>
            <a:r>
              <a:rPr lang="en-US" sz="1600" dirty="0" smtClean="0"/>
              <a:t> is equal to the number of observations in the original sample. </a:t>
            </a:r>
          </a:p>
        </p:txBody>
      </p:sp>
    </p:spTree>
    <p:extLst>
      <p:ext uri="{BB962C8B-B14F-4D97-AF65-F5344CB8AC3E}">
        <p14:creationId xmlns:p14="http://schemas.microsoft.com/office/powerpoint/2010/main" val="1138153122"/>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ms-MY"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2" name="Group 5"/>
          <p:cNvGrpSpPr/>
          <p:nvPr/>
        </p:nvGrpSpPr>
        <p:grpSpPr>
          <a:xfrm>
            <a:off x="0" y="0"/>
            <a:ext cx="9144000" cy="1113309"/>
            <a:chOff x="0" y="0"/>
            <a:chExt cx="9144000" cy="1113309"/>
          </a:xfrm>
        </p:grpSpPr>
        <p:sp>
          <p:nvSpPr>
            <p:cNvPr id="12" name="Rectangle 11"/>
            <p:cNvSpPr/>
            <p:nvPr/>
          </p:nvSpPr>
          <p:spPr>
            <a:xfrm>
              <a:off x="0" y="0"/>
              <a:ext cx="9144000" cy="762000"/>
            </a:xfrm>
            <a:prstGeom prst="rect">
              <a:avLst/>
            </a:prstGeom>
            <a:solidFill>
              <a:srgbClr val="82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i="1"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Times New Roman" pitchFamily="18" charset="0"/>
                </a:rPr>
                <a:t>k</a:t>
              </a:r>
              <a:r>
                <a:rPr lang="en-US" sz="32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Times New Roman" pitchFamily="18" charset="0"/>
                </a:rPr>
                <a:t>-Fold </a:t>
              </a: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cs typeface="Times New Roman" pitchFamily="18" charset="0"/>
                </a:rPr>
                <a:t>Cross-Validation</a:t>
              </a:r>
              <a:endParaRPr lang="en-GB" sz="32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Times New Roman" pitchFamily="18" charset="0"/>
              </a:endParaRPr>
            </a:p>
          </p:txBody>
        </p:sp>
        <p:pic>
          <p:nvPicPr>
            <p:cNvPr id="14" name="Picture 5" descr="C:\Users\hp\Pictures\plagiarism.png"/>
            <p:cNvPicPr>
              <a:picLocks noChangeAspect="1" noChangeArrowheads="1"/>
            </p:cNvPicPr>
            <p:nvPr/>
          </p:nvPicPr>
          <p:blipFill>
            <a:blip r:embed="rId3"/>
            <a:srcRect/>
            <a:stretch>
              <a:fillRect/>
            </a:stretch>
          </p:blipFill>
          <p:spPr bwMode="auto">
            <a:xfrm>
              <a:off x="0" y="0"/>
              <a:ext cx="1371600" cy="1113309"/>
            </a:xfrm>
            <a:prstGeom prst="rect">
              <a:avLst/>
            </a:prstGeom>
            <a:noFill/>
          </p:spPr>
        </p:pic>
      </p:grpSp>
      <p:graphicFrame>
        <p:nvGraphicFramePr>
          <p:cNvPr id="10" name="Table 9"/>
          <p:cNvGraphicFramePr>
            <a:graphicFrameLocks noGrp="1"/>
          </p:cNvGraphicFramePr>
          <p:nvPr>
            <p:extLst/>
          </p:nvPr>
        </p:nvGraphicFramePr>
        <p:xfrm>
          <a:off x="0" y="6535610"/>
          <a:ext cx="9144000" cy="336804"/>
        </p:xfrm>
        <a:graphic>
          <a:graphicData uri="http://schemas.openxmlformats.org/drawingml/2006/table">
            <a:tbl>
              <a:tblPr>
                <a:tableStyleId>{2D5ABB26-0587-4C30-8999-92F81FD0307C}</a:tableStyleId>
              </a:tblPr>
              <a:tblGrid>
                <a:gridCol w="4267200"/>
                <a:gridCol w="2971800"/>
                <a:gridCol w="1905000"/>
              </a:tblGrid>
              <a:tr h="277940">
                <a:tc>
                  <a:txBody>
                    <a:bodyPr/>
                    <a:lstStyle/>
                    <a:p>
                      <a:pPr algn="ctr">
                        <a:lnSpc>
                          <a:spcPct val="115000"/>
                        </a:lnSpc>
                        <a:spcAft>
                          <a:spcPts val="0"/>
                        </a:spcAft>
                        <a:tabLst>
                          <a:tab pos="2865755" algn="ctr"/>
                          <a:tab pos="5731510" algn="r"/>
                        </a:tabLst>
                      </a:pPr>
                      <a:r>
                        <a:rPr lang="en-US" sz="1400" b="1" dirty="0" smtClean="0">
                          <a:solidFill>
                            <a:schemeClr val="bg1"/>
                          </a:solidFill>
                        </a:rPr>
                        <a:t>Idea Plagiarism Screening – PhD Viva</a:t>
                      </a:r>
                      <a:endParaRPr lang="en-GB" sz="1400" b="1" dirty="0">
                        <a:solidFill>
                          <a:schemeClr val="bg1"/>
                        </a:solidFill>
                        <a:latin typeface="+mn-lt"/>
                        <a:ea typeface="Times New Roman"/>
                        <a:cs typeface="Arial"/>
                      </a:endParaRPr>
                    </a:p>
                  </a:txBody>
                  <a:tcPr marL="73025" marR="73025" anchor="ctr">
                    <a:solidFill>
                      <a:srgbClr val="820000"/>
                    </a:solidFill>
                  </a:tcPr>
                </a:tc>
                <a:tc>
                  <a:txBody>
                    <a:bodyPr/>
                    <a:lstStyle/>
                    <a:p>
                      <a:pPr algn="ctr">
                        <a:lnSpc>
                          <a:spcPct val="115000"/>
                        </a:lnSpc>
                        <a:spcAft>
                          <a:spcPts val="0"/>
                        </a:spcAft>
                        <a:tabLst>
                          <a:tab pos="2865755" algn="ctr"/>
                          <a:tab pos="5731510" algn="r"/>
                        </a:tabLst>
                      </a:pPr>
                      <a:r>
                        <a:rPr lang="en-US" sz="1400" b="1" dirty="0" smtClean="0">
                          <a:solidFill>
                            <a:schemeClr val="bg1"/>
                          </a:solidFill>
                        </a:rPr>
                        <a:t>Salha Alzahrani, 2012</a:t>
                      </a:r>
                      <a:endParaRPr lang="en-GB" sz="1400" dirty="0">
                        <a:latin typeface="+mn-lt"/>
                        <a:ea typeface="Times New Roman"/>
                        <a:cs typeface="Arial"/>
                      </a:endParaRPr>
                    </a:p>
                  </a:txBody>
                  <a:tcPr marL="73025" marR="73025" anchor="ctr">
                    <a:solidFill>
                      <a:schemeClr val="accent6">
                        <a:lumMod val="75000"/>
                      </a:schemeClr>
                    </a:solidFill>
                  </a:tcPr>
                </a:tc>
                <a:tc>
                  <a:txBody>
                    <a:bodyPr/>
                    <a:lstStyle/>
                    <a:p>
                      <a:pPr algn="ctr">
                        <a:lnSpc>
                          <a:spcPct val="115000"/>
                        </a:lnSpc>
                        <a:spcAft>
                          <a:spcPts val="0"/>
                        </a:spcAft>
                        <a:tabLst>
                          <a:tab pos="2865755" algn="ctr"/>
                          <a:tab pos="5731510" algn="r"/>
                        </a:tabLst>
                      </a:pPr>
                      <a:fld id="{410AA77B-6C54-4A8B-8CF5-E83B88245343}" type="slidenum">
                        <a:rPr lang="en-GB" sz="1400" b="1" smtClean="0">
                          <a:solidFill>
                            <a:schemeClr val="bg1"/>
                          </a:solidFill>
                          <a:latin typeface="+mn-lt"/>
                          <a:ea typeface="Times New Roman"/>
                          <a:cs typeface="Arial"/>
                        </a:rPr>
                        <a:pPr algn="ctr">
                          <a:lnSpc>
                            <a:spcPct val="115000"/>
                          </a:lnSpc>
                          <a:spcAft>
                            <a:spcPts val="0"/>
                          </a:spcAft>
                          <a:tabLst>
                            <a:tab pos="2865755" algn="ctr"/>
                            <a:tab pos="5731510" algn="r"/>
                          </a:tabLst>
                        </a:pPr>
                        <a:t>182</a:t>
                      </a:fld>
                      <a:endParaRPr lang="en-GB" sz="1400" b="1" dirty="0">
                        <a:solidFill>
                          <a:schemeClr val="bg1"/>
                        </a:solidFill>
                        <a:latin typeface="+mn-lt"/>
                        <a:ea typeface="Times New Roman"/>
                        <a:cs typeface="Arial"/>
                      </a:endParaRPr>
                    </a:p>
                  </a:txBody>
                  <a:tcPr marL="73025" marR="73025" anchor="ctr">
                    <a:solidFill>
                      <a:srgbClr val="FFC000"/>
                    </a:solidFill>
                  </a:tcPr>
                </a:tc>
              </a:tr>
            </a:tbl>
          </a:graphicData>
        </a:graphic>
      </p:graphicFrame>
      <p:sp>
        <p:nvSpPr>
          <p:cNvPr id="4" name="Rectangle 3"/>
          <p:cNvSpPr/>
          <p:nvPr/>
        </p:nvSpPr>
        <p:spPr>
          <a:xfrm>
            <a:off x="228600" y="990600"/>
            <a:ext cx="8763000" cy="2554545"/>
          </a:xfrm>
          <a:prstGeom prst="rect">
            <a:avLst/>
          </a:prstGeom>
        </p:spPr>
        <p:txBody>
          <a:bodyPr wrap="square">
            <a:spAutoFit/>
          </a:bodyPr>
          <a:lstStyle/>
          <a:p>
            <a:pPr marL="285750" indent="-285750">
              <a:buFont typeface="Arial" pitchFamily="34" charset="0"/>
              <a:buChar char="•"/>
            </a:pPr>
            <a:r>
              <a:rPr lang="en-GB" sz="2000" b="1" dirty="0" smtClean="0"/>
              <a:t>Experiments were repeated 10 times</a:t>
            </a:r>
            <a:r>
              <a:rPr lang="en-GB" sz="2000" b="1" dirty="0"/>
              <a:t>:</a:t>
            </a:r>
            <a:endParaRPr lang="en-GB" sz="2000" b="1" dirty="0" smtClean="0"/>
          </a:p>
          <a:p>
            <a:pPr marL="742950" lvl="1" indent="-285750">
              <a:buFont typeface="Arial" pitchFamily="34" charset="0"/>
              <a:buChar char="•"/>
            </a:pPr>
            <a:r>
              <a:rPr lang="en-GB" sz="2000" dirty="0" smtClean="0"/>
              <a:t>fine-tune </a:t>
            </a:r>
            <a:r>
              <a:rPr lang="en-GB" sz="2000" dirty="0"/>
              <a:t>the algorithm on nine folds </a:t>
            </a:r>
            <a:r>
              <a:rPr lang="en-GB" sz="2000" dirty="0" smtClean="0"/>
              <a:t/>
            </a:r>
            <a:br>
              <a:rPr lang="en-GB" sz="2000" dirty="0" smtClean="0"/>
            </a:br>
            <a:r>
              <a:rPr lang="en-GB" sz="2000" dirty="0" smtClean="0"/>
              <a:t>such </a:t>
            </a:r>
            <a:r>
              <a:rPr lang="en-GB" sz="2000" dirty="0"/>
              <a:t>that better precision and recall </a:t>
            </a:r>
            <a:r>
              <a:rPr lang="en-GB" sz="2000" dirty="0" smtClean="0"/>
              <a:t/>
            </a:r>
            <a:br>
              <a:rPr lang="en-GB" sz="2000" dirty="0" smtClean="0"/>
            </a:br>
            <a:r>
              <a:rPr lang="en-GB" sz="2000" dirty="0" smtClean="0"/>
              <a:t>could </a:t>
            </a:r>
            <a:r>
              <a:rPr lang="en-GB" sz="2000" dirty="0"/>
              <a:t>be obtained, </a:t>
            </a:r>
            <a:r>
              <a:rPr lang="en-GB" sz="2000" dirty="0" smtClean="0"/>
              <a:t>and remaining </a:t>
            </a:r>
            <a:br>
              <a:rPr lang="en-GB" sz="2000" dirty="0" smtClean="0"/>
            </a:br>
            <a:r>
              <a:rPr lang="en-GB" sz="2000" dirty="0" smtClean="0"/>
              <a:t>fold </a:t>
            </a:r>
            <a:r>
              <a:rPr lang="en-GB" sz="2000" dirty="0"/>
              <a:t>was used to report the </a:t>
            </a:r>
            <a:r>
              <a:rPr lang="en-GB" sz="2000" dirty="0" smtClean="0"/>
              <a:t>result.</a:t>
            </a:r>
          </a:p>
          <a:p>
            <a:pPr marL="742950" lvl="1" indent="-285750">
              <a:buFont typeface="Arial" pitchFamily="34" charset="0"/>
              <a:buChar char="•"/>
            </a:pPr>
            <a:r>
              <a:rPr lang="en-GB" sz="2000" dirty="0" smtClean="0"/>
              <a:t>Same </a:t>
            </a:r>
            <a:r>
              <a:rPr lang="en-GB" sz="2000" dirty="0"/>
              <a:t>folds were used across all </a:t>
            </a:r>
            <a:r>
              <a:rPr lang="en-GB" sz="2000" dirty="0" smtClean="0"/>
              <a:t/>
            </a:r>
            <a:br>
              <a:rPr lang="en-GB" sz="2000" dirty="0" smtClean="0"/>
            </a:br>
            <a:r>
              <a:rPr lang="en-GB" sz="2000" dirty="0" smtClean="0"/>
              <a:t>algorithms </a:t>
            </a:r>
            <a:r>
              <a:rPr lang="en-GB" sz="2000" dirty="0"/>
              <a:t>and experiments</a:t>
            </a:r>
            <a:endParaRPr lang="en-US" sz="2000" dirty="0"/>
          </a:p>
          <a:p>
            <a:pPr marL="285750" indent="-285750">
              <a:buFont typeface="Arial" pitchFamily="34" charset="0"/>
              <a:buChar char="•"/>
            </a:pPr>
            <a:endParaRPr lang="en-US" sz="2000" b="1" dirty="0"/>
          </a:p>
        </p:txBody>
      </p:sp>
      <p:pic>
        <p:nvPicPr>
          <p:cNvPr id="7170" name="Picture 2" descr="http://lh4.ggpht.com/_8ce_Z70xgCg/TdWRblgIe2I/AAAAAAAAE-Y/9M46mNUcvK0/cross-validation%5B5%5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800" y="3717032"/>
            <a:ext cx="3886200" cy="221837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2677625"/>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pPr eaLnBrk="1" hangingPunct="1"/>
            <a:r>
              <a:rPr lang="en-US" smtClean="0"/>
              <a:t>Analysis of Variance</a:t>
            </a:r>
          </a:p>
        </p:txBody>
      </p:sp>
      <p:sp>
        <p:nvSpPr>
          <p:cNvPr id="31747" name="Rectangle 3"/>
          <p:cNvSpPr>
            <a:spLocks noGrp="1" noChangeArrowheads="1"/>
          </p:cNvSpPr>
          <p:nvPr>
            <p:ph type="body" idx="1"/>
          </p:nvPr>
        </p:nvSpPr>
        <p:spPr/>
        <p:txBody>
          <a:bodyPr/>
          <a:lstStyle/>
          <a:p>
            <a:pPr eaLnBrk="1" hangingPunct="1"/>
            <a:r>
              <a:rPr lang="en-US" smtClean="0"/>
              <a:t>It is interesting that the test is called an analysis of </a:t>
            </a:r>
            <a:r>
              <a:rPr lang="en-US" b="1" i="1" smtClean="0">
                <a:solidFill>
                  <a:schemeClr val="folHlink"/>
                </a:solidFill>
              </a:rPr>
              <a:t>variance</a:t>
            </a:r>
            <a:r>
              <a:rPr lang="en-US" smtClean="0"/>
              <a:t>, yet it is used to determine if there is a significant difference between the </a:t>
            </a:r>
            <a:r>
              <a:rPr lang="en-US" b="1" i="1" smtClean="0">
                <a:solidFill>
                  <a:schemeClr val="folHlink"/>
                </a:solidFill>
              </a:rPr>
              <a:t>means</a:t>
            </a:r>
            <a:r>
              <a:rPr lang="en-US" smtClean="0"/>
              <a:t>.</a:t>
            </a:r>
          </a:p>
          <a:p>
            <a:pPr eaLnBrk="1" hangingPunct="1"/>
            <a:r>
              <a:rPr lang="en-US" smtClean="0"/>
              <a:t>How is this?</a:t>
            </a:r>
          </a:p>
        </p:txBody>
      </p:sp>
    </p:spTree>
    <p:extLst>
      <p:ext uri="{BB962C8B-B14F-4D97-AF65-F5344CB8AC3E}">
        <p14:creationId xmlns:p14="http://schemas.microsoft.com/office/powerpoint/2010/main" val="979452174"/>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9758" name="Object 30"/>
          <p:cNvGraphicFramePr>
            <a:graphicFrameLocks noChangeAspect="1"/>
          </p:cNvGraphicFramePr>
          <p:nvPr/>
        </p:nvGraphicFramePr>
        <p:xfrm>
          <a:off x="4724400" y="1211263"/>
          <a:ext cx="3616325" cy="4173537"/>
        </p:xfrm>
        <a:graphic>
          <a:graphicData uri="http://schemas.openxmlformats.org/presentationml/2006/ole">
            <mc:AlternateContent xmlns:mc="http://schemas.openxmlformats.org/markup-compatibility/2006">
              <mc:Choice xmlns:v="urn:schemas-microsoft-com:vml" Requires="v">
                <p:oleObj spid="_x0000_s80909" name="Chart" r:id="rId4" imgW="4522680" imgH="5220000" progId="Excel.Sheet.8">
                  <p:embed/>
                </p:oleObj>
              </mc:Choice>
              <mc:Fallback>
                <p:oleObj name="Chart" r:id="rId4" imgW="4522680" imgH="5220000"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1211263"/>
                        <a:ext cx="3616325" cy="4173537"/>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28575">
                            <a:solidFill>
                              <a:schemeClr val="bg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32771" name="Object 29"/>
          <p:cNvGraphicFramePr>
            <a:graphicFrameLocks noChangeAspect="1"/>
          </p:cNvGraphicFramePr>
          <p:nvPr/>
        </p:nvGraphicFramePr>
        <p:xfrm>
          <a:off x="358775" y="1211263"/>
          <a:ext cx="3616325" cy="4173537"/>
        </p:xfrm>
        <a:graphic>
          <a:graphicData uri="http://schemas.openxmlformats.org/presentationml/2006/ole">
            <mc:AlternateContent xmlns:mc="http://schemas.openxmlformats.org/markup-compatibility/2006">
              <mc:Choice xmlns:v="urn:schemas-microsoft-com:vml" Requires="v">
                <p:oleObj spid="_x0000_s80910" name="Chart" r:id="rId6" imgW="4522680" imgH="5220000" progId="Excel.Sheet.8">
                  <p:embed/>
                </p:oleObj>
              </mc:Choice>
              <mc:Fallback>
                <p:oleObj name="Chart" r:id="rId6" imgW="4522680" imgH="5220000"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775" y="1211263"/>
                        <a:ext cx="3616325" cy="4173537"/>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28575">
                            <a:solidFill>
                              <a:schemeClr val="bg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2772" name="Rectangle 2"/>
          <p:cNvSpPr>
            <a:spLocks noGrp="1" noChangeArrowheads="1"/>
          </p:cNvSpPr>
          <p:nvPr>
            <p:ph type="title"/>
          </p:nvPr>
        </p:nvSpPr>
        <p:spPr>
          <a:xfrm>
            <a:off x="827088" y="609600"/>
            <a:ext cx="7561262" cy="725488"/>
          </a:xfrm>
        </p:spPr>
        <p:txBody>
          <a:bodyPr/>
          <a:lstStyle/>
          <a:p>
            <a:pPr eaLnBrk="1" hangingPunct="1"/>
            <a:r>
              <a:rPr lang="en-US" sz="4000" dirty="0" smtClean="0"/>
              <a:t>Example #1			Example #2</a:t>
            </a:r>
          </a:p>
        </p:txBody>
      </p:sp>
      <p:sp>
        <p:nvSpPr>
          <p:cNvPr id="329750" name="Text Box 22"/>
          <p:cNvSpPr txBox="1">
            <a:spLocks noChangeArrowheads="1"/>
          </p:cNvSpPr>
          <p:nvPr/>
        </p:nvSpPr>
        <p:spPr bwMode="auto">
          <a:xfrm>
            <a:off x="871538" y="3892550"/>
            <a:ext cx="3152775" cy="395288"/>
          </a:xfrm>
          <a:prstGeom prst="rect">
            <a:avLst/>
          </a:prstGeom>
          <a:solidFill>
            <a:srgbClr val="FFE5E5"/>
          </a:solidFill>
          <a:ln w="28575">
            <a:solidFill>
              <a:schemeClr val="accent2"/>
            </a:solidFill>
            <a:miter lim="800000"/>
            <a:headEnd/>
            <a:tailEnd/>
          </a:ln>
          <a:effectLst/>
        </p:spPr>
        <p:txBody>
          <a:bodyPr lIns="90000" tIns="46800" rIns="90000" bIns="46800">
            <a:spAutoFit/>
          </a:bodyPr>
          <a:lstStyle/>
          <a:p>
            <a:pPr algn="ctr"/>
            <a:r>
              <a:rPr lang="en-US" sz="1800"/>
              <a:t>Difference is </a:t>
            </a:r>
            <a:r>
              <a:rPr lang="en-US" sz="1800" b="1" i="1">
                <a:solidFill>
                  <a:schemeClr val="folHlink"/>
                </a:solidFill>
              </a:rPr>
              <a:t>significant</a:t>
            </a:r>
          </a:p>
        </p:txBody>
      </p:sp>
      <p:sp>
        <p:nvSpPr>
          <p:cNvPr id="329752" name="Text Box 24"/>
          <p:cNvSpPr txBox="1">
            <a:spLocks noChangeArrowheads="1"/>
          </p:cNvSpPr>
          <p:nvPr/>
        </p:nvSpPr>
        <p:spPr bwMode="auto">
          <a:xfrm>
            <a:off x="5281613" y="3892550"/>
            <a:ext cx="3167062" cy="395288"/>
          </a:xfrm>
          <a:prstGeom prst="rect">
            <a:avLst/>
          </a:prstGeom>
          <a:solidFill>
            <a:srgbClr val="FFE5E5"/>
          </a:solidFill>
          <a:ln w="28575">
            <a:solidFill>
              <a:schemeClr val="accent2"/>
            </a:solidFill>
            <a:miter lim="800000"/>
            <a:headEnd/>
            <a:tailEnd/>
          </a:ln>
          <a:effectLst/>
        </p:spPr>
        <p:txBody>
          <a:bodyPr lIns="90000" tIns="46800" rIns="90000" bIns="46800">
            <a:spAutoFit/>
          </a:bodyPr>
          <a:lstStyle/>
          <a:p>
            <a:pPr algn="ctr"/>
            <a:r>
              <a:rPr lang="en-US" sz="1800"/>
              <a:t>Difference is </a:t>
            </a:r>
            <a:r>
              <a:rPr lang="en-US" sz="1800" b="1" i="1">
                <a:solidFill>
                  <a:schemeClr val="folHlink"/>
                </a:solidFill>
              </a:rPr>
              <a:t>not significant</a:t>
            </a:r>
          </a:p>
        </p:txBody>
      </p:sp>
      <p:sp>
        <p:nvSpPr>
          <p:cNvPr id="329759" name="Text Box 31"/>
          <p:cNvSpPr txBox="1">
            <a:spLocks noChangeArrowheads="1"/>
          </p:cNvSpPr>
          <p:nvPr/>
        </p:nvSpPr>
        <p:spPr bwMode="auto">
          <a:xfrm>
            <a:off x="685800" y="5259388"/>
            <a:ext cx="3657600" cy="1219200"/>
          </a:xfrm>
          <a:prstGeom prst="rect">
            <a:avLst/>
          </a:prstGeom>
          <a:solidFill>
            <a:srgbClr val="FFE5E5"/>
          </a:solidFill>
          <a:ln w="28575">
            <a:solidFill>
              <a:schemeClr val="folHlink"/>
            </a:solidFill>
            <a:miter lim="800000"/>
            <a:headEnd/>
            <a:tailEnd/>
          </a:ln>
          <a:effectLst/>
        </p:spPr>
        <p:txBody>
          <a:bodyPr lIns="90000" tIns="46800" rIns="90000" bIns="46800">
            <a:spAutoFit/>
          </a:bodyPr>
          <a:lstStyle/>
          <a:p>
            <a:r>
              <a:rPr lang="en-US" sz="1800"/>
              <a:t>“Significant” implies that in all likelihood the difference observed is due to the test conditions (Method A vs. Method B).</a:t>
            </a:r>
          </a:p>
        </p:txBody>
      </p:sp>
      <p:sp>
        <p:nvSpPr>
          <p:cNvPr id="329761" name="Text Box 33"/>
          <p:cNvSpPr txBox="1">
            <a:spLocks noChangeArrowheads="1"/>
          </p:cNvSpPr>
          <p:nvPr/>
        </p:nvSpPr>
        <p:spPr bwMode="auto">
          <a:xfrm>
            <a:off x="5029200" y="5259388"/>
            <a:ext cx="3657600" cy="944562"/>
          </a:xfrm>
          <a:prstGeom prst="rect">
            <a:avLst/>
          </a:prstGeom>
          <a:solidFill>
            <a:srgbClr val="FFE5E5"/>
          </a:solidFill>
          <a:ln w="28575">
            <a:solidFill>
              <a:schemeClr val="folHlink"/>
            </a:solidFill>
            <a:miter lim="800000"/>
            <a:headEnd/>
            <a:tailEnd/>
          </a:ln>
          <a:effectLst/>
        </p:spPr>
        <p:txBody>
          <a:bodyPr lIns="90000" tIns="46800" rIns="90000" bIns="46800">
            <a:spAutoFit/>
          </a:bodyPr>
          <a:lstStyle/>
          <a:p>
            <a:r>
              <a:rPr lang="en-US" sz="1800"/>
              <a:t>“Not significant” implies that the difference observed is likely due to chance.</a:t>
            </a:r>
          </a:p>
        </p:txBody>
      </p:sp>
    </p:spTree>
    <p:extLst>
      <p:ext uri="{BB962C8B-B14F-4D97-AF65-F5344CB8AC3E}">
        <p14:creationId xmlns:p14="http://schemas.microsoft.com/office/powerpoint/2010/main" val="12025384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9750"/>
                                        </p:tgtEl>
                                        <p:attrNameLst>
                                          <p:attrName>style.visibility</p:attrName>
                                        </p:attrNameLst>
                                      </p:cBhvr>
                                      <p:to>
                                        <p:strVal val="visible"/>
                                      </p:to>
                                    </p:set>
                                    <p:animEffect transition="in" filter="wipe(left)">
                                      <p:cBhvr>
                                        <p:cTn id="7" dur="500"/>
                                        <p:tgtEl>
                                          <p:spTgt spid="3297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9759"/>
                                        </p:tgtEl>
                                        <p:attrNameLst>
                                          <p:attrName>style.visibility</p:attrName>
                                        </p:attrNameLst>
                                      </p:cBhvr>
                                      <p:to>
                                        <p:strVal val="visible"/>
                                      </p:to>
                                    </p:set>
                                    <p:animEffect transition="in" filter="wipe(left)">
                                      <p:cBhvr>
                                        <p:cTn id="12" dur="500"/>
                                        <p:tgtEl>
                                          <p:spTgt spid="32975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29758"/>
                                        </p:tgtEl>
                                        <p:attrNameLst>
                                          <p:attrName>style.visibility</p:attrName>
                                        </p:attrNameLst>
                                      </p:cBhvr>
                                      <p:to>
                                        <p:strVal val="visible"/>
                                      </p:to>
                                    </p:set>
                                    <p:animEffect transition="in" filter="wipe(left)">
                                      <p:cBhvr>
                                        <p:cTn id="17" dur="500"/>
                                        <p:tgtEl>
                                          <p:spTgt spid="32975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29752"/>
                                        </p:tgtEl>
                                        <p:attrNameLst>
                                          <p:attrName>style.visibility</p:attrName>
                                        </p:attrNameLst>
                                      </p:cBhvr>
                                      <p:to>
                                        <p:strVal val="visible"/>
                                      </p:to>
                                    </p:set>
                                    <p:animEffect transition="in" filter="wipe(left)">
                                      <p:cBhvr>
                                        <p:cTn id="22" dur="500"/>
                                        <p:tgtEl>
                                          <p:spTgt spid="32975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29761"/>
                                        </p:tgtEl>
                                        <p:attrNameLst>
                                          <p:attrName>style.visibility</p:attrName>
                                        </p:attrNameLst>
                                      </p:cBhvr>
                                      <p:to>
                                        <p:strVal val="visible"/>
                                      </p:to>
                                    </p:set>
                                    <p:animEffect transition="in" filter="wipe(left)">
                                      <p:cBhvr>
                                        <p:cTn id="27" dur="500"/>
                                        <p:tgtEl>
                                          <p:spTgt spid="3297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329758" grpId="0"/>
      <p:bldP spid="329750" grpId="0" animBg="1" autoUpdateAnimBg="0"/>
      <p:bldP spid="329752" grpId="0" animBg="1" autoUpdateAnimBg="0"/>
      <p:bldP spid="329759" grpId="0" animBg="1" autoUpdateAnimBg="0"/>
      <p:bldP spid="329761" grpId="0" animBg="1" autoUpdateAnimBg="0"/>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794" name="Object 16"/>
          <p:cNvGraphicFramePr>
            <a:graphicFrameLocks noChangeAspect="1"/>
          </p:cNvGraphicFramePr>
          <p:nvPr/>
        </p:nvGraphicFramePr>
        <p:xfrm>
          <a:off x="4953000" y="1752600"/>
          <a:ext cx="3189288" cy="4140200"/>
        </p:xfrm>
        <a:graphic>
          <a:graphicData uri="http://schemas.openxmlformats.org/presentationml/2006/ole">
            <mc:AlternateContent xmlns:mc="http://schemas.openxmlformats.org/markup-compatibility/2006">
              <mc:Choice xmlns:v="urn:schemas-microsoft-com:vml" Requires="v">
                <p:oleObj spid="_x0000_s81927" name="Worksheet" r:id="rId4" imgW="2868840" imgH="3723840" progId="Excel.Sheet.8">
                  <p:embed/>
                </p:oleObj>
              </mc:Choice>
              <mc:Fallback>
                <p:oleObj name="Worksheet" r:id="rId4" imgW="2868840" imgH="3723840"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0" y="1752600"/>
                        <a:ext cx="3189288" cy="414020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28575">
                            <a:solidFill>
                              <a:schemeClr val="bg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3795" name="Line 12"/>
          <p:cNvSpPr>
            <a:spLocks noChangeShapeType="1"/>
          </p:cNvSpPr>
          <p:nvPr/>
        </p:nvSpPr>
        <p:spPr bwMode="auto">
          <a:xfrm flipH="1" flipV="1">
            <a:off x="4533900" y="5748338"/>
            <a:ext cx="1066800" cy="0"/>
          </a:xfrm>
          <a:prstGeom prst="line">
            <a:avLst/>
          </a:prstGeom>
          <a:noFill/>
          <a:ln w="28575">
            <a:solidFill>
              <a:schemeClr val="folHlink"/>
            </a:solidFill>
            <a:round/>
            <a:headEnd type="oval" w="med" len="med"/>
            <a:tailEnd/>
          </a:ln>
          <a:effectLst/>
        </p:spPr>
        <p:txBody>
          <a:bodyPr lIns="90000" tIns="46800" rIns="90000" bIns="46800" anchor="ctr"/>
          <a:lstStyle/>
          <a:p>
            <a:endParaRPr lang="en-MY"/>
          </a:p>
        </p:txBody>
      </p:sp>
      <p:sp>
        <p:nvSpPr>
          <p:cNvPr id="33796" name="Line 9"/>
          <p:cNvSpPr>
            <a:spLocks noChangeShapeType="1"/>
          </p:cNvSpPr>
          <p:nvPr/>
        </p:nvSpPr>
        <p:spPr bwMode="auto">
          <a:xfrm flipH="1" flipV="1">
            <a:off x="1438275" y="5762625"/>
            <a:ext cx="619125" cy="0"/>
          </a:xfrm>
          <a:prstGeom prst="line">
            <a:avLst/>
          </a:prstGeom>
          <a:noFill/>
          <a:ln w="28575">
            <a:solidFill>
              <a:srgbClr val="FF0000"/>
            </a:solidFill>
            <a:round/>
            <a:headEnd/>
            <a:tailEnd/>
          </a:ln>
          <a:effectLst/>
        </p:spPr>
        <p:txBody>
          <a:bodyPr lIns="90000" tIns="46800" rIns="90000" bIns="46800" anchor="ctr"/>
          <a:lstStyle/>
          <a:p>
            <a:endParaRPr lang="en-MY"/>
          </a:p>
        </p:txBody>
      </p:sp>
      <p:sp>
        <p:nvSpPr>
          <p:cNvPr id="33797" name="Rectangle 2"/>
          <p:cNvSpPr>
            <a:spLocks noGrp="1" noChangeArrowheads="1"/>
          </p:cNvSpPr>
          <p:nvPr>
            <p:ph type="title"/>
          </p:nvPr>
        </p:nvSpPr>
        <p:spPr/>
        <p:txBody>
          <a:bodyPr/>
          <a:lstStyle/>
          <a:p>
            <a:pPr eaLnBrk="1" hangingPunct="1"/>
            <a:r>
              <a:rPr lang="en-US" smtClean="0"/>
              <a:t>Example #1 - Details</a:t>
            </a:r>
          </a:p>
        </p:txBody>
      </p:sp>
      <p:pic>
        <p:nvPicPr>
          <p:cNvPr id="33798" name="Picture 4"/>
          <p:cNvPicPr>
            <a:picLocks noChangeAspect="1" noChangeArrowheads="1"/>
          </p:cNvPicPr>
          <p:nvPr/>
        </p:nvPicPr>
        <p:blipFill>
          <a:blip r:embed="rId6"/>
          <a:srcRect/>
          <a:stretch>
            <a:fillRect/>
          </a:stretch>
        </p:blipFill>
        <p:spPr bwMode="auto">
          <a:xfrm>
            <a:off x="539750" y="1438275"/>
            <a:ext cx="3476625" cy="4173538"/>
          </a:xfrm>
          <a:prstGeom prst="rect">
            <a:avLst/>
          </a:prstGeom>
          <a:noFill/>
          <a:ln w="28575">
            <a:noFill/>
            <a:miter lim="800000"/>
            <a:headEnd/>
            <a:tailEnd/>
          </a:ln>
          <a:effectLst/>
        </p:spPr>
      </p:pic>
      <p:sp>
        <p:nvSpPr>
          <p:cNvPr id="33799" name="Line 7"/>
          <p:cNvSpPr>
            <a:spLocks noChangeShapeType="1"/>
          </p:cNvSpPr>
          <p:nvPr/>
        </p:nvSpPr>
        <p:spPr bwMode="auto">
          <a:xfrm flipH="1" flipV="1">
            <a:off x="1447800" y="3505200"/>
            <a:ext cx="381000" cy="0"/>
          </a:xfrm>
          <a:prstGeom prst="line">
            <a:avLst/>
          </a:prstGeom>
          <a:noFill/>
          <a:ln w="28575">
            <a:solidFill>
              <a:schemeClr val="folHlink"/>
            </a:solidFill>
            <a:round/>
            <a:headEnd type="oval" w="med" len="med"/>
            <a:tailEnd/>
          </a:ln>
          <a:effectLst/>
        </p:spPr>
        <p:txBody>
          <a:bodyPr lIns="90000" tIns="46800" rIns="90000" bIns="46800" anchor="ctr"/>
          <a:lstStyle/>
          <a:p>
            <a:endParaRPr lang="en-MY"/>
          </a:p>
        </p:txBody>
      </p:sp>
      <p:sp>
        <p:nvSpPr>
          <p:cNvPr id="33800" name="Text Box 8"/>
          <p:cNvSpPr txBox="1">
            <a:spLocks noChangeArrowheads="1"/>
          </p:cNvSpPr>
          <p:nvPr/>
        </p:nvSpPr>
        <p:spPr bwMode="auto">
          <a:xfrm>
            <a:off x="1828800" y="5562600"/>
            <a:ext cx="2743200" cy="669925"/>
          </a:xfrm>
          <a:prstGeom prst="rect">
            <a:avLst/>
          </a:prstGeom>
          <a:solidFill>
            <a:srgbClr val="FFE5E5"/>
          </a:solidFill>
          <a:ln w="28575">
            <a:solidFill>
              <a:schemeClr val="folHlink"/>
            </a:solidFill>
            <a:miter lim="800000"/>
            <a:headEnd/>
            <a:tailEnd/>
          </a:ln>
          <a:effectLst/>
        </p:spPr>
        <p:txBody>
          <a:bodyPr lIns="90000" tIns="46800" rIns="90000" bIns="46800">
            <a:spAutoFit/>
          </a:bodyPr>
          <a:lstStyle/>
          <a:p>
            <a:pPr algn="ctr"/>
            <a:r>
              <a:rPr lang="en-US" sz="1800"/>
              <a:t>Error bars show</a:t>
            </a:r>
          </a:p>
          <a:p>
            <a:pPr algn="ctr"/>
            <a:r>
              <a:rPr lang="en-US" sz="1800">
                <a:cs typeface="Arial" charset="0"/>
              </a:rPr>
              <a:t>±</a:t>
            </a:r>
            <a:r>
              <a:rPr lang="en-US" sz="1800"/>
              <a:t>1 standard deviation</a:t>
            </a:r>
          </a:p>
        </p:txBody>
      </p:sp>
      <p:sp>
        <p:nvSpPr>
          <p:cNvPr id="33801" name="Line 11"/>
          <p:cNvSpPr>
            <a:spLocks noChangeShapeType="1"/>
          </p:cNvSpPr>
          <p:nvPr/>
        </p:nvSpPr>
        <p:spPr bwMode="auto">
          <a:xfrm flipH="1">
            <a:off x="1447800" y="3505200"/>
            <a:ext cx="0" cy="2286000"/>
          </a:xfrm>
          <a:prstGeom prst="line">
            <a:avLst/>
          </a:prstGeom>
          <a:noFill/>
          <a:ln w="28575">
            <a:solidFill>
              <a:schemeClr val="folHlink"/>
            </a:solidFill>
            <a:round/>
            <a:headEnd/>
            <a:tailEnd/>
          </a:ln>
          <a:effectLst/>
        </p:spPr>
        <p:txBody>
          <a:bodyPr lIns="90000" tIns="46800" rIns="90000" bIns="46800" anchor="ctr"/>
          <a:lstStyle/>
          <a:p>
            <a:endParaRPr lang="en-MY"/>
          </a:p>
        </p:txBody>
      </p:sp>
      <p:sp>
        <p:nvSpPr>
          <p:cNvPr id="33802" name="Text Box 13"/>
          <p:cNvSpPr txBox="1">
            <a:spLocks noChangeArrowheads="1"/>
          </p:cNvSpPr>
          <p:nvPr/>
        </p:nvSpPr>
        <p:spPr bwMode="auto">
          <a:xfrm>
            <a:off x="1828800" y="6324600"/>
            <a:ext cx="5410200" cy="395288"/>
          </a:xfrm>
          <a:prstGeom prst="rect">
            <a:avLst/>
          </a:prstGeom>
          <a:solidFill>
            <a:srgbClr val="FFE5E5"/>
          </a:solidFill>
          <a:ln w="28575">
            <a:solidFill>
              <a:schemeClr val="folHlink"/>
            </a:solidFill>
            <a:miter lim="800000"/>
            <a:headEnd/>
            <a:tailEnd/>
          </a:ln>
          <a:effectLst/>
        </p:spPr>
        <p:txBody>
          <a:bodyPr lIns="90000" tIns="46800" rIns="90000" bIns="46800">
            <a:spAutoFit/>
          </a:bodyPr>
          <a:lstStyle/>
          <a:p>
            <a:pPr algn="ctr"/>
            <a:r>
              <a:rPr lang="en-US" sz="1800"/>
              <a:t>Note: </a:t>
            </a:r>
            <a:r>
              <a:rPr lang="en-US" sz="1800" i="1"/>
              <a:t>SD</a:t>
            </a:r>
            <a:r>
              <a:rPr lang="en-US" sz="1800"/>
              <a:t> is the square root of the variance</a:t>
            </a:r>
          </a:p>
        </p:txBody>
      </p:sp>
    </p:spTree>
    <p:extLst>
      <p:ext uri="{BB962C8B-B14F-4D97-AF65-F5344CB8AC3E}">
        <p14:creationId xmlns:p14="http://schemas.microsoft.com/office/powerpoint/2010/main" val="1756231896"/>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2546" name="Rectangle 2"/>
          <p:cNvSpPr>
            <a:spLocks noGrp="1" noChangeArrowheads="1"/>
          </p:cNvSpPr>
          <p:nvPr>
            <p:ph type="title"/>
          </p:nvPr>
        </p:nvSpPr>
        <p:spPr>
          <a:xfrm>
            <a:off x="1066800" y="381000"/>
            <a:ext cx="7793038" cy="1462088"/>
          </a:xfrm>
        </p:spPr>
        <p:txBody>
          <a:bodyPr/>
          <a:lstStyle/>
          <a:p>
            <a:r>
              <a:rPr lang="en-US" b="1" dirty="0">
                <a:solidFill>
                  <a:srgbClr val="C00000"/>
                </a:solidFill>
              </a:rPr>
              <a:t>Binary or categorical outcomes (proportions)</a:t>
            </a:r>
          </a:p>
        </p:txBody>
      </p:sp>
      <p:graphicFrame>
        <p:nvGraphicFramePr>
          <p:cNvPr id="1132547" name="Group 3"/>
          <p:cNvGraphicFramePr>
            <a:graphicFrameLocks noGrp="1"/>
          </p:cNvGraphicFramePr>
          <p:nvPr>
            <p:ph idx="1"/>
          </p:nvPr>
        </p:nvGraphicFramePr>
        <p:xfrm>
          <a:off x="228600" y="2057400"/>
          <a:ext cx="8763000" cy="4376928"/>
        </p:xfrm>
        <a:graphic>
          <a:graphicData uri="http://schemas.openxmlformats.org/drawingml/2006/table">
            <a:tbl>
              <a:tblPr/>
              <a:tblGrid>
                <a:gridCol w="1219200"/>
                <a:gridCol w="2286000"/>
                <a:gridCol w="2667000"/>
                <a:gridCol w="2590800"/>
              </a:tblGrid>
              <a:tr h="525463">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dirty="0" smtClean="0">
                        <a:ln>
                          <a:noFill/>
                        </a:ln>
                        <a:solidFill>
                          <a:schemeClr val="bg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smtClean="0">
                          <a:ln>
                            <a:noFill/>
                          </a:ln>
                          <a:solidFill>
                            <a:schemeClr val="bg1"/>
                          </a:solidFill>
                          <a:effectLst/>
                          <a:latin typeface="Tahoma" pitchFamily="34" charset="0"/>
                        </a:rPr>
                        <a:t>Outcome Variable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Tahoma" pitchFamily="34" charset="0"/>
                        </a:rPr>
                        <a:t>Are the observations correlated?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xBody>
                    <a:bodyPr/>
                    <a:lstStyle/>
                    <a:p>
                      <a:endParaRPr lang="en-MY"/>
                    </a:p>
                  </a:txBody>
                  <a:tcPr/>
                </a:tc>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Tahoma" pitchFamily="34" charset="0"/>
                        </a:rPr>
                        <a:t>Alternative to the chi-square test if sparse cells: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388938">
                <a:tc vMerge="1">
                  <a:txBody>
                    <a:bodyPr/>
                    <a:lstStyle/>
                    <a:p>
                      <a:endParaRPr lang="en-MY"/>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Tahoma" pitchFamily="34" charset="0"/>
                        </a:rPr>
                        <a:t>independent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Tahoma" pitchFamily="34" charset="0"/>
                        </a:rPr>
                        <a:t>correlated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vMerge="1">
                  <a:txBody>
                    <a:bodyPr/>
                    <a:lstStyle/>
                    <a:p>
                      <a:endParaRPr lang="en-MY"/>
                    </a:p>
                  </a:txBody>
                  <a:tcPr/>
                </a:tc>
              </a:tr>
              <a:tr h="10890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bg1"/>
                          </a:solidFill>
                          <a:effectLst/>
                          <a:latin typeface="Tahoma" pitchFamily="34" charset="0"/>
                        </a:rPr>
                        <a:t>Binary or categorical</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bg1"/>
                          </a:solidFill>
                          <a:effectLst/>
                          <a:latin typeface="Tahoma" pitchFamily="34" charset="0"/>
                        </a:rPr>
                        <a:t>(e.g. fracture, yes/no)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rPr>
                        <a:t>Chi-square test:</a:t>
                      </a:r>
                      <a:r>
                        <a:rPr kumimoji="0" lang="en-US" sz="1400" b="0" i="0" u="none" strike="noStrike" cap="none" normalizeH="0" baseline="0" smtClean="0">
                          <a:ln>
                            <a:noFill/>
                          </a:ln>
                          <a:solidFill>
                            <a:schemeClr val="tx1"/>
                          </a:solidFill>
                          <a:effectLst/>
                          <a:latin typeface="Tahoma" pitchFamily="34" charset="0"/>
                        </a:rPr>
                        <a:t> </a:t>
                      </a:r>
                      <a:r>
                        <a:rPr kumimoji="0" lang="en-US" sz="1200" b="0" i="0" u="none" strike="noStrike" cap="none" normalizeH="0" baseline="0" smtClean="0">
                          <a:ln>
                            <a:noFill/>
                          </a:ln>
                          <a:solidFill>
                            <a:schemeClr val="tx1"/>
                          </a:solidFill>
                          <a:effectLst/>
                          <a:latin typeface="Tahoma" pitchFamily="34" charset="0"/>
                        </a:rPr>
                        <a:t>compares proportions between two or more groups </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0"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rPr>
                        <a:t>Relative risks:</a:t>
                      </a:r>
                      <a:r>
                        <a:rPr kumimoji="0" lang="en-US" sz="1400" b="0" i="0" u="none" strike="noStrike" cap="none" normalizeH="0" baseline="0" smtClean="0">
                          <a:ln>
                            <a:noFill/>
                          </a:ln>
                          <a:solidFill>
                            <a:schemeClr val="tx1"/>
                          </a:solidFill>
                          <a:effectLst/>
                          <a:latin typeface="Tahoma" pitchFamily="34" charset="0"/>
                        </a:rPr>
                        <a:t> </a:t>
                      </a:r>
                      <a:r>
                        <a:rPr kumimoji="0" lang="en-US" sz="1200" b="0" i="0" u="none" strike="noStrike" cap="none" normalizeH="0" baseline="0" smtClean="0">
                          <a:ln>
                            <a:noFill/>
                          </a:ln>
                          <a:solidFill>
                            <a:schemeClr val="tx1"/>
                          </a:solidFill>
                          <a:effectLst/>
                          <a:latin typeface="Tahoma" pitchFamily="34" charset="0"/>
                        </a:rPr>
                        <a:t>odds ratios or risk ratios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rPr>
                        <a:t>Logistic regression:</a:t>
                      </a:r>
                      <a:r>
                        <a:rPr kumimoji="0" lang="en-US" sz="1400" b="0" i="0" u="none" strike="noStrike" cap="none" normalizeH="0" baseline="0" smtClean="0">
                          <a:ln>
                            <a:noFill/>
                          </a:ln>
                          <a:solidFill>
                            <a:schemeClr val="tx1"/>
                          </a:solidFill>
                          <a:effectLst/>
                          <a:latin typeface="Tahoma" pitchFamily="34" charset="0"/>
                        </a:rPr>
                        <a:t> </a:t>
                      </a:r>
                      <a:r>
                        <a:rPr kumimoji="0" lang="en-US" sz="1200" b="0" i="0" u="none" strike="noStrike" cap="none" normalizeH="0" baseline="0" smtClean="0">
                          <a:ln>
                            <a:noFill/>
                          </a:ln>
                          <a:solidFill>
                            <a:schemeClr val="tx1"/>
                          </a:solidFill>
                          <a:effectLst/>
                          <a:latin typeface="Tahoma" pitchFamily="34" charset="0"/>
                        </a:rPr>
                        <a:t>multivariate technique</a:t>
                      </a:r>
                      <a:r>
                        <a:rPr kumimoji="0" lang="en-US" sz="1400" b="0" i="0" u="none" strike="noStrike" cap="none" normalizeH="0" baseline="0" smtClean="0">
                          <a:ln>
                            <a:noFill/>
                          </a:ln>
                          <a:solidFill>
                            <a:schemeClr val="tx1"/>
                          </a:solidFill>
                          <a:effectLst/>
                          <a:latin typeface="Tahoma" pitchFamily="34" charset="0"/>
                        </a:rPr>
                        <a:t> </a:t>
                      </a:r>
                      <a:r>
                        <a:rPr kumimoji="0" lang="en-US" sz="1200" b="0" i="0" u="none" strike="noStrike" cap="none" normalizeH="0" baseline="0" smtClean="0">
                          <a:ln>
                            <a:noFill/>
                          </a:ln>
                          <a:solidFill>
                            <a:schemeClr val="tx1"/>
                          </a:solidFill>
                          <a:effectLst/>
                          <a:latin typeface="Tahoma" pitchFamily="34" charset="0"/>
                        </a:rPr>
                        <a:t>used when outcome is binary; gives multivariate-adjusted odds ratios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rPr>
                        <a:t>McNemar’s chi-square test:</a:t>
                      </a:r>
                      <a:r>
                        <a:rPr kumimoji="0" lang="en-US" sz="1400" b="0" i="0" u="none" strike="noStrike" cap="none" normalizeH="0" baseline="0" smtClean="0">
                          <a:ln>
                            <a:noFill/>
                          </a:ln>
                          <a:solidFill>
                            <a:schemeClr val="tx1"/>
                          </a:solidFill>
                          <a:effectLst/>
                          <a:latin typeface="Tahoma" pitchFamily="34" charset="0"/>
                        </a:rPr>
                        <a:t> </a:t>
                      </a:r>
                      <a:r>
                        <a:rPr kumimoji="0" lang="en-US" sz="1200" b="0" i="0" u="none" strike="noStrike" cap="none" normalizeH="0" baseline="0" smtClean="0">
                          <a:ln>
                            <a:noFill/>
                          </a:ln>
                          <a:solidFill>
                            <a:schemeClr val="tx1"/>
                          </a:solidFill>
                          <a:effectLst/>
                          <a:latin typeface="Tahoma" pitchFamily="34" charset="0"/>
                        </a:rPr>
                        <a:t>compares binary outcome between correlated groups (e.g., before and after)</a:t>
                      </a:r>
                      <a:endParaRPr kumimoji="0" lang="en-US" sz="1400" b="0"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rPr>
                        <a:t>Conditional logistic regression:</a:t>
                      </a:r>
                      <a:r>
                        <a:rPr kumimoji="0" lang="en-US" sz="1400" b="0" i="0" u="none" strike="noStrike" cap="none" normalizeH="0" baseline="0" smtClean="0">
                          <a:ln>
                            <a:noFill/>
                          </a:ln>
                          <a:solidFill>
                            <a:schemeClr val="tx1"/>
                          </a:solidFill>
                          <a:effectLst/>
                          <a:latin typeface="Tahoma" pitchFamily="34" charset="0"/>
                        </a:rPr>
                        <a:t> </a:t>
                      </a:r>
                      <a:r>
                        <a:rPr kumimoji="0" lang="en-US" sz="1200" b="0" i="0" u="none" strike="noStrike" cap="none" normalizeH="0" baseline="0" smtClean="0">
                          <a:ln>
                            <a:noFill/>
                          </a:ln>
                          <a:solidFill>
                            <a:schemeClr val="tx1"/>
                          </a:solidFill>
                          <a:effectLst/>
                          <a:latin typeface="Tahoma" pitchFamily="34" charset="0"/>
                        </a:rPr>
                        <a:t>multivariate regression technique for a binary outcome when groups are correlated (e.g., matched data)</a:t>
                      </a:r>
                      <a:endParaRPr kumimoji="0" lang="en-US" sz="1400" b="0"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rPr>
                        <a:t>GEE modeling:</a:t>
                      </a:r>
                      <a:r>
                        <a:rPr kumimoji="0" lang="en-US" sz="1400" b="0" i="0" u="none" strike="noStrike" cap="none" normalizeH="0" baseline="0" smtClean="0">
                          <a:ln>
                            <a:noFill/>
                          </a:ln>
                          <a:solidFill>
                            <a:schemeClr val="tx1"/>
                          </a:solidFill>
                          <a:effectLst/>
                          <a:latin typeface="Tahoma" pitchFamily="34" charset="0"/>
                        </a:rPr>
                        <a:t> </a:t>
                      </a:r>
                      <a:r>
                        <a:rPr kumimoji="0" lang="en-US" sz="1200" b="0" i="0" u="none" strike="noStrike" cap="none" normalizeH="0" baseline="0" smtClean="0">
                          <a:ln>
                            <a:noFill/>
                          </a:ln>
                          <a:solidFill>
                            <a:schemeClr val="tx1"/>
                          </a:solidFill>
                          <a:effectLst/>
                          <a:latin typeface="Tahoma" pitchFamily="34" charset="0"/>
                        </a:rPr>
                        <a:t>multivariate regression technique for a binary outcome when groups are correlated (e.g., repeated measures)</a:t>
                      </a:r>
                      <a:endParaRPr kumimoji="0" lang="en-US" sz="1400" b="0"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0" i="0" u="none" strike="noStrike" cap="none" normalizeH="0" baseline="0" smtClean="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rPr>
                        <a:t>Fisher’s exact test:</a:t>
                      </a:r>
                      <a:r>
                        <a:rPr kumimoji="0" lang="en-US" sz="1400" b="0" i="0" u="none" strike="noStrike" cap="none" normalizeH="0" baseline="0" smtClean="0">
                          <a:ln>
                            <a:noFill/>
                          </a:ln>
                          <a:solidFill>
                            <a:schemeClr val="tx1"/>
                          </a:solidFill>
                          <a:effectLst/>
                          <a:latin typeface="Tahoma" pitchFamily="34" charset="0"/>
                        </a:rPr>
                        <a:t> </a:t>
                      </a:r>
                      <a:r>
                        <a:rPr kumimoji="0" lang="en-US" sz="1200" b="0" i="0" u="none" strike="noStrike" cap="none" normalizeH="0" baseline="0" smtClean="0">
                          <a:ln>
                            <a:noFill/>
                          </a:ln>
                          <a:solidFill>
                            <a:schemeClr val="tx1"/>
                          </a:solidFill>
                          <a:effectLst/>
                          <a:latin typeface="Tahoma" pitchFamily="34" charset="0"/>
                        </a:rPr>
                        <a:t>compares proportions between independent groups when there are sparse data (some cells &lt;5).</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0"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rPr>
                        <a:t>McNemar’s exact test:</a:t>
                      </a:r>
                      <a:r>
                        <a:rPr kumimoji="0" lang="en-US" sz="1400" b="0" i="0" u="none" strike="noStrike" cap="none" normalizeH="0" baseline="0" smtClean="0">
                          <a:ln>
                            <a:noFill/>
                          </a:ln>
                          <a:solidFill>
                            <a:schemeClr val="tx1"/>
                          </a:solidFill>
                          <a:effectLst/>
                          <a:latin typeface="Tahoma" pitchFamily="34" charset="0"/>
                        </a:rPr>
                        <a:t> </a:t>
                      </a:r>
                      <a:r>
                        <a:rPr kumimoji="0" lang="en-US" sz="1200" b="0" i="0" u="none" strike="noStrike" cap="none" normalizeH="0" baseline="0" smtClean="0">
                          <a:ln>
                            <a:noFill/>
                          </a:ln>
                          <a:solidFill>
                            <a:schemeClr val="tx1"/>
                          </a:solidFill>
                          <a:effectLst/>
                          <a:latin typeface="Tahoma" pitchFamily="34" charset="0"/>
                        </a:rPr>
                        <a:t>compares proportions between correlated groups when there are sparse data (some cells &lt;5).</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0" i="0" u="none" strike="noStrike" cap="none" normalizeH="0" baseline="0" smtClean="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42419331"/>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2546" name="Rectangle 2"/>
          <p:cNvSpPr>
            <a:spLocks noGrp="1" noChangeArrowheads="1"/>
          </p:cNvSpPr>
          <p:nvPr>
            <p:ph type="title"/>
          </p:nvPr>
        </p:nvSpPr>
        <p:spPr>
          <a:xfrm>
            <a:off x="1066800" y="381000"/>
            <a:ext cx="7793038" cy="1462088"/>
          </a:xfrm>
        </p:spPr>
        <p:txBody>
          <a:bodyPr/>
          <a:lstStyle/>
          <a:p>
            <a:r>
              <a:rPr lang="en-US" b="1" dirty="0">
                <a:solidFill>
                  <a:srgbClr val="C00000"/>
                </a:solidFill>
              </a:rPr>
              <a:t>Binary or categorical outcomes (proportions)</a:t>
            </a:r>
          </a:p>
        </p:txBody>
      </p:sp>
      <p:graphicFrame>
        <p:nvGraphicFramePr>
          <p:cNvPr id="1132547" name="Group 3"/>
          <p:cNvGraphicFramePr>
            <a:graphicFrameLocks noGrp="1"/>
          </p:cNvGraphicFramePr>
          <p:nvPr>
            <p:ph idx="1"/>
          </p:nvPr>
        </p:nvGraphicFramePr>
        <p:xfrm>
          <a:off x="228600" y="2057400"/>
          <a:ext cx="8763000" cy="4376928"/>
        </p:xfrm>
        <a:graphic>
          <a:graphicData uri="http://schemas.openxmlformats.org/drawingml/2006/table">
            <a:tbl>
              <a:tblPr/>
              <a:tblGrid>
                <a:gridCol w="1219200"/>
                <a:gridCol w="2286000"/>
                <a:gridCol w="2667000"/>
                <a:gridCol w="2590800"/>
              </a:tblGrid>
              <a:tr h="525463">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dirty="0" smtClean="0">
                        <a:ln>
                          <a:noFill/>
                        </a:ln>
                        <a:solidFill>
                          <a:schemeClr val="bg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smtClean="0">
                          <a:ln>
                            <a:noFill/>
                          </a:ln>
                          <a:solidFill>
                            <a:schemeClr val="bg1"/>
                          </a:solidFill>
                          <a:effectLst/>
                          <a:latin typeface="Tahoma" pitchFamily="34" charset="0"/>
                        </a:rPr>
                        <a:t>Outcome Variable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Tahoma" pitchFamily="34" charset="0"/>
                        </a:rPr>
                        <a:t>Are the observations correlated?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xBody>
                    <a:bodyPr/>
                    <a:lstStyle/>
                    <a:p>
                      <a:endParaRPr lang="en-MY"/>
                    </a:p>
                  </a:txBody>
                  <a:tcPr/>
                </a:tc>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Tahoma" pitchFamily="34" charset="0"/>
                        </a:rPr>
                        <a:t>Alternative to the chi-square test if sparse cells: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388938">
                <a:tc vMerge="1">
                  <a:txBody>
                    <a:bodyPr/>
                    <a:lstStyle/>
                    <a:p>
                      <a:endParaRPr lang="en-MY"/>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Tahoma" pitchFamily="34" charset="0"/>
                        </a:rPr>
                        <a:t>independent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Tahoma" pitchFamily="34" charset="0"/>
                        </a:rPr>
                        <a:t>correlated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vMerge="1">
                  <a:txBody>
                    <a:bodyPr/>
                    <a:lstStyle/>
                    <a:p>
                      <a:endParaRPr lang="en-MY"/>
                    </a:p>
                  </a:txBody>
                  <a:tcPr/>
                </a:tc>
              </a:tr>
              <a:tr h="10890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bg1"/>
                          </a:solidFill>
                          <a:effectLst/>
                          <a:latin typeface="Tahoma" pitchFamily="34" charset="0"/>
                        </a:rPr>
                        <a:t>Binary or categorical</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bg1"/>
                          </a:solidFill>
                          <a:effectLst/>
                          <a:latin typeface="Tahoma" pitchFamily="34" charset="0"/>
                        </a:rPr>
                        <a:t>(e.g. fracture, yes/no)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rPr>
                        <a:t>Chi-square test:</a:t>
                      </a:r>
                      <a:r>
                        <a:rPr kumimoji="0" lang="en-US" sz="1400" b="0" i="0" u="none" strike="noStrike" cap="none" normalizeH="0" baseline="0" smtClean="0">
                          <a:ln>
                            <a:noFill/>
                          </a:ln>
                          <a:solidFill>
                            <a:schemeClr val="tx1"/>
                          </a:solidFill>
                          <a:effectLst/>
                          <a:latin typeface="Tahoma" pitchFamily="34" charset="0"/>
                        </a:rPr>
                        <a:t> </a:t>
                      </a:r>
                      <a:r>
                        <a:rPr kumimoji="0" lang="en-US" sz="1200" b="0" i="0" u="none" strike="noStrike" cap="none" normalizeH="0" baseline="0" smtClean="0">
                          <a:ln>
                            <a:noFill/>
                          </a:ln>
                          <a:solidFill>
                            <a:schemeClr val="tx1"/>
                          </a:solidFill>
                          <a:effectLst/>
                          <a:latin typeface="Tahoma" pitchFamily="34" charset="0"/>
                        </a:rPr>
                        <a:t>compares proportions between two or more groups </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0"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rPr>
                        <a:t>Relative risks:</a:t>
                      </a:r>
                      <a:r>
                        <a:rPr kumimoji="0" lang="en-US" sz="1400" b="0" i="0" u="none" strike="noStrike" cap="none" normalizeH="0" baseline="0" smtClean="0">
                          <a:ln>
                            <a:noFill/>
                          </a:ln>
                          <a:solidFill>
                            <a:schemeClr val="tx1"/>
                          </a:solidFill>
                          <a:effectLst/>
                          <a:latin typeface="Tahoma" pitchFamily="34" charset="0"/>
                        </a:rPr>
                        <a:t> </a:t>
                      </a:r>
                      <a:r>
                        <a:rPr kumimoji="0" lang="en-US" sz="1200" b="0" i="0" u="none" strike="noStrike" cap="none" normalizeH="0" baseline="0" smtClean="0">
                          <a:ln>
                            <a:noFill/>
                          </a:ln>
                          <a:solidFill>
                            <a:schemeClr val="tx1"/>
                          </a:solidFill>
                          <a:effectLst/>
                          <a:latin typeface="Tahoma" pitchFamily="34" charset="0"/>
                        </a:rPr>
                        <a:t>odds ratios or risk ratios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rPr>
                        <a:t>Logistic regression:</a:t>
                      </a:r>
                      <a:r>
                        <a:rPr kumimoji="0" lang="en-US" sz="1400" b="0" i="0" u="none" strike="noStrike" cap="none" normalizeH="0" baseline="0" smtClean="0">
                          <a:ln>
                            <a:noFill/>
                          </a:ln>
                          <a:solidFill>
                            <a:schemeClr val="tx1"/>
                          </a:solidFill>
                          <a:effectLst/>
                          <a:latin typeface="Tahoma" pitchFamily="34" charset="0"/>
                        </a:rPr>
                        <a:t> </a:t>
                      </a:r>
                      <a:r>
                        <a:rPr kumimoji="0" lang="en-US" sz="1200" b="0" i="0" u="none" strike="noStrike" cap="none" normalizeH="0" baseline="0" smtClean="0">
                          <a:ln>
                            <a:noFill/>
                          </a:ln>
                          <a:solidFill>
                            <a:schemeClr val="tx1"/>
                          </a:solidFill>
                          <a:effectLst/>
                          <a:latin typeface="Tahoma" pitchFamily="34" charset="0"/>
                        </a:rPr>
                        <a:t>multivariate technique</a:t>
                      </a:r>
                      <a:r>
                        <a:rPr kumimoji="0" lang="en-US" sz="1400" b="0" i="0" u="none" strike="noStrike" cap="none" normalizeH="0" baseline="0" smtClean="0">
                          <a:ln>
                            <a:noFill/>
                          </a:ln>
                          <a:solidFill>
                            <a:schemeClr val="tx1"/>
                          </a:solidFill>
                          <a:effectLst/>
                          <a:latin typeface="Tahoma" pitchFamily="34" charset="0"/>
                        </a:rPr>
                        <a:t> </a:t>
                      </a:r>
                      <a:r>
                        <a:rPr kumimoji="0" lang="en-US" sz="1200" b="0" i="0" u="none" strike="noStrike" cap="none" normalizeH="0" baseline="0" smtClean="0">
                          <a:ln>
                            <a:noFill/>
                          </a:ln>
                          <a:solidFill>
                            <a:schemeClr val="tx1"/>
                          </a:solidFill>
                          <a:effectLst/>
                          <a:latin typeface="Tahoma" pitchFamily="34" charset="0"/>
                        </a:rPr>
                        <a:t>used when outcome is binary; gives multivariate-adjusted odds ratios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rPr>
                        <a:t>McNemar’s chi-square test:</a:t>
                      </a:r>
                      <a:r>
                        <a:rPr kumimoji="0" lang="en-US" sz="1400" b="0" i="0" u="none" strike="noStrike" cap="none" normalizeH="0" baseline="0" smtClean="0">
                          <a:ln>
                            <a:noFill/>
                          </a:ln>
                          <a:solidFill>
                            <a:schemeClr val="tx1"/>
                          </a:solidFill>
                          <a:effectLst/>
                          <a:latin typeface="Tahoma" pitchFamily="34" charset="0"/>
                        </a:rPr>
                        <a:t> </a:t>
                      </a:r>
                      <a:r>
                        <a:rPr kumimoji="0" lang="en-US" sz="1200" b="0" i="0" u="none" strike="noStrike" cap="none" normalizeH="0" baseline="0" smtClean="0">
                          <a:ln>
                            <a:noFill/>
                          </a:ln>
                          <a:solidFill>
                            <a:schemeClr val="tx1"/>
                          </a:solidFill>
                          <a:effectLst/>
                          <a:latin typeface="Tahoma" pitchFamily="34" charset="0"/>
                        </a:rPr>
                        <a:t>compares binary outcome between correlated groups (e.g., before and after)</a:t>
                      </a:r>
                      <a:endParaRPr kumimoji="0" lang="en-US" sz="1400" b="0"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rPr>
                        <a:t>Conditional logistic regression:</a:t>
                      </a:r>
                      <a:r>
                        <a:rPr kumimoji="0" lang="en-US" sz="1400" b="0" i="0" u="none" strike="noStrike" cap="none" normalizeH="0" baseline="0" smtClean="0">
                          <a:ln>
                            <a:noFill/>
                          </a:ln>
                          <a:solidFill>
                            <a:schemeClr val="tx1"/>
                          </a:solidFill>
                          <a:effectLst/>
                          <a:latin typeface="Tahoma" pitchFamily="34" charset="0"/>
                        </a:rPr>
                        <a:t> </a:t>
                      </a:r>
                      <a:r>
                        <a:rPr kumimoji="0" lang="en-US" sz="1200" b="0" i="0" u="none" strike="noStrike" cap="none" normalizeH="0" baseline="0" smtClean="0">
                          <a:ln>
                            <a:noFill/>
                          </a:ln>
                          <a:solidFill>
                            <a:schemeClr val="tx1"/>
                          </a:solidFill>
                          <a:effectLst/>
                          <a:latin typeface="Tahoma" pitchFamily="34" charset="0"/>
                        </a:rPr>
                        <a:t>multivariate regression technique for a binary outcome when groups are correlated (e.g., matched data)</a:t>
                      </a:r>
                      <a:endParaRPr kumimoji="0" lang="en-US" sz="1400" b="0"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rPr>
                        <a:t>GEE modeling:</a:t>
                      </a:r>
                      <a:r>
                        <a:rPr kumimoji="0" lang="en-US" sz="1400" b="0" i="0" u="none" strike="noStrike" cap="none" normalizeH="0" baseline="0" smtClean="0">
                          <a:ln>
                            <a:noFill/>
                          </a:ln>
                          <a:solidFill>
                            <a:schemeClr val="tx1"/>
                          </a:solidFill>
                          <a:effectLst/>
                          <a:latin typeface="Tahoma" pitchFamily="34" charset="0"/>
                        </a:rPr>
                        <a:t> </a:t>
                      </a:r>
                      <a:r>
                        <a:rPr kumimoji="0" lang="en-US" sz="1200" b="0" i="0" u="none" strike="noStrike" cap="none" normalizeH="0" baseline="0" smtClean="0">
                          <a:ln>
                            <a:noFill/>
                          </a:ln>
                          <a:solidFill>
                            <a:schemeClr val="tx1"/>
                          </a:solidFill>
                          <a:effectLst/>
                          <a:latin typeface="Tahoma" pitchFamily="34" charset="0"/>
                        </a:rPr>
                        <a:t>multivariate regression technique for a binary outcome when groups are correlated (e.g., repeated measures)</a:t>
                      </a:r>
                      <a:endParaRPr kumimoji="0" lang="en-US" sz="1400" b="0"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0" i="0" u="none" strike="noStrike" cap="none" normalizeH="0" baseline="0" smtClean="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smtClean="0">
                          <a:ln>
                            <a:noFill/>
                          </a:ln>
                          <a:solidFill>
                            <a:schemeClr val="tx1"/>
                          </a:solidFill>
                          <a:effectLst/>
                          <a:latin typeface="Tahoma" pitchFamily="34" charset="0"/>
                        </a:rPr>
                        <a:t>Fisher’s exact test:</a:t>
                      </a:r>
                      <a:r>
                        <a:rPr kumimoji="0" lang="en-US" sz="1400" b="0" i="0" u="none" strike="noStrike" cap="none" normalizeH="0" baseline="0" dirty="0" smtClean="0">
                          <a:ln>
                            <a:noFill/>
                          </a:ln>
                          <a:solidFill>
                            <a:schemeClr val="tx1"/>
                          </a:solidFill>
                          <a:effectLst/>
                          <a:latin typeface="Tahoma" pitchFamily="34" charset="0"/>
                        </a:rPr>
                        <a:t> </a:t>
                      </a:r>
                      <a:r>
                        <a:rPr kumimoji="0" lang="en-US" sz="1200" b="0" i="0" u="none" strike="noStrike" cap="none" normalizeH="0" baseline="0" dirty="0" smtClean="0">
                          <a:ln>
                            <a:noFill/>
                          </a:ln>
                          <a:solidFill>
                            <a:schemeClr val="tx1"/>
                          </a:solidFill>
                          <a:effectLst/>
                          <a:latin typeface="Tahoma" pitchFamily="34" charset="0"/>
                        </a:rPr>
                        <a:t>compares proportions between independent groups when there are sparse data (some cells &lt;5).</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0" i="0" u="none" strike="noStrike" cap="none" normalizeH="0" baseline="0" dirty="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dirty="0" err="1" smtClean="0">
                          <a:ln>
                            <a:noFill/>
                          </a:ln>
                          <a:solidFill>
                            <a:schemeClr val="tx1"/>
                          </a:solidFill>
                          <a:effectLst/>
                          <a:latin typeface="Tahoma" pitchFamily="34" charset="0"/>
                        </a:rPr>
                        <a:t>McNemar’s</a:t>
                      </a:r>
                      <a:r>
                        <a:rPr kumimoji="0" lang="en-US" sz="1400" b="1" i="0" u="none" strike="noStrike" cap="none" normalizeH="0" baseline="0" dirty="0" smtClean="0">
                          <a:ln>
                            <a:noFill/>
                          </a:ln>
                          <a:solidFill>
                            <a:schemeClr val="tx1"/>
                          </a:solidFill>
                          <a:effectLst/>
                          <a:latin typeface="Tahoma" pitchFamily="34" charset="0"/>
                        </a:rPr>
                        <a:t> exact test:</a:t>
                      </a:r>
                      <a:r>
                        <a:rPr kumimoji="0" lang="en-US" sz="1400" b="0" i="0" u="none" strike="noStrike" cap="none" normalizeH="0" baseline="0" dirty="0" smtClean="0">
                          <a:ln>
                            <a:noFill/>
                          </a:ln>
                          <a:solidFill>
                            <a:schemeClr val="tx1"/>
                          </a:solidFill>
                          <a:effectLst/>
                          <a:latin typeface="Tahoma" pitchFamily="34" charset="0"/>
                        </a:rPr>
                        <a:t> </a:t>
                      </a:r>
                      <a:r>
                        <a:rPr kumimoji="0" lang="en-US" sz="1200" b="0" i="0" u="none" strike="noStrike" cap="none" normalizeH="0" baseline="0" dirty="0" smtClean="0">
                          <a:ln>
                            <a:noFill/>
                          </a:ln>
                          <a:solidFill>
                            <a:schemeClr val="tx1"/>
                          </a:solidFill>
                          <a:effectLst/>
                          <a:latin typeface="Tahoma" pitchFamily="34" charset="0"/>
                        </a:rPr>
                        <a:t>compares proportions between correlated groups when there are sparse data (some cells &lt;5).</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0" i="0" u="none" strike="noStrike" cap="none" normalizeH="0" baseline="0" dirty="0" smtClean="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 name="TextBox 5"/>
          <p:cNvSpPr txBox="1"/>
          <p:nvPr/>
        </p:nvSpPr>
        <p:spPr>
          <a:xfrm flipH="1">
            <a:off x="1331640" y="4221088"/>
            <a:ext cx="2808312" cy="1938992"/>
          </a:xfrm>
          <a:prstGeom prst="rect">
            <a:avLst/>
          </a:prstGeom>
          <a:solidFill>
            <a:schemeClr val="tx1"/>
          </a:solidFill>
        </p:spPr>
        <p:txBody>
          <a:bodyPr wrap="square" rtlCol="0">
            <a:spAutoFit/>
          </a:bodyPr>
          <a:lstStyle/>
          <a:p>
            <a:r>
              <a:rPr lang="en-US" altLang="en-US" dirty="0" smtClean="0">
                <a:solidFill>
                  <a:schemeClr val="bg1"/>
                </a:solidFill>
              </a:rPr>
              <a:t>no relation between groups, e.g., people randomly assigned to a single group.</a:t>
            </a:r>
          </a:p>
        </p:txBody>
      </p:sp>
    </p:spTree>
    <p:extLst>
      <p:ext uri="{BB962C8B-B14F-4D97-AF65-F5344CB8AC3E}">
        <p14:creationId xmlns:p14="http://schemas.microsoft.com/office/powerpoint/2010/main" val="1344913359"/>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2546" name="Rectangle 2"/>
          <p:cNvSpPr>
            <a:spLocks noGrp="1" noChangeArrowheads="1"/>
          </p:cNvSpPr>
          <p:nvPr>
            <p:ph type="title"/>
          </p:nvPr>
        </p:nvSpPr>
        <p:spPr>
          <a:xfrm>
            <a:off x="1066800" y="381000"/>
            <a:ext cx="7793038" cy="1462088"/>
          </a:xfrm>
        </p:spPr>
        <p:txBody>
          <a:bodyPr/>
          <a:lstStyle/>
          <a:p>
            <a:r>
              <a:rPr lang="en-US" b="1" dirty="0">
                <a:solidFill>
                  <a:srgbClr val="C00000"/>
                </a:solidFill>
              </a:rPr>
              <a:t>Binary or categorical outcomes (proportions)</a:t>
            </a:r>
          </a:p>
        </p:txBody>
      </p:sp>
      <p:graphicFrame>
        <p:nvGraphicFramePr>
          <p:cNvPr id="1132547" name="Group 3"/>
          <p:cNvGraphicFramePr>
            <a:graphicFrameLocks noGrp="1"/>
          </p:cNvGraphicFramePr>
          <p:nvPr>
            <p:ph idx="1"/>
          </p:nvPr>
        </p:nvGraphicFramePr>
        <p:xfrm>
          <a:off x="228600" y="2057400"/>
          <a:ext cx="8763000" cy="4376928"/>
        </p:xfrm>
        <a:graphic>
          <a:graphicData uri="http://schemas.openxmlformats.org/drawingml/2006/table">
            <a:tbl>
              <a:tblPr/>
              <a:tblGrid>
                <a:gridCol w="1219200"/>
                <a:gridCol w="2286000"/>
                <a:gridCol w="2667000"/>
                <a:gridCol w="2590800"/>
              </a:tblGrid>
              <a:tr h="525463">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800" b="0" i="0" u="none" strike="noStrike" cap="none" normalizeH="0" baseline="0" dirty="0" smtClean="0">
                        <a:ln>
                          <a:noFill/>
                        </a:ln>
                        <a:solidFill>
                          <a:schemeClr val="bg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dirty="0" smtClean="0">
                          <a:ln>
                            <a:noFill/>
                          </a:ln>
                          <a:solidFill>
                            <a:schemeClr val="bg1"/>
                          </a:solidFill>
                          <a:effectLst/>
                          <a:latin typeface="Tahoma" pitchFamily="34" charset="0"/>
                        </a:rPr>
                        <a:t>Outcome Variable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Tahoma" pitchFamily="34" charset="0"/>
                        </a:rPr>
                        <a:t>Are the observations correlated?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xBody>
                    <a:bodyPr/>
                    <a:lstStyle/>
                    <a:p>
                      <a:endParaRPr lang="en-MY"/>
                    </a:p>
                  </a:txBody>
                  <a:tcPr/>
                </a:tc>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Tahoma" pitchFamily="34" charset="0"/>
                        </a:rPr>
                        <a:t>Alternative to the chi-square test if sparse cells: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388938">
                <a:tc vMerge="1">
                  <a:txBody>
                    <a:bodyPr/>
                    <a:lstStyle/>
                    <a:p>
                      <a:endParaRPr lang="en-MY"/>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Tahoma" pitchFamily="34" charset="0"/>
                        </a:rPr>
                        <a:t>independent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800" b="0" i="0" u="none" strike="noStrike" cap="none" normalizeH="0" baseline="0" smtClean="0">
                          <a:ln>
                            <a:noFill/>
                          </a:ln>
                          <a:solidFill>
                            <a:schemeClr val="tx1"/>
                          </a:solidFill>
                          <a:effectLst/>
                          <a:latin typeface="Tahoma" pitchFamily="34" charset="0"/>
                        </a:rPr>
                        <a:t>correlated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vMerge="1">
                  <a:txBody>
                    <a:bodyPr/>
                    <a:lstStyle/>
                    <a:p>
                      <a:endParaRPr lang="en-MY"/>
                    </a:p>
                  </a:txBody>
                  <a:tcPr/>
                </a:tc>
              </a:tr>
              <a:tr h="10890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bg1"/>
                          </a:solidFill>
                          <a:effectLst/>
                          <a:latin typeface="Tahoma" pitchFamily="34" charset="0"/>
                        </a:rPr>
                        <a:t>Binary or categorical</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bg1"/>
                          </a:solidFill>
                          <a:effectLst/>
                          <a:latin typeface="Tahoma" pitchFamily="34" charset="0"/>
                        </a:rPr>
                        <a:t>(e.g. fracture, yes/no)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rPr>
                        <a:t>Chi-square test:</a:t>
                      </a:r>
                      <a:r>
                        <a:rPr kumimoji="0" lang="en-US" sz="1400" b="0" i="0" u="none" strike="noStrike" cap="none" normalizeH="0" baseline="0" smtClean="0">
                          <a:ln>
                            <a:noFill/>
                          </a:ln>
                          <a:solidFill>
                            <a:schemeClr val="tx1"/>
                          </a:solidFill>
                          <a:effectLst/>
                          <a:latin typeface="Tahoma" pitchFamily="34" charset="0"/>
                        </a:rPr>
                        <a:t> </a:t>
                      </a:r>
                      <a:r>
                        <a:rPr kumimoji="0" lang="en-US" sz="1200" b="0" i="0" u="none" strike="noStrike" cap="none" normalizeH="0" baseline="0" smtClean="0">
                          <a:ln>
                            <a:noFill/>
                          </a:ln>
                          <a:solidFill>
                            <a:schemeClr val="tx1"/>
                          </a:solidFill>
                          <a:effectLst/>
                          <a:latin typeface="Tahoma" pitchFamily="34" charset="0"/>
                        </a:rPr>
                        <a:t>compares proportions between two or more groups </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0"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rPr>
                        <a:t>Relative risks:</a:t>
                      </a:r>
                      <a:r>
                        <a:rPr kumimoji="0" lang="en-US" sz="1400" b="0" i="0" u="none" strike="noStrike" cap="none" normalizeH="0" baseline="0" smtClean="0">
                          <a:ln>
                            <a:noFill/>
                          </a:ln>
                          <a:solidFill>
                            <a:schemeClr val="tx1"/>
                          </a:solidFill>
                          <a:effectLst/>
                          <a:latin typeface="Tahoma" pitchFamily="34" charset="0"/>
                        </a:rPr>
                        <a:t> </a:t>
                      </a:r>
                      <a:r>
                        <a:rPr kumimoji="0" lang="en-US" sz="1200" b="0" i="0" u="none" strike="noStrike" cap="none" normalizeH="0" baseline="0" smtClean="0">
                          <a:ln>
                            <a:noFill/>
                          </a:ln>
                          <a:solidFill>
                            <a:schemeClr val="tx1"/>
                          </a:solidFill>
                          <a:effectLst/>
                          <a:latin typeface="Tahoma" pitchFamily="34" charset="0"/>
                        </a:rPr>
                        <a:t>odds ratios or risk ratios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rPr>
                        <a:t>Logistic regression:</a:t>
                      </a:r>
                      <a:r>
                        <a:rPr kumimoji="0" lang="en-US" sz="1400" b="0" i="0" u="none" strike="noStrike" cap="none" normalizeH="0" baseline="0" smtClean="0">
                          <a:ln>
                            <a:noFill/>
                          </a:ln>
                          <a:solidFill>
                            <a:schemeClr val="tx1"/>
                          </a:solidFill>
                          <a:effectLst/>
                          <a:latin typeface="Tahoma" pitchFamily="34" charset="0"/>
                        </a:rPr>
                        <a:t> </a:t>
                      </a:r>
                      <a:r>
                        <a:rPr kumimoji="0" lang="en-US" sz="1200" b="0" i="0" u="none" strike="noStrike" cap="none" normalizeH="0" baseline="0" smtClean="0">
                          <a:ln>
                            <a:noFill/>
                          </a:ln>
                          <a:solidFill>
                            <a:schemeClr val="tx1"/>
                          </a:solidFill>
                          <a:effectLst/>
                          <a:latin typeface="Tahoma" pitchFamily="34" charset="0"/>
                        </a:rPr>
                        <a:t>multivariate technique</a:t>
                      </a:r>
                      <a:r>
                        <a:rPr kumimoji="0" lang="en-US" sz="1400" b="0" i="0" u="none" strike="noStrike" cap="none" normalizeH="0" baseline="0" smtClean="0">
                          <a:ln>
                            <a:noFill/>
                          </a:ln>
                          <a:solidFill>
                            <a:schemeClr val="tx1"/>
                          </a:solidFill>
                          <a:effectLst/>
                          <a:latin typeface="Tahoma" pitchFamily="34" charset="0"/>
                        </a:rPr>
                        <a:t> </a:t>
                      </a:r>
                      <a:r>
                        <a:rPr kumimoji="0" lang="en-US" sz="1200" b="0" i="0" u="none" strike="noStrike" cap="none" normalizeH="0" baseline="0" smtClean="0">
                          <a:ln>
                            <a:noFill/>
                          </a:ln>
                          <a:solidFill>
                            <a:schemeClr val="tx1"/>
                          </a:solidFill>
                          <a:effectLst/>
                          <a:latin typeface="Tahoma" pitchFamily="34" charset="0"/>
                        </a:rPr>
                        <a:t>used when outcome is binary; gives multivariate-adjusted odds ratios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rPr>
                        <a:t>McNemar’s chi-square test:</a:t>
                      </a:r>
                      <a:r>
                        <a:rPr kumimoji="0" lang="en-US" sz="1400" b="0" i="0" u="none" strike="noStrike" cap="none" normalizeH="0" baseline="0" smtClean="0">
                          <a:ln>
                            <a:noFill/>
                          </a:ln>
                          <a:solidFill>
                            <a:schemeClr val="tx1"/>
                          </a:solidFill>
                          <a:effectLst/>
                          <a:latin typeface="Tahoma" pitchFamily="34" charset="0"/>
                        </a:rPr>
                        <a:t> </a:t>
                      </a:r>
                      <a:r>
                        <a:rPr kumimoji="0" lang="en-US" sz="1200" b="0" i="0" u="none" strike="noStrike" cap="none" normalizeH="0" baseline="0" smtClean="0">
                          <a:ln>
                            <a:noFill/>
                          </a:ln>
                          <a:solidFill>
                            <a:schemeClr val="tx1"/>
                          </a:solidFill>
                          <a:effectLst/>
                          <a:latin typeface="Tahoma" pitchFamily="34" charset="0"/>
                        </a:rPr>
                        <a:t>compares binary outcome between correlated groups (e.g., before and after)</a:t>
                      </a:r>
                      <a:endParaRPr kumimoji="0" lang="en-US" sz="1400" b="0"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rPr>
                        <a:t>Conditional logistic regression:</a:t>
                      </a:r>
                      <a:r>
                        <a:rPr kumimoji="0" lang="en-US" sz="1400" b="0" i="0" u="none" strike="noStrike" cap="none" normalizeH="0" baseline="0" smtClean="0">
                          <a:ln>
                            <a:noFill/>
                          </a:ln>
                          <a:solidFill>
                            <a:schemeClr val="tx1"/>
                          </a:solidFill>
                          <a:effectLst/>
                          <a:latin typeface="Tahoma" pitchFamily="34" charset="0"/>
                        </a:rPr>
                        <a:t> </a:t>
                      </a:r>
                      <a:r>
                        <a:rPr kumimoji="0" lang="en-US" sz="1200" b="0" i="0" u="none" strike="noStrike" cap="none" normalizeH="0" baseline="0" smtClean="0">
                          <a:ln>
                            <a:noFill/>
                          </a:ln>
                          <a:solidFill>
                            <a:schemeClr val="tx1"/>
                          </a:solidFill>
                          <a:effectLst/>
                          <a:latin typeface="Tahoma" pitchFamily="34" charset="0"/>
                        </a:rPr>
                        <a:t>multivariate regression technique for a binary outcome when groups are correlated (e.g., matched data)</a:t>
                      </a:r>
                      <a:endParaRPr kumimoji="0" lang="en-US" sz="1400" b="0"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rPr>
                        <a:t>GEE modeling:</a:t>
                      </a:r>
                      <a:r>
                        <a:rPr kumimoji="0" lang="en-US" sz="1400" b="0" i="0" u="none" strike="noStrike" cap="none" normalizeH="0" baseline="0" smtClean="0">
                          <a:ln>
                            <a:noFill/>
                          </a:ln>
                          <a:solidFill>
                            <a:schemeClr val="tx1"/>
                          </a:solidFill>
                          <a:effectLst/>
                          <a:latin typeface="Tahoma" pitchFamily="34" charset="0"/>
                        </a:rPr>
                        <a:t> </a:t>
                      </a:r>
                      <a:r>
                        <a:rPr kumimoji="0" lang="en-US" sz="1200" b="0" i="0" u="none" strike="noStrike" cap="none" normalizeH="0" baseline="0" smtClean="0">
                          <a:ln>
                            <a:noFill/>
                          </a:ln>
                          <a:solidFill>
                            <a:schemeClr val="tx1"/>
                          </a:solidFill>
                          <a:effectLst/>
                          <a:latin typeface="Tahoma" pitchFamily="34" charset="0"/>
                        </a:rPr>
                        <a:t>multivariate regression technique for a binary outcome when groups are correlated (e.g., repeated measures)</a:t>
                      </a:r>
                      <a:endParaRPr kumimoji="0" lang="en-US" sz="1400" b="0"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0" i="0" u="none" strike="noStrike" cap="none" normalizeH="0" baseline="0" smtClean="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rPr>
                        <a:t>Fisher’s exact test:</a:t>
                      </a:r>
                      <a:r>
                        <a:rPr kumimoji="0" lang="en-US" sz="1400" b="0" i="0" u="none" strike="noStrike" cap="none" normalizeH="0" baseline="0" smtClean="0">
                          <a:ln>
                            <a:noFill/>
                          </a:ln>
                          <a:solidFill>
                            <a:schemeClr val="tx1"/>
                          </a:solidFill>
                          <a:effectLst/>
                          <a:latin typeface="Tahoma" pitchFamily="34" charset="0"/>
                        </a:rPr>
                        <a:t> </a:t>
                      </a:r>
                      <a:r>
                        <a:rPr kumimoji="0" lang="en-US" sz="1200" b="0" i="0" u="none" strike="noStrike" cap="none" normalizeH="0" baseline="0" smtClean="0">
                          <a:ln>
                            <a:noFill/>
                          </a:ln>
                          <a:solidFill>
                            <a:schemeClr val="tx1"/>
                          </a:solidFill>
                          <a:effectLst/>
                          <a:latin typeface="Tahoma" pitchFamily="34" charset="0"/>
                        </a:rPr>
                        <a:t>compares proportions between independent groups when there are sparse data (some cells &lt;5).</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0"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rPr>
                        <a:t>McNemar’s exact test:</a:t>
                      </a:r>
                      <a:r>
                        <a:rPr kumimoji="0" lang="en-US" sz="1400" b="0" i="0" u="none" strike="noStrike" cap="none" normalizeH="0" baseline="0" smtClean="0">
                          <a:ln>
                            <a:noFill/>
                          </a:ln>
                          <a:solidFill>
                            <a:schemeClr val="tx1"/>
                          </a:solidFill>
                          <a:effectLst/>
                          <a:latin typeface="Tahoma" pitchFamily="34" charset="0"/>
                        </a:rPr>
                        <a:t> </a:t>
                      </a:r>
                      <a:r>
                        <a:rPr kumimoji="0" lang="en-US" sz="1200" b="0" i="0" u="none" strike="noStrike" cap="none" normalizeH="0" baseline="0" smtClean="0">
                          <a:ln>
                            <a:noFill/>
                          </a:ln>
                          <a:solidFill>
                            <a:schemeClr val="tx1"/>
                          </a:solidFill>
                          <a:effectLst/>
                          <a:latin typeface="Tahoma" pitchFamily="34" charset="0"/>
                        </a:rPr>
                        <a:t>compares proportions between correlated groups when there are sparse data (some cells &lt;5).</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0" i="0" u="none" strike="noStrike" cap="none" normalizeH="0" baseline="0" smtClean="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 name="TextBox 5"/>
          <p:cNvSpPr txBox="1"/>
          <p:nvPr/>
        </p:nvSpPr>
        <p:spPr>
          <a:xfrm flipH="1">
            <a:off x="3707904" y="4005064"/>
            <a:ext cx="2808312" cy="3046988"/>
          </a:xfrm>
          <a:prstGeom prst="rect">
            <a:avLst/>
          </a:prstGeom>
          <a:solidFill>
            <a:schemeClr val="tx1"/>
          </a:solidFill>
        </p:spPr>
        <p:txBody>
          <a:bodyPr wrap="square" rtlCol="0">
            <a:spAutoFit/>
          </a:bodyPr>
          <a:lstStyle/>
          <a:p>
            <a:r>
              <a:rPr lang="en-US" altLang="en-US" dirty="0" smtClean="0">
                <a:solidFill>
                  <a:schemeClr val="bg1"/>
                </a:solidFill>
              </a:rPr>
              <a:t>Either same people in both groups, or people are related, e.g., husband-wife, left hand-right hand, hospital patient and visitor</a:t>
            </a:r>
            <a:endParaRPr lang="en-MY" dirty="0">
              <a:solidFill>
                <a:schemeClr val="bg1"/>
              </a:solidFill>
            </a:endParaRPr>
          </a:p>
        </p:txBody>
      </p:sp>
    </p:spTree>
    <p:extLst>
      <p:ext uri="{BB962C8B-B14F-4D97-AF65-F5344CB8AC3E}">
        <p14:creationId xmlns:p14="http://schemas.microsoft.com/office/powerpoint/2010/main" val="1693440038"/>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1522" name="Rectangle 2"/>
          <p:cNvSpPr>
            <a:spLocks noGrp="1" noChangeArrowheads="1"/>
          </p:cNvSpPr>
          <p:nvPr>
            <p:ph type="title"/>
          </p:nvPr>
        </p:nvSpPr>
        <p:spPr>
          <a:xfrm>
            <a:off x="1066800" y="381000"/>
            <a:ext cx="7793038" cy="1462088"/>
          </a:xfrm>
        </p:spPr>
        <p:txBody>
          <a:bodyPr/>
          <a:lstStyle/>
          <a:p>
            <a:r>
              <a:rPr lang="en-US" b="1" dirty="0">
                <a:solidFill>
                  <a:srgbClr val="C00000"/>
                </a:solidFill>
              </a:rPr>
              <a:t>Continuous outcome (means) </a:t>
            </a:r>
          </a:p>
        </p:txBody>
      </p:sp>
      <p:graphicFrame>
        <p:nvGraphicFramePr>
          <p:cNvPr id="1131523" name="Group 3"/>
          <p:cNvGraphicFramePr>
            <a:graphicFrameLocks noGrp="1"/>
          </p:cNvGraphicFramePr>
          <p:nvPr>
            <p:ph idx="1"/>
          </p:nvPr>
        </p:nvGraphicFramePr>
        <p:xfrm>
          <a:off x="228600" y="2057400"/>
          <a:ext cx="8763000" cy="4791456"/>
        </p:xfrm>
        <a:graphic>
          <a:graphicData uri="http://schemas.openxmlformats.org/drawingml/2006/table">
            <a:tbl>
              <a:tblPr/>
              <a:tblGrid>
                <a:gridCol w="1219200"/>
                <a:gridCol w="2438400"/>
                <a:gridCol w="2514600"/>
                <a:gridCol w="2590800"/>
              </a:tblGrid>
              <a:tr h="525463">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dirty="0" smtClean="0">
                        <a:ln>
                          <a:noFill/>
                        </a:ln>
                        <a:solidFill>
                          <a:schemeClr val="bg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bg1"/>
                          </a:solidFill>
                          <a:effectLst/>
                          <a:latin typeface="Tahoma" pitchFamily="34" charset="0"/>
                        </a:rPr>
                        <a:t>Outcome Variable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hlink"/>
                    </a:solidFill>
                  </a:tcPr>
                </a:tc>
                <a:tc grid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rPr>
                        <a:t>Are the observations independent or correlated?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xBody>
                    <a:bodyPr/>
                    <a:lstStyle/>
                    <a:p>
                      <a:endParaRPr lang="en-MY"/>
                    </a:p>
                  </a:txBody>
                  <a:tcPr/>
                </a:tc>
                <a:tc rowSpan="2">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rPr>
                        <a:t>Alternatives if the normality assumption is violated (and small sample size):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r>
              <a:tr h="388938">
                <a:tc vMerge="1">
                  <a:txBody>
                    <a:bodyPr/>
                    <a:lstStyle/>
                    <a:p>
                      <a:endParaRPr lang="en-MY"/>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rPr>
                        <a:t>independent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Tahoma" pitchFamily="34" charset="0"/>
                        </a:rPr>
                        <a:t>correlated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vMerge="1">
                  <a:txBody>
                    <a:bodyPr/>
                    <a:lstStyle/>
                    <a:p>
                      <a:endParaRPr lang="en-MY"/>
                    </a:p>
                  </a:txBody>
                  <a:tcPr/>
                </a:tc>
              </a:tr>
              <a:tr h="1089025">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bg1"/>
                          </a:solidFill>
                          <a:effectLst/>
                          <a:latin typeface="Tahoma" pitchFamily="34" charset="0"/>
                        </a:rPr>
                        <a:t>Continuous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bg1"/>
                          </a:solidFill>
                          <a:effectLst/>
                          <a:latin typeface="Tahoma" pitchFamily="34" charset="0"/>
                        </a:rPr>
                        <a:t>(e.g. pain scale, cognitive function)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hlink"/>
                    </a:solid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GB" sz="1400" b="1" i="0" u="none" strike="noStrike" cap="none" normalizeH="0" baseline="0" smtClean="0">
                          <a:ln>
                            <a:noFill/>
                          </a:ln>
                          <a:solidFill>
                            <a:schemeClr val="tx1"/>
                          </a:solidFill>
                          <a:effectLst/>
                          <a:latin typeface="Tahoma" pitchFamily="34" charset="0"/>
                        </a:rPr>
                        <a:t>Ttest:</a:t>
                      </a:r>
                      <a:r>
                        <a:rPr kumimoji="0" lang="en-GB" sz="1400" b="0" i="0" u="none" strike="noStrike" cap="none" normalizeH="0" baseline="0" smtClean="0">
                          <a:ln>
                            <a:noFill/>
                          </a:ln>
                          <a:solidFill>
                            <a:schemeClr val="tx1"/>
                          </a:solidFill>
                          <a:effectLst/>
                          <a:latin typeface="Tahoma" pitchFamily="34" charset="0"/>
                        </a:rPr>
                        <a:t> </a:t>
                      </a:r>
                      <a:r>
                        <a:rPr kumimoji="0" lang="en-GB" sz="1200" b="0" i="0" u="none" strike="noStrike" cap="none" normalizeH="0" baseline="0" smtClean="0">
                          <a:ln>
                            <a:noFill/>
                          </a:ln>
                          <a:solidFill>
                            <a:schemeClr val="tx1"/>
                          </a:solidFill>
                          <a:effectLst/>
                          <a:latin typeface="Tahoma" pitchFamily="34" charset="0"/>
                        </a:rPr>
                        <a:t>compares means between two independent groups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GB" sz="1200" b="0"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GB" sz="1400" b="1" i="0" u="none" strike="noStrike" cap="none" normalizeH="0" baseline="0" smtClean="0">
                          <a:ln>
                            <a:noFill/>
                          </a:ln>
                          <a:solidFill>
                            <a:schemeClr val="tx1"/>
                          </a:solidFill>
                          <a:effectLst/>
                          <a:latin typeface="Tahoma" pitchFamily="34" charset="0"/>
                        </a:rPr>
                        <a:t>ANOVA:</a:t>
                      </a:r>
                      <a:r>
                        <a:rPr kumimoji="0" lang="en-GB" sz="1400" b="0" i="0" u="none" strike="noStrike" cap="none" normalizeH="0" baseline="0" smtClean="0">
                          <a:ln>
                            <a:noFill/>
                          </a:ln>
                          <a:solidFill>
                            <a:schemeClr val="tx1"/>
                          </a:solidFill>
                          <a:effectLst/>
                          <a:latin typeface="Tahoma" pitchFamily="34" charset="0"/>
                        </a:rPr>
                        <a:t> </a:t>
                      </a:r>
                      <a:r>
                        <a:rPr kumimoji="0" lang="en-GB" sz="1200" b="0" i="0" u="none" strike="noStrike" cap="none" normalizeH="0" baseline="0" smtClean="0">
                          <a:ln>
                            <a:noFill/>
                          </a:ln>
                          <a:solidFill>
                            <a:schemeClr val="tx1"/>
                          </a:solidFill>
                          <a:effectLst/>
                          <a:latin typeface="Tahoma" pitchFamily="34" charset="0"/>
                        </a:rPr>
                        <a:t>compares means between more than two independent groups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GB" sz="1200" b="0"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GB" sz="1400" b="1" i="0" u="none" strike="noStrike" cap="none" normalizeH="0" baseline="0" smtClean="0">
                          <a:ln>
                            <a:noFill/>
                          </a:ln>
                          <a:solidFill>
                            <a:schemeClr val="tx1"/>
                          </a:solidFill>
                          <a:effectLst/>
                          <a:latin typeface="Tahoma" pitchFamily="34" charset="0"/>
                        </a:rPr>
                        <a:t>Pearson’s correlation coefficient</a:t>
                      </a:r>
                      <a:r>
                        <a:rPr kumimoji="0" lang="en-GB" sz="1400" b="0" i="0" u="none" strike="noStrike" cap="none" normalizeH="0" baseline="0" smtClean="0">
                          <a:ln>
                            <a:noFill/>
                          </a:ln>
                          <a:solidFill>
                            <a:schemeClr val="tx1"/>
                          </a:solidFill>
                          <a:effectLst/>
                          <a:latin typeface="Tahoma" pitchFamily="34" charset="0"/>
                        </a:rPr>
                        <a:t> (linear correlation): </a:t>
                      </a:r>
                      <a:r>
                        <a:rPr kumimoji="0" lang="en-GB" sz="1200" b="0" i="0" u="none" strike="noStrike" cap="none" normalizeH="0" baseline="0" smtClean="0">
                          <a:ln>
                            <a:noFill/>
                          </a:ln>
                          <a:solidFill>
                            <a:schemeClr val="tx1"/>
                          </a:solidFill>
                          <a:effectLst/>
                          <a:latin typeface="Tahoma" pitchFamily="34" charset="0"/>
                        </a:rPr>
                        <a:t>shows linear correlation between two continuous variables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GB" sz="1200" b="0"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GB" sz="1400" b="1" i="0" u="none" strike="noStrike" cap="none" normalizeH="0" baseline="0" smtClean="0">
                          <a:ln>
                            <a:noFill/>
                          </a:ln>
                          <a:solidFill>
                            <a:schemeClr val="tx1"/>
                          </a:solidFill>
                          <a:effectLst/>
                          <a:latin typeface="Tahoma" pitchFamily="34" charset="0"/>
                        </a:rPr>
                        <a:t>Linear regression:</a:t>
                      </a:r>
                      <a:r>
                        <a:rPr kumimoji="0" lang="en-GB" sz="1400" b="0" i="0" u="none" strike="noStrike" cap="none" normalizeH="0" baseline="0" smtClean="0">
                          <a:ln>
                            <a:noFill/>
                          </a:ln>
                          <a:solidFill>
                            <a:schemeClr val="tx1"/>
                          </a:solidFill>
                          <a:effectLst/>
                          <a:latin typeface="Tahoma" pitchFamily="34" charset="0"/>
                        </a:rPr>
                        <a:t> </a:t>
                      </a:r>
                      <a:r>
                        <a:rPr kumimoji="0" lang="en-GB" sz="1200" b="0" i="0" u="none" strike="noStrike" cap="none" normalizeH="0" baseline="0" smtClean="0">
                          <a:ln>
                            <a:noFill/>
                          </a:ln>
                          <a:solidFill>
                            <a:schemeClr val="tx1"/>
                          </a:solidFill>
                          <a:effectLst/>
                          <a:latin typeface="Tahoma" pitchFamily="34" charset="0"/>
                        </a:rPr>
                        <a:t>multivariate regression technique used when the outcome is continuous; gives slopes</a:t>
                      </a:r>
                      <a:endParaRPr kumimoji="0" lang="en-US" sz="1200" b="0" i="0" u="none" strike="noStrike" cap="none" normalizeH="0" baseline="0" smtClean="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rPr>
                        <a:t>Paired ttest:</a:t>
                      </a:r>
                      <a:r>
                        <a:rPr kumimoji="0" lang="en-US" sz="1400" b="0" i="0" u="none" strike="noStrike" cap="none" normalizeH="0" baseline="0" smtClean="0">
                          <a:ln>
                            <a:noFill/>
                          </a:ln>
                          <a:solidFill>
                            <a:schemeClr val="tx1"/>
                          </a:solidFill>
                          <a:effectLst/>
                          <a:latin typeface="Tahoma" pitchFamily="34" charset="0"/>
                        </a:rPr>
                        <a:t> </a:t>
                      </a:r>
                      <a:r>
                        <a:rPr kumimoji="0" lang="en-US" sz="1200" b="0" i="0" u="none" strike="noStrike" cap="none" normalizeH="0" baseline="0" smtClean="0">
                          <a:ln>
                            <a:noFill/>
                          </a:ln>
                          <a:solidFill>
                            <a:schemeClr val="tx1"/>
                          </a:solidFill>
                          <a:effectLst/>
                          <a:latin typeface="Tahoma" pitchFamily="34" charset="0"/>
                        </a:rPr>
                        <a:t>compares means between two related groups (e.g., the same subjects before and after)</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0"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rPr>
                        <a:t>Repeated-measures ANOVA:</a:t>
                      </a:r>
                      <a:r>
                        <a:rPr kumimoji="0" lang="en-US" sz="1400" b="0" i="0" u="none" strike="noStrike" cap="none" normalizeH="0" baseline="0" smtClean="0">
                          <a:ln>
                            <a:noFill/>
                          </a:ln>
                          <a:solidFill>
                            <a:schemeClr val="tx1"/>
                          </a:solidFill>
                          <a:effectLst/>
                          <a:latin typeface="Tahoma" pitchFamily="34" charset="0"/>
                        </a:rPr>
                        <a:t> </a:t>
                      </a:r>
                      <a:r>
                        <a:rPr kumimoji="0" lang="en-US" sz="1200" b="0" i="0" u="none" strike="noStrike" cap="none" normalizeH="0" baseline="0" smtClean="0">
                          <a:ln>
                            <a:noFill/>
                          </a:ln>
                          <a:solidFill>
                            <a:schemeClr val="tx1"/>
                          </a:solidFill>
                          <a:effectLst/>
                          <a:latin typeface="Tahoma" pitchFamily="34" charset="0"/>
                        </a:rPr>
                        <a:t>compares changes over time in the means of two or more groups (repeated measurements)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0"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rPr>
                        <a:t>Mixed models/GEE modeling</a:t>
                      </a:r>
                      <a:r>
                        <a:rPr kumimoji="0" lang="en-US" sz="1400" b="0" i="0" u="none" strike="noStrike" cap="none" normalizeH="0" baseline="0" smtClean="0">
                          <a:ln>
                            <a:noFill/>
                          </a:ln>
                          <a:solidFill>
                            <a:schemeClr val="tx1"/>
                          </a:solidFill>
                          <a:effectLst/>
                          <a:latin typeface="Tahoma" pitchFamily="34" charset="0"/>
                        </a:rPr>
                        <a:t>: </a:t>
                      </a:r>
                      <a:r>
                        <a:rPr kumimoji="0" lang="en-US" sz="1200" b="0" i="0" u="none" strike="noStrike" cap="none" normalizeH="0" baseline="0" smtClean="0">
                          <a:ln>
                            <a:noFill/>
                          </a:ln>
                          <a:solidFill>
                            <a:schemeClr val="tx1"/>
                          </a:solidFill>
                          <a:effectLst/>
                          <a:latin typeface="Tahoma" pitchFamily="34" charset="0"/>
                        </a:rPr>
                        <a:t>multivariate regression techniques to compare changes over time between two or more groups; gives rate of change over time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200" b="0" i="0" u="sng" strike="noStrike" cap="none" normalizeH="0" baseline="0" smtClean="0">
                          <a:ln>
                            <a:noFill/>
                          </a:ln>
                          <a:solidFill>
                            <a:schemeClr val="tx1"/>
                          </a:solidFill>
                          <a:effectLst/>
                          <a:latin typeface="Tahoma" pitchFamily="34" charset="0"/>
                        </a:rPr>
                        <a:t>Non-parametric statistics</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rPr>
                        <a:t>Wilcoxon sign-rank test</a:t>
                      </a:r>
                      <a:r>
                        <a:rPr kumimoji="0" lang="en-US" sz="1400" b="0" i="0" u="none" strike="noStrike" cap="none" normalizeH="0" baseline="0" smtClean="0">
                          <a:ln>
                            <a:noFill/>
                          </a:ln>
                          <a:solidFill>
                            <a:schemeClr val="tx1"/>
                          </a:solidFill>
                          <a:effectLst/>
                          <a:latin typeface="Tahoma" pitchFamily="34" charset="0"/>
                        </a:rPr>
                        <a:t>: </a:t>
                      </a:r>
                      <a:r>
                        <a:rPr kumimoji="0" lang="en-US" sz="1200" b="0" i="0" u="none" strike="noStrike" cap="none" normalizeH="0" baseline="0" smtClean="0">
                          <a:ln>
                            <a:noFill/>
                          </a:ln>
                          <a:solidFill>
                            <a:schemeClr val="tx1"/>
                          </a:solidFill>
                          <a:effectLst/>
                          <a:latin typeface="Tahoma" pitchFamily="34" charset="0"/>
                        </a:rPr>
                        <a:t>non-parametric alternative to the paired ttest</a:t>
                      </a:r>
                      <a:endParaRPr kumimoji="0" lang="en-US" sz="1200" b="1"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1"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rPr>
                        <a:t>Wilcoxon sum-rank test</a:t>
                      </a:r>
                      <a:r>
                        <a:rPr kumimoji="0" lang="en-US" sz="1400" b="0" i="0" u="none" strike="noStrike" cap="none" normalizeH="0" baseline="0" smtClean="0">
                          <a:ln>
                            <a:noFill/>
                          </a:ln>
                          <a:solidFill>
                            <a:schemeClr val="tx1"/>
                          </a:solidFill>
                          <a:effectLst/>
                          <a:latin typeface="Tahoma" pitchFamily="34" charset="0"/>
                        </a:rPr>
                        <a:t> (=Mann-Whitney U test):</a:t>
                      </a:r>
                      <a:r>
                        <a:rPr kumimoji="0" lang="en-US" sz="1200" b="0" i="0" u="none" strike="noStrike" cap="none" normalizeH="0" baseline="0" smtClean="0">
                          <a:ln>
                            <a:noFill/>
                          </a:ln>
                          <a:solidFill>
                            <a:schemeClr val="tx1"/>
                          </a:solidFill>
                          <a:effectLst/>
                          <a:latin typeface="Tahoma" pitchFamily="34" charset="0"/>
                        </a:rPr>
                        <a:t> non-parametric alternative to the ttest</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0"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rPr>
                        <a:t>Kruskal-Wallis test:</a:t>
                      </a:r>
                      <a:r>
                        <a:rPr kumimoji="0" lang="en-US" sz="1200" b="1" i="0" u="none" strike="noStrike" cap="none" normalizeH="0" baseline="0" smtClean="0">
                          <a:ln>
                            <a:noFill/>
                          </a:ln>
                          <a:solidFill>
                            <a:schemeClr val="tx1"/>
                          </a:solidFill>
                          <a:effectLst/>
                          <a:latin typeface="Tahoma" pitchFamily="34" charset="0"/>
                        </a:rPr>
                        <a:t> </a:t>
                      </a:r>
                      <a:r>
                        <a:rPr kumimoji="0" lang="en-US" sz="1200" b="0" i="0" u="none" strike="noStrike" cap="none" normalizeH="0" baseline="0" smtClean="0">
                          <a:ln>
                            <a:noFill/>
                          </a:ln>
                          <a:solidFill>
                            <a:schemeClr val="tx1"/>
                          </a:solidFill>
                          <a:effectLst/>
                          <a:latin typeface="Tahoma" pitchFamily="34" charset="0"/>
                        </a:rPr>
                        <a:t>non-parametric alternative to ANOVA</a:t>
                      </a: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US" sz="1200" b="0" i="0" u="none" strike="noStrike" cap="none" normalizeH="0" baseline="0" smtClean="0">
                        <a:ln>
                          <a:noFill/>
                        </a:ln>
                        <a:solidFill>
                          <a:schemeClr val="tx1"/>
                        </a:solidFill>
                        <a:effectLst/>
                        <a:latin typeface="Tahoma" pitchFamily="34" charset="0"/>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sz="1400" b="1" i="0" u="none" strike="noStrike" cap="none" normalizeH="0" baseline="0" smtClean="0">
                          <a:ln>
                            <a:noFill/>
                          </a:ln>
                          <a:solidFill>
                            <a:schemeClr val="tx1"/>
                          </a:solidFill>
                          <a:effectLst/>
                          <a:latin typeface="Tahoma" pitchFamily="34" charset="0"/>
                        </a:rPr>
                        <a:t>Spearman rank correlation coefficient:</a:t>
                      </a:r>
                      <a:r>
                        <a:rPr kumimoji="0" lang="en-US" sz="1400" b="0" i="0" u="none" strike="noStrike" cap="none" normalizeH="0" baseline="0" smtClean="0">
                          <a:ln>
                            <a:noFill/>
                          </a:ln>
                          <a:solidFill>
                            <a:schemeClr val="tx1"/>
                          </a:solidFill>
                          <a:effectLst/>
                          <a:latin typeface="Tahoma" pitchFamily="34" charset="0"/>
                        </a:rPr>
                        <a:t> </a:t>
                      </a:r>
                      <a:r>
                        <a:rPr kumimoji="0" lang="en-US" sz="1200" b="0" i="0" u="none" strike="noStrike" cap="none" normalizeH="0" baseline="0" smtClean="0">
                          <a:ln>
                            <a:noFill/>
                          </a:ln>
                          <a:solidFill>
                            <a:schemeClr val="tx1"/>
                          </a:solidFill>
                          <a:effectLst/>
                          <a:latin typeface="Tahoma" pitchFamily="34" charset="0"/>
                        </a:rPr>
                        <a:t>non-parametric alternative to Pearson’s correlation coefficient </a:t>
                      </a:r>
                      <a:endParaRPr kumimoji="0" lang="en-US" sz="1200" b="1" i="0" u="none" strike="noStrike" cap="none" normalizeH="0" baseline="0" smtClean="0">
                        <a:ln>
                          <a:noFill/>
                        </a:ln>
                        <a:solidFill>
                          <a:schemeClr val="tx1"/>
                        </a:solidFill>
                        <a:effectLst/>
                        <a:latin typeface="Tahom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131543" name="Oval 23"/>
          <p:cNvSpPr>
            <a:spLocks noChangeArrowheads="1"/>
          </p:cNvSpPr>
          <p:nvPr/>
        </p:nvSpPr>
        <p:spPr bwMode="auto">
          <a:xfrm>
            <a:off x="990600" y="2743200"/>
            <a:ext cx="2971800" cy="1219200"/>
          </a:xfrm>
          <a:prstGeom prst="ellipse">
            <a:avLst/>
          </a:prstGeom>
          <a:noFill/>
          <a:ln w="9525">
            <a:solidFill>
              <a:schemeClr val="tx1"/>
            </a:solidFill>
            <a:round/>
            <a:headEnd/>
            <a:tailEnd/>
          </a:ln>
          <a:effectLst/>
        </p:spPr>
        <p:txBody>
          <a:bodyPr wrap="none" anchor="ctr"/>
          <a:lstStyle/>
          <a:p>
            <a:endParaRPr lang="en-MY"/>
          </a:p>
        </p:txBody>
      </p:sp>
    </p:spTree>
    <p:extLst>
      <p:ext uri="{BB962C8B-B14F-4D97-AF65-F5344CB8AC3E}">
        <p14:creationId xmlns:p14="http://schemas.microsoft.com/office/powerpoint/2010/main" val="10459449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b="1" dirty="0" err="1" smtClean="0"/>
              <a:t>Eg</a:t>
            </a:r>
            <a:r>
              <a:rPr lang="en-US" b="1" dirty="0" smtClean="0"/>
              <a:t>. Understanding Plagiarism</a:t>
            </a:r>
            <a:endParaRPr lang="en-MY" b="1" dirty="0"/>
          </a:p>
        </p:txBody>
      </p:sp>
      <p:graphicFrame>
        <p:nvGraphicFramePr>
          <p:cNvPr id="4" name="Content Placeholder 3"/>
          <p:cNvGraphicFramePr>
            <a:graphicFrameLocks noGrp="1"/>
          </p:cNvGraphicFramePr>
          <p:nvPr>
            <p:ph idx="1"/>
            <p:extLst/>
          </p:nvPr>
        </p:nvGraphicFramePr>
        <p:xfrm>
          <a:off x="76200" y="971550"/>
          <a:ext cx="8915400" cy="5410200"/>
        </p:xfrm>
        <a:graphic>
          <a:graphicData uri="http://schemas.openxmlformats.org/drawingml/2006/table">
            <a:tbl>
              <a:tblPr firstRow="1" bandRow="1">
                <a:tableStyleId>{93296810-A885-4BE3-A3E7-6D5BEEA58F35}</a:tableStyleId>
              </a:tblPr>
              <a:tblGrid>
                <a:gridCol w="2189747"/>
                <a:gridCol w="6725653"/>
              </a:tblGrid>
              <a:tr h="370840">
                <a:tc>
                  <a:txBody>
                    <a:bodyPr/>
                    <a:lstStyle/>
                    <a:p>
                      <a:r>
                        <a:rPr lang="en-US" sz="1600" dirty="0" smtClean="0"/>
                        <a:t>Your theoretical assumption</a:t>
                      </a:r>
                      <a:endParaRPr lang="en-MY" sz="1600" dirty="0"/>
                    </a:p>
                  </a:txBody>
                  <a:tcPr/>
                </a:tc>
                <a:tc>
                  <a:txBody>
                    <a:bodyPr/>
                    <a:lstStyle/>
                    <a:p>
                      <a:r>
                        <a:rPr lang="en-US" sz="1600" dirty="0" smtClean="0"/>
                        <a:t>Your focus</a:t>
                      </a:r>
                      <a:endParaRPr lang="en-MY" sz="1600" dirty="0"/>
                    </a:p>
                  </a:txBody>
                  <a:tcPr/>
                </a:tc>
              </a:tr>
              <a:tr h="370840">
                <a:tc>
                  <a:txBody>
                    <a:bodyPr/>
                    <a:lstStyle/>
                    <a:p>
                      <a:r>
                        <a:rPr lang="en-US" sz="1600" dirty="0" smtClean="0"/>
                        <a:t>Behaviourism</a:t>
                      </a:r>
                      <a:endParaRPr lang="en-MY" sz="1600" dirty="0"/>
                    </a:p>
                  </a:txBody>
                  <a:tcPr/>
                </a:tc>
                <a:tc>
                  <a:txBody>
                    <a:bodyPr/>
                    <a:lstStyle/>
                    <a:p>
                      <a:r>
                        <a:rPr lang="en-US" sz="1600" dirty="0" smtClean="0"/>
                        <a:t>How can plagiarism</a:t>
                      </a:r>
                      <a:r>
                        <a:rPr lang="en-US" sz="1600" baseline="0" dirty="0" smtClean="0"/>
                        <a:t> be reduced?</a:t>
                      </a:r>
                      <a:endParaRPr lang="en-MY" sz="1600" dirty="0"/>
                    </a:p>
                  </a:txBody>
                  <a:tcPr/>
                </a:tc>
              </a:tr>
              <a:tr h="370840">
                <a:tc>
                  <a:txBody>
                    <a:bodyPr/>
                    <a:lstStyle/>
                    <a:p>
                      <a:r>
                        <a:rPr lang="en-US" sz="1600" dirty="0" smtClean="0"/>
                        <a:t>Critical theory</a:t>
                      </a:r>
                      <a:endParaRPr lang="en-MY" sz="1600" dirty="0"/>
                    </a:p>
                  </a:txBody>
                  <a:tcPr/>
                </a:tc>
                <a:tc>
                  <a:txBody>
                    <a:bodyPr/>
                    <a:lstStyle/>
                    <a:p>
                      <a:r>
                        <a:rPr lang="en-US" sz="1600" dirty="0" smtClean="0"/>
                        <a:t>Who has the power in deciding the level of plagiarism</a:t>
                      </a:r>
                      <a:r>
                        <a:rPr lang="en-US" sz="1600" baseline="0" dirty="0" smtClean="0"/>
                        <a:t> and who is oppressed?</a:t>
                      </a:r>
                      <a:endParaRPr lang="en-MY" sz="1600" dirty="0"/>
                    </a:p>
                  </a:txBody>
                  <a:tcPr/>
                </a:tc>
              </a:tr>
              <a:tr h="370840">
                <a:tc>
                  <a:txBody>
                    <a:bodyPr/>
                    <a:lstStyle/>
                    <a:p>
                      <a:r>
                        <a:rPr lang="en-US" sz="1600" dirty="0" smtClean="0"/>
                        <a:t>Ethnographic</a:t>
                      </a:r>
                      <a:r>
                        <a:rPr lang="en-US" sz="1600" baseline="0" dirty="0" smtClean="0"/>
                        <a:t> theory</a:t>
                      </a:r>
                      <a:endParaRPr lang="en-MY" sz="1600" dirty="0"/>
                    </a:p>
                  </a:txBody>
                  <a:tcPr/>
                </a:tc>
                <a:tc>
                  <a:txBody>
                    <a:bodyPr/>
                    <a:lstStyle/>
                    <a:p>
                      <a:r>
                        <a:rPr lang="en-US" sz="1600" dirty="0" smtClean="0"/>
                        <a:t>How is plagiarism</a:t>
                      </a:r>
                      <a:r>
                        <a:rPr lang="en-US" sz="1600" baseline="0" dirty="0" smtClean="0"/>
                        <a:t> varied across different cultures?</a:t>
                      </a:r>
                      <a:endParaRPr lang="en-MY" sz="1600" dirty="0"/>
                    </a:p>
                  </a:txBody>
                  <a:tcPr/>
                </a:tc>
              </a:tr>
              <a:tr h="370840">
                <a:tc>
                  <a:txBody>
                    <a:bodyPr/>
                    <a:lstStyle/>
                    <a:p>
                      <a:r>
                        <a:rPr lang="en-US" sz="1600" dirty="0" smtClean="0"/>
                        <a:t>Hermeneutic</a:t>
                      </a:r>
                      <a:r>
                        <a:rPr lang="en-US" sz="1600" baseline="0" dirty="0" smtClean="0"/>
                        <a:t> theory</a:t>
                      </a:r>
                      <a:endParaRPr lang="en-MY" sz="1600" dirty="0"/>
                    </a:p>
                  </a:txBody>
                  <a:tcPr/>
                </a:tc>
                <a:tc>
                  <a:txBody>
                    <a:bodyPr/>
                    <a:lstStyle/>
                    <a:p>
                      <a:r>
                        <a:rPr lang="en-US" sz="1600" dirty="0" smtClean="0"/>
                        <a:t>At</a:t>
                      </a:r>
                      <a:r>
                        <a:rPr lang="en-US" sz="1600" baseline="0" dirty="0" smtClean="0"/>
                        <a:t> FC, how do lecturers and students make meaning out of ethics in academic writing?</a:t>
                      </a:r>
                      <a:endParaRPr lang="en-MY" sz="1600" dirty="0"/>
                    </a:p>
                  </a:txBody>
                  <a:tcPr/>
                </a:tc>
              </a:tr>
              <a:tr h="370840">
                <a:tc>
                  <a:txBody>
                    <a:bodyPr/>
                    <a:lstStyle/>
                    <a:p>
                      <a:r>
                        <a:rPr lang="en-US" sz="1600" dirty="0" smtClean="0"/>
                        <a:t>Linguistic theory</a:t>
                      </a:r>
                      <a:endParaRPr lang="en-MY" sz="1600" dirty="0"/>
                    </a:p>
                  </a:txBody>
                  <a:tcPr/>
                </a:tc>
                <a:tc>
                  <a:txBody>
                    <a:bodyPr/>
                    <a:lstStyle/>
                    <a:p>
                      <a:r>
                        <a:rPr lang="en-US" sz="1600" dirty="0" smtClean="0"/>
                        <a:t>How do</a:t>
                      </a:r>
                      <a:r>
                        <a:rPr lang="en-US" sz="1600" baseline="0" dirty="0" smtClean="0"/>
                        <a:t> different languages affect the level of plagiarism?</a:t>
                      </a:r>
                      <a:endParaRPr lang="en-MY" sz="1600" dirty="0"/>
                    </a:p>
                  </a:txBody>
                  <a:tcPr/>
                </a:tc>
              </a:tr>
              <a:tr h="370840">
                <a:tc>
                  <a:txBody>
                    <a:bodyPr/>
                    <a:lstStyle/>
                    <a:p>
                      <a:r>
                        <a:rPr lang="en-US" sz="1600" dirty="0" smtClean="0"/>
                        <a:t>Personality theory</a:t>
                      </a:r>
                      <a:endParaRPr lang="en-MY" sz="1600" dirty="0"/>
                    </a:p>
                  </a:txBody>
                  <a:tcPr/>
                </a:tc>
                <a:tc>
                  <a:txBody>
                    <a:bodyPr/>
                    <a:lstStyle/>
                    <a:p>
                      <a:r>
                        <a:rPr lang="en-US" sz="1600" dirty="0" smtClean="0"/>
                        <a:t>What are the characteristics of the students</a:t>
                      </a:r>
                      <a:r>
                        <a:rPr lang="en-US" sz="1600" baseline="0" dirty="0" smtClean="0"/>
                        <a:t> who commit high level of plagiarism?</a:t>
                      </a:r>
                      <a:endParaRPr lang="en-MY" sz="1600" dirty="0"/>
                    </a:p>
                  </a:txBody>
                  <a:tcPr/>
                </a:tc>
              </a:tr>
              <a:tr h="370840">
                <a:tc>
                  <a:txBody>
                    <a:bodyPr/>
                    <a:lstStyle/>
                    <a:p>
                      <a:r>
                        <a:rPr lang="en-US" sz="1600" dirty="0" smtClean="0"/>
                        <a:t>Social-cognitive theory</a:t>
                      </a:r>
                      <a:endParaRPr lang="en-MY" sz="1600" dirty="0"/>
                    </a:p>
                  </a:txBody>
                  <a:tcPr/>
                </a:tc>
                <a:tc>
                  <a:txBody>
                    <a:bodyPr/>
                    <a:lstStyle/>
                    <a:p>
                      <a:r>
                        <a:rPr lang="en-US" sz="1600" dirty="0" smtClean="0"/>
                        <a:t>How does</a:t>
                      </a:r>
                      <a:r>
                        <a:rPr lang="en-US" sz="1600" baseline="0" dirty="0" smtClean="0"/>
                        <a:t> students’ engagement in FC affect their pactice of plagiarism?</a:t>
                      </a:r>
                      <a:endParaRPr lang="en-MY" sz="1600" dirty="0"/>
                    </a:p>
                  </a:txBody>
                  <a:tcPr/>
                </a:tc>
              </a:tr>
              <a:tr h="370840">
                <a:tc>
                  <a:txBody>
                    <a:bodyPr/>
                    <a:lstStyle/>
                    <a:p>
                      <a:r>
                        <a:rPr lang="en-US" sz="1600" dirty="0" smtClean="0"/>
                        <a:t>Symbolic interactionism</a:t>
                      </a:r>
                      <a:endParaRPr lang="en-MY" sz="1600" dirty="0"/>
                    </a:p>
                  </a:txBody>
                  <a:tcPr/>
                </a:tc>
                <a:tc>
                  <a:txBody>
                    <a:bodyPr/>
                    <a:lstStyle/>
                    <a:p>
                      <a:r>
                        <a:rPr lang="en-US" sz="1600" dirty="0" smtClean="0"/>
                        <a:t>What do the scores on Turn-it-in</a:t>
                      </a:r>
                      <a:r>
                        <a:rPr lang="en-US" sz="1600" baseline="0" dirty="0" smtClean="0"/>
                        <a:t> symbolise and how do people interpret them?</a:t>
                      </a:r>
                      <a:endParaRPr lang="en-MY" sz="1600" dirty="0"/>
                    </a:p>
                  </a:txBody>
                  <a:tcPr/>
                </a:tc>
              </a:tr>
              <a:tr h="370840">
                <a:tc>
                  <a:txBody>
                    <a:bodyPr/>
                    <a:lstStyle/>
                    <a:p>
                      <a:r>
                        <a:rPr lang="en-US" sz="1600" dirty="0" smtClean="0"/>
                        <a:t>Systems theory</a:t>
                      </a:r>
                      <a:endParaRPr lang="en-MY" sz="1600" dirty="0"/>
                    </a:p>
                  </a:txBody>
                  <a:tcPr/>
                </a:tc>
                <a:tc>
                  <a:txBody>
                    <a:bodyPr/>
                    <a:lstStyle/>
                    <a:p>
                      <a:r>
                        <a:rPr lang="en-US" sz="1600" dirty="0" smtClean="0"/>
                        <a:t>How does the combination of a person’s environment, personality,</a:t>
                      </a:r>
                      <a:r>
                        <a:rPr lang="en-US" sz="1600" baseline="0" dirty="0" smtClean="0"/>
                        <a:t> social-cognitive abilities and intelligence affect the tendency to plagiarise?</a:t>
                      </a:r>
                      <a:endParaRPr lang="en-MY" sz="1600" dirty="0"/>
                    </a:p>
                  </a:txBody>
                  <a:tcPr/>
                </a:tc>
              </a:tr>
            </a:tbl>
          </a:graphicData>
        </a:graphic>
      </p:graphicFrame>
    </p:spTree>
    <p:extLst>
      <p:ext uri="{BB962C8B-B14F-4D97-AF65-F5344CB8AC3E}">
        <p14:creationId xmlns:p14="http://schemas.microsoft.com/office/powerpoint/2010/main" val="1408833238"/>
      </p:ext>
    </p:extLst>
  </p:cSld>
  <p:clrMapOvr>
    <a:masterClrMapping/>
  </p:clrMapOvr>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ms-MY"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2" name="Group 5"/>
          <p:cNvGrpSpPr/>
          <p:nvPr/>
        </p:nvGrpSpPr>
        <p:grpSpPr>
          <a:xfrm>
            <a:off x="0" y="0"/>
            <a:ext cx="9144000" cy="1113309"/>
            <a:chOff x="0" y="0"/>
            <a:chExt cx="9144000" cy="1113309"/>
          </a:xfrm>
        </p:grpSpPr>
        <p:sp>
          <p:nvSpPr>
            <p:cNvPr id="12" name="Rectangle 11"/>
            <p:cNvSpPr/>
            <p:nvPr/>
          </p:nvSpPr>
          <p:spPr>
            <a:xfrm>
              <a:off x="0" y="0"/>
              <a:ext cx="9144000" cy="762000"/>
            </a:xfrm>
            <a:prstGeom prst="rect">
              <a:avLst/>
            </a:prstGeom>
            <a:solidFill>
              <a:srgbClr val="8200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cs typeface="Times New Roman" pitchFamily="18" charset="0"/>
                </a:rPr>
                <a:t>Statistical </a:t>
              </a:r>
              <a:r>
                <a:rPr lang="en-US" sz="32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Times New Roman" pitchFamily="18" charset="0"/>
                </a:rPr>
                <a:t>Significance Analysis</a:t>
              </a:r>
              <a:endParaRPr lang="en-GB" sz="32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Times New Roman" pitchFamily="18" charset="0"/>
              </a:endParaRPr>
            </a:p>
          </p:txBody>
        </p:sp>
        <p:pic>
          <p:nvPicPr>
            <p:cNvPr id="14" name="Picture 5" descr="C:\Users\hp\Pictures\plagiarism.png"/>
            <p:cNvPicPr>
              <a:picLocks noChangeAspect="1" noChangeArrowheads="1"/>
            </p:cNvPicPr>
            <p:nvPr/>
          </p:nvPicPr>
          <p:blipFill>
            <a:blip r:embed="rId3"/>
            <a:srcRect/>
            <a:stretch>
              <a:fillRect/>
            </a:stretch>
          </p:blipFill>
          <p:spPr bwMode="auto">
            <a:xfrm>
              <a:off x="0" y="0"/>
              <a:ext cx="1371600" cy="1113309"/>
            </a:xfrm>
            <a:prstGeom prst="rect">
              <a:avLst/>
            </a:prstGeom>
            <a:noFill/>
          </p:spPr>
        </p:pic>
      </p:grpSp>
      <p:graphicFrame>
        <p:nvGraphicFramePr>
          <p:cNvPr id="10" name="Table 9"/>
          <p:cNvGraphicFramePr>
            <a:graphicFrameLocks noGrp="1"/>
          </p:cNvGraphicFramePr>
          <p:nvPr>
            <p:extLst/>
          </p:nvPr>
        </p:nvGraphicFramePr>
        <p:xfrm>
          <a:off x="0" y="6535610"/>
          <a:ext cx="9144000" cy="336804"/>
        </p:xfrm>
        <a:graphic>
          <a:graphicData uri="http://schemas.openxmlformats.org/drawingml/2006/table">
            <a:tbl>
              <a:tblPr>
                <a:tableStyleId>{2D5ABB26-0587-4C30-8999-92F81FD0307C}</a:tableStyleId>
              </a:tblPr>
              <a:tblGrid>
                <a:gridCol w="4267200"/>
                <a:gridCol w="2971800"/>
                <a:gridCol w="1905000"/>
              </a:tblGrid>
              <a:tr h="277940">
                <a:tc>
                  <a:txBody>
                    <a:bodyPr/>
                    <a:lstStyle/>
                    <a:p>
                      <a:pPr algn="ctr">
                        <a:lnSpc>
                          <a:spcPct val="115000"/>
                        </a:lnSpc>
                        <a:spcAft>
                          <a:spcPts val="0"/>
                        </a:spcAft>
                        <a:tabLst>
                          <a:tab pos="2865755" algn="ctr"/>
                          <a:tab pos="5731510" algn="r"/>
                        </a:tabLst>
                      </a:pPr>
                      <a:r>
                        <a:rPr lang="en-US" sz="1400" b="1" dirty="0" smtClean="0">
                          <a:solidFill>
                            <a:schemeClr val="bg1"/>
                          </a:solidFill>
                        </a:rPr>
                        <a:t>Idea Plagiarism Screening – PhD Viva</a:t>
                      </a:r>
                      <a:endParaRPr lang="en-GB" sz="1400" b="1" dirty="0">
                        <a:solidFill>
                          <a:schemeClr val="bg1"/>
                        </a:solidFill>
                        <a:latin typeface="+mn-lt"/>
                        <a:ea typeface="Times New Roman"/>
                        <a:cs typeface="Arial"/>
                      </a:endParaRPr>
                    </a:p>
                  </a:txBody>
                  <a:tcPr marL="73025" marR="73025" anchor="ctr">
                    <a:solidFill>
                      <a:srgbClr val="820000"/>
                    </a:solidFill>
                  </a:tcPr>
                </a:tc>
                <a:tc>
                  <a:txBody>
                    <a:bodyPr/>
                    <a:lstStyle/>
                    <a:p>
                      <a:pPr algn="ctr">
                        <a:lnSpc>
                          <a:spcPct val="115000"/>
                        </a:lnSpc>
                        <a:spcAft>
                          <a:spcPts val="0"/>
                        </a:spcAft>
                        <a:tabLst>
                          <a:tab pos="2865755" algn="ctr"/>
                          <a:tab pos="5731510" algn="r"/>
                        </a:tabLst>
                      </a:pPr>
                      <a:r>
                        <a:rPr lang="en-US" sz="1400" b="1" dirty="0" smtClean="0">
                          <a:solidFill>
                            <a:schemeClr val="bg1"/>
                          </a:solidFill>
                        </a:rPr>
                        <a:t>Salha Alzahrani, 2012</a:t>
                      </a:r>
                      <a:endParaRPr lang="en-GB" sz="1400" dirty="0">
                        <a:latin typeface="+mn-lt"/>
                        <a:ea typeface="Times New Roman"/>
                        <a:cs typeface="Arial"/>
                      </a:endParaRPr>
                    </a:p>
                  </a:txBody>
                  <a:tcPr marL="73025" marR="73025" anchor="ctr">
                    <a:solidFill>
                      <a:schemeClr val="accent6">
                        <a:lumMod val="75000"/>
                      </a:schemeClr>
                    </a:solidFill>
                  </a:tcPr>
                </a:tc>
                <a:tc>
                  <a:txBody>
                    <a:bodyPr/>
                    <a:lstStyle/>
                    <a:p>
                      <a:pPr algn="ctr">
                        <a:lnSpc>
                          <a:spcPct val="115000"/>
                        </a:lnSpc>
                        <a:spcAft>
                          <a:spcPts val="0"/>
                        </a:spcAft>
                        <a:tabLst>
                          <a:tab pos="2865755" algn="ctr"/>
                          <a:tab pos="5731510" algn="r"/>
                        </a:tabLst>
                      </a:pPr>
                      <a:fld id="{410AA77B-6C54-4A8B-8CF5-E83B88245343}" type="slidenum">
                        <a:rPr lang="en-GB" sz="1400" b="1" smtClean="0">
                          <a:solidFill>
                            <a:schemeClr val="bg1"/>
                          </a:solidFill>
                          <a:latin typeface="+mn-lt"/>
                          <a:ea typeface="Times New Roman"/>
                          <a:cs typeface="Arial"/>
                        </a:rPr>
                        <a:pPr algn="ctr">
                          <a:lnSpc>
                            <a:spcPct val="115000"/>
                          </a:lnSpc>
                          <a:spcAft>
                            <a:spcPts val="0"/>
                          </a:spcAft>
                          <a:tabLst>
                            <a:tab pos="2865755" algn="ctr"/>
                            <a:tab pos="5731510" algn="r"/>
                          </a:tabLst>
                        </a:pPr>
                        <a:t>190</a:t>
                      </a:fld>
                      <a:endParaRPr lang="en-GB" sz="1400" b="1" dirty="0">
                        <a:solidFill>
                          <a:schemeClr val="bg1"/>
                        </a:solidFill>
                        <a:latin typeface="+mn-lt"/>
                        <a:ea typeface="Times New Roman"/>
                        <a:cs typeface="Arial"/>
                      </a:endParaRPr>
                    </a:p>
                  </a:txBody>
                  <a:tcPr marL="73025" marR="73025" anchor="ctr">
                    <a:solidFill>
                      <a:srgbClr val="FFC000"/>
                    </a:solidFill>
                  </a:tcPr>
                </a:tc>
              </a:tr>
            </a:tbl>
          </a:graphicData>
        </a:graphic>
      </p:graphicFrame>
      <p:sp>
        <p:nvSpPr>
          <p:cNvPr id="4" name="Rectangle 3"/>
          <p:cNvSpPr/>
          <p:nvPr/>
        </p:nvSpPr>
        <p:spPr>
          <a:xfrm>
            <a:off x="228600" y="1113309"/>
            <a:ext cx="8763000" cy="2185214"/>
          </a:xfrm>
          <a:prstGeom prst="rect">
            <a:avLst/>
          </a:prstGeom>
        </p:spPr>
        <p:txBody>
          <a:bodyPr wrap="square">
            <a:spAutoFit/>
          </a:bodyPr>
          <a:lstStyle/>
          <a:p>
            <a:pPr marL="285750" indent="-285750">
              <a:buFont typeface="Arial" pitchFamily="34" charset="0"/>
              <a:buChar char="•"/>
            </a:pPr>
            <a:r>
              <a:rPr lang="en-GB" sz="2800" b="1" dirty="0" smtClean="0"/>
              <a:t>Depended-Sample </a:t>
            </a:r>
            <a:r>
              <a:rPr lang="en-GB" sz="2800" b="1" dirty="0"/>
              <a:t>Paired t-test (Leech et al., 2008</a:t>
            </a:r>
            <a:r>
              <a:rPr lang="en-GB" sz="2800" b="1" dirty="0" smtClean="0"/>
              <a:t>):</a:t>
            </a:r>
          </a:p>
          <a:p>
            <a:pPr marL="742950" lvl="1" indent="-285750">
              <a:buFont typeface="Arial" pitchFamily="34" charset="0"/>
              <a:buChar char="•"/>
            </a:pPr>
            <a:r>
              <a:rPr lang="en-GB" sz="2000" dirty="0" smtClean="0"/>
              <a:t>true mean difference of </a:t>
            </a:r>
            <a:r>
              <a:rPr lang="en-GB" sz="2000" dirty="0" smtClean="0">
                <a:solidFill>
                  <a:srgbClr val="993300"/>
                </a:solidFill>
              </a:rPr>
              <a:t>two algorithms </a:t>
            </a:r>
            <a:r>
              <a:rPr lang="en-GB" sz="2000" dirty="0" smtClean="0"/>
              <a:t>null hypothesis: </a:t>
            </a:r>
            <a:r>
              <a:rPr lang="en-GB" sz="2000" i="1" dirty="0" smtClean="0"/>
              <a:t>algorithms </a:t>
            </a:r>
            <a:r>
              <a:rPr lang="en-GB" sz="2000" i="1" dirty="0"/>
              <a:t>perform equivalently (i.e., the true mean difference is zero</a:t>
            </a:r>
            <a:r>
              <a:rPr lang="en-GB" sz="2000" i="1" dirty="0" smtClean="0"/>
              <a:t>)</a:t>
            </a:r>
          </a:p>
          <a:p>
            <a:pPr marL="742950" lvl="1" indent="-285750">
              <a:buFont typeface="Arial" pitchFamily="34" charset="0"/>
              <a:buChar char="•"/>
            </a:pPr>
            <a:r>
              <a:rPr lang="en-GB" sz="2000" dirty="0" smtClean="0"/>
              <a:t>null hypothesis: </a:t>
            </a:r>
            <a:r>
              <a:rPr lang="en-GB" sz="2000" i="1" dirty="0" smtClean="0"/>
              <a:t>“algorithm A &amp; B </a:t>
            </a:r>
            <a:r>
              <a:rPr lang="en-GB" sz="2000" i="1" dirty="0"/>
              <a:t>have no significant difference and perform equally”</a:t>
            </a:r>
            <a:r>
              <a:rPr lang="en-GB" sz="2000" dirty="0"/>
              <a:t>.</a:t>
            </a:r>
            <a:r>
              <a:rPr lang="en-GB" sz="2000" dirty="0" smtClean="0"/>
              <a:t> </a:t>
            </a:r>
            <a:endParaRPr lang="en-US" sz="2000" dirty="0"/>
          </a:p>
        </p:txBody>
      </p:sp>
      <p:sp>
        <p:nvSpPr>
          <p:cNvPr id="6" name="Rectangle 5"/>
          <p:cNvSpPr/>
          <p:nvPr/>
        </p:nvSpPr>
        <p:spPr>
          <a:xfrm>
            <a:off x="228600" y="3276600"/>
            <a:ext cx="8610600" cy="1877437"/>
          </a:xfrm>
          <a:prstGeom prst="rect">
            <a:avLst/>
          </a:prstGeom>
        </p:spPr>
        <p:txBody>
          <a:bodyPr wrap="square">
            <a:spAutoFit/>
          </a:bodyPr>
          <a:lstStyle/>
          <a:p>
            <a:pPr marL="285750" indent="-285750">
              <a:buFont typeface="Arial" pitchFamily="34" charset="0"/>
              <a:buChar char="•"/>
            </a:pPr>
            <a:r>
              <a:rPr lang="en-GB" sz="2800" b="1" dirty="0"/>
              <a:t>ANalysis Of VAriance (ANOVA) (Leech</a:t>
            </a:r>
            <a:r>
              <a:rPr lang="en-GB" sz="2800" b="1" i="1" dirty="0"/>
              <a:t> et al.</a:t>
            </a:r>
            <a:r>
              <a:rPr lang="en-GB" sz="2800" b="1" dirty="0"/>
              <a:t>, 2008) </a:t>
            </a:r>
            <a:endParaRPr lang="en-GB" sz="2800" b="1" dirty="0" smtClean="0"/>
          </a:p>
          <a:p>
            <a:pPr marL="742950" lvl="1" indent="-285750">
              <a:buFont typeface="Arial" pitchFamily="34" charset="0"/>
              <a:buChar char="•"/>
            </a:pPr>
            <a:r>
              <a:rPr lang="en-GB" sz="2000" dirty="0" smtClean="0"/>
              <a:t>generalises </a:t>
            </a:r>
            <a:r>
              <a:rPr lang="en-GB" sz="2000" i="1" dirty="0" smtClean="0"/>
              <a:t>t</a:t>
            </a:r>
            <a:r>
              <a:rPr lang="en-GB" sz="2000" dirty="0" smtClean="0"/>
              <a:t>-test </a:t>
            </a:r>
            <a:r>
              <a:rPr lang="en-GB" sz="2000" dirty="0"/>
              <a:t>in a way that examines whether or not the means of </a:t>
            </a:r>
            <a:r>
              <a:rPr lang="en-GB" sz="2000" dirty="0">
                <a:solidFill>
                  <a:srgbClr val="993300"/>
                </a:solidFill>
              </a:rPr>
              <a:t>several algorithms </a:t>
            </a:r>
            <a:r>
              <a:rPr lang="en-GB" sz="2000" dirty="0"/>
              <a:t>are </a:t>
            </a:r>
            <a:r>
              <a:rPr lang="en-GB" sz="2000" dirty="0" smtClean="0"/>
              <a:t>equivalent</a:t>
            </a:r>
          </a:p>
          <a:p>
            <a:pPr marL="742950" lvl="1" indent="-285750">
              <a:buFont typeface="Arial" pitchFamily="34" charset="0"/>
              <a:buChar char="•"/>
            </a:pPr>
            <a:r>
              <a:rPr lang="en-GB" sz="2000" dirty="0" smtClean="0"/>
              <a:t>null </a:t>
            </a:r>
            <a:r>
              <a:rPr lang="en-GB" sz="2000" dirty="0"/>
              <a:t>hypothesis that </a:t>
            </a:r>
            <a:r>
              <a:rPr lang="en-GB" sz="2000" i="1" dirty="0"/>
              <a:t>“All </a:t>
            </a:r>
            <a:r>
              <a:rPr lang="en-GB" sz="2000" i="1" dirty="0" smtClean="0"/>
              <a:t>algorithms perform </a:t>
            </a:r>
            <a:r>
              <a:rPr lang="en-GB" sz="2000" i="1" dirty="0"/>
              <a:t>comparably</a:t>
            </a:r>
            <a:r>
              <a:rPr lang="en-GB" sz="2000" i="1" dirty="0" smtClean="0"/>
              <a:t>”</a:t>
            </a:r>
            <a:endParaRPr lang="en-US" sz="2000" dirty="0"/>
          </a:p>
        </p:txBody>
      </p:sp>
    </p:spTree>
    <p:extLst>
      <p:ext uri="{BB962C8B-B14F-4D97-AF65-F5344CB8AC3E}">
        <p14:creationId xmlns:p14="http://schemas.microsoft.com/office/powerpoint/2010/main" val="2043544130"/>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Wilcoxon signed-rank test </a:t>
            </a:r>
          </a:p>
        </p:txBody>
      </p:sp>
      <p:sp>
        <p:nvSpPr>
          <p:cNvPr id="3" name="Content Placeholder 2"/>
          <p:cNvSpPr>
            <a:spLocks noGrp="1"/>
          </p:cNvSpPr>
          <p:nvPr>
            <p:ph idx="1"/>
          </p:nvPr>
        </p:nvSpPr>
        <p:spPr/>
        <p:txBody>
          <a:bodyPr/>
          <a:lstStyle/>
          <a:p>
            <a:r>
              <a:rPr lang="en-MY" sz="2800" dirty="0" smtClean="0"/>
              <a:t>A </a:t>
            </a:r>
            <a:r>
              <a:rPr lang="en-MY" sz="2800" dirty="0" smtClean="0">
                <a:hlinkClick r:id="rId2" tooltip="Non-parametric statistics"/>
              </a:rPr>
              <a:t>non-parametric</a:t>
            </a:r>
            <a:r>
              <a:rPr lang="en-MY" sz="2800" dirty="0" smtClean="0"/>
              <a:t> </a:t>
            </a:r>
            <a:r>
              <a:rPr lang="en-MY" sz="2800" dirty="0">
                <a:hlinkClick r:id="rId3" tooltip="Statistical hypothesis testing"/>
              </a:rPr>
              <a:t>statistical hypothesis test</a:t>
            </a:r>
            <a:r>
              <a:rPr lang="en-MY" sz="2800" dirty="0"/>
              <a:t> used when comparing two related samples, matched samples, or repeated measurements on a single sample to assess whether their population mean ranks differ (i.e. it is a </a:t>
            </a:r>
            <a:r>
              <a:rPr lang="en-MY" sz="2800" dirty="0">
                <a:hlinkClick r:id="rId4" tooltip="Paired difference test"/>
              </a:rPr>
              <a:t>paired difference test</a:t>
            </a:r>
            <a:r>
              <a:rPr lang="en-MY" sz="2800" dirty="0"/>
              <a:t>). It can be used as an alternative to the </a:t>
            </a:r>
            <a:r>
              <a:rPr lang="en-MY" sz="2800" dirty="0">
                <a:hlinkClick r:id="rId5" tooltip="Student's t-test"/>
              </a:rPr>
              <a:t>paired Student's t-test</a:t>
            </a:r>
            <a:r>
              <a:rPr lang="en-MY" sz="2800" dirty="0"/>
              <a:t>, t-test for matched pairs, or the t-test for dependent samples when the population cannot be assumed to be </a:t>
            </a:r>
            <a:r>
              <a:rPr lang="en-MY" sz="2800" dirty="0">
                <a:hlinkClick r:id="rId6" tooltip="Normally distributed"/>
              </a:rPr>
              <a:t>normally distributed</a:t>
            </a:r>
            <a:endParaRPr lang="en-MY" sz="2800" dirty="0"/>
          </a:p>
        </p:txBody>
      </p:sp>
    </p:spTree>
    <p:extLst>
      <p:ext uri="{BB962C8B-B14F-4D97-AF65-F5344CB8AC3E}">
        <p14:creationId xmlns:p14="http://schemas.microsoft.com/office/powerpoint/2010/main" val="1789178092"/>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smtClean="0"/>
              <a:t>Example #1 - Anova</a:t>
            </a:r>
          </a:p>
        </p:txBody>
      </p:sp>
      <p:pic>
        <p:nvPicPr>
          <p:cNvPr id="34819" name="Picture 3"/>
          <p:cNvPicPr>
            <a:picLocks noChangeAspect="1" noChangeArrowheads="1"/>
          </p:cNvPicPr>
          <p:nvPr/>
        </p:nvPicPr>
        <p:blipFill>
          <a:blip r:embed="rId3"/>
          <a:srcRect/>
          <a:stretch>
            <a:fillRect/>
          </a:stretch>
        </p:blipFill>
        <p:spPr bwMode="auto">
          <a:xfrm>
            <a:off x="0" y="1798638"/>
            <a:ext cx="9144000" cy="1787525"/>
          </a:xfrm>
          <a:prstGeom prst="rect">
            <a:avLst/>
          </a:prstGeom>
          <a:noFill/>
          <a:ln w="28575">
            <a:noFill/>
            <a:miter lim="800000"/>
            <a:headEnd/>
            <a:tailEnd/>
          </a:ln>
          <a:effectLst/>
        </p:spPr>
      </p:pic>
      <p:grpSp>
        <p:nvGrpSpPr>
          <p:cNvPr id="2" name="Group 9"/>
          <p:cNvGrpSpPr>
            <a:grpSpLocks/>
          </p:cNvGrpSpPr>
          <p:nvPr/>
        </p:nvGrpSpPr>
        <p:grpSpPr bwMode="auto">
          <a:xfrm>
            <a:off x="4648200" y="2984500"/>
            <a:ext cx="3810000" cy="1376363"/>
            <a:chOff x="2928" y="1907"/>
            <a:chExt cx="2400" cy="867"/>
          </a:xfrm>
        </p:grpSpPr>
        <p:sp>
          <p:nvSpPr>
            <p:cNvPr id="34825" name="Line 6"/>
            <p:cNvSpPr>
              <a:spLocks noChangeShapeType="1"/>
            </p:cNvSpPr>
            <p:nvPr/>
          </p:nvSpPr>
          <p:spPr bwMode="auto">
            <a:xfrm rot="-5400000" flipH="1" flipV="1">
              <a:off x="3792" y="2243"/>
              <a:ext cx="672" cy="0"/>
            </a:xfrm>
            <a:prstGeom prst="line">
              <a:avLst/>
            </a:prstGeom>
            <a:noFill/>
            <a:ln w="28575">
              <a:solidFill>
                <a:schemeClr val="folHlink"/>
              </a:solidFill>
              <a:round/>
              <a:headEnd type="oval" w="med" len="med"/>
              <a:tailEnd/>
            </a:ln>
            <a:effectLst/>
          </p:spPr>
          <p:txBody>
            <a:bodyPr lIns="90000" tIns="46800" rIns="90000" bIns="46800" anchor="ctr"/>
            <a:lstStyle/>
            <a:p>
              <a:endParaRPr lang="en-MY"/>
            </a:p>
          </p:txBody>
        </p:sp>
        <p:sp>
          <p:nvSpPr>
            <p:cNvPr id="34826" name="Text Box 4"/>
            <p:cNvSpPr txBox="1">
              <a:spLocks noChangeArrowheads="1"/>
            </p:cNvSpPr>
            <p:nvPr/>
          </p:nvSpPr>
          <p:spPr bwMode="auto">
            <a:xfrm>
              <a:off x="2928" y="2352"/>
              <a:ext cx="2400" cy="422"/>
            </a:xfrm>
            <a:prstGeom prst="rect">
              <a:avLst/>
            </a:prstGeom>
            <a:solidFill>
              <a:srgbClr val="FFE5E5"/>
            </a:solidFill>
            <a:ln w="28575">
              <a:solidFill>
                <a:schemeClr val="folHlink"/>
              </a:solidFill>
              <a:miter lim="800000"/>
              <a:headEnd/>
              <a:tailEnd/>
            </a:ln>
            <a:effectLst/>
          </p:spPr>
          <p:txBody>
            <a:bodyPr lIns="90000" tIns="46800" rIns="90000" bIns="46800">
              <a:spAutoFit/>
            </a:bodyPr>
            <a:lstStyle/>
            <a:p>
              <a:r>
                <a:rPr lang="en-US" sz="1800"/>
                <a:t>Probability that the difference in the means is due to chance</a:t>
              </a:r>
            </a:p>
          </p:txBody>
        </p:sp>
      </p:grpSp>
      <p:sp>
        <p:nvSpPr>
          <p:cNvPr id="340999" name="Text Box 7"/>
          <p:cNvSpPr txBox="1">
            <a:spLocks noChangeArrowheads="1"/>
          </p:cNvSpPr>
          <p:nvPr/>
        </p:nvSpPr>
        <p:spPr bwMode="auto">
          <a:xfrm>
            <a:off x="2819400" y="4803775"/>
            <a:ext cx="3581400" cy="1216025"/>
          </a:xfrm>
          <a:prstGeom prst="rect">
            <a:avLst/>
          </a:prstGeom>
          <a:solidFill>
            <a:srgbClr val="FFE5E5"/>
          </a:solidFill>
          <a:ln w="28575">
            <a:solidFill>
              <a:schemeClr val="folHlink"/>
            </a:solidFill>
            <a:miter lim="800000"/>
            <a:headEnd/>
            <a:tailEnd/>
          </a:ln>
          <a:effectLst/>
        </p:spPr>
        <p:txBody>
          <a:bodyPr lIns="90000" tIns="46800" rIns="90000" bIns="46800">
            <a:spAutoFit/>
          </a:bodyPr>
          <a:lstStyle/>
          <a:p>
            <a:pPr algn="ctr"/>
            <a:r>
              <a:rPr lang="en-US" sz="2400"/>
              <a:t>Reported as…</a:t>
            </a:r>
          </a:p>
          <a:p>
            <a:pPr algn="ctr"/>
            <a:endParaRPr lang="en-US" sz="2400"/>
          </a:p>
          <a:p>
            <a:pPr algn="ctr"/>
            <a:r>
              <a:rPr lang="en-US" sz="2400" i="1"/>
              <a:t>F</a:t>
            </a:r>
            <a:r>
              <a:rPr lang="en-US" sz="2400" baseline="-25000"/>
              <a:t>1,9</a:t>
            </a:r>
            <a:r>
              <a:rPr lang="en-US" sz="2400"/>
              <a:t> = 8.443, </a:t>
            </a:r>
            <a:r>
              <a:rPr lang="en-US" sz="2400" i="1"/>
              <a:t>p</a:t>
            </a:r>
            <a:r>
              <a:rPr lang="en-US" sz="2400"/>
              <a:t> &lt; .05</a:t>
            </a:r>
          </a:p>
        </p:txBody>
      </p:sp>
      <p:grpSp>
        <p:nvGrpSpPr>
          <p:cNvPr id="3" name="Group 16"/>
          <p:cNvGrpSpPr>
            <a:grpSpLocks/>
          </p:cNvGrpSpPr>
          <p:nvPr/>
        </p:nvGrpSpPr>
        <p:grpSpPr bwMode="auto">
          <a:xfrm>
            <a:off x="6108700" y="4514850"/>
            <a:ext cx="2806700" cy="2043113"/>
            <a:chOff x="3848" y="2844"/>
            <a:chExt cx="1768" cy="1287"/>
          </a:xfrm>
        </p:grpSpPr>
        <p:sp>
          <p:nvSpPr>
            <p:cNvPr id="34823" name="Line 14"/>
            <p:cNvSpPr>
              <a:spLocks noChangeShapeType="1"/>
            </p:cNvSpPr>
            <p:nvPr/>
          </p:nvSpPr>
          <p:spPr bwMode="auto">
            <a:xfrm flipV="1">
              <a:off x="3848" y="3264"/>
              <a:ext cx="520" cy="358"/>
            </a:xfrm>
            <a:prstGeom prst="line">
              <a:avLst/>
            </a:prstGeom>
            <a:noFill/>
            <a:ln w="28575">
              <a:solidFill>
                <a:schemeClr val="folHlink"/>
              </a:solidFill>
              <a:round/>
              <a:headEnd type="oval" w="med" len="med"/>
              <a:tailEnd/>
            </a:ln>
            <a:effectLst/>
          </p:spPr>
          <p:txBody>
            <a:bodyPr lIns="90000" tIns="46800" rIns="90000" bIns="46800" anchor="ctr"/>
            <a:lstStyle/>
            <a:p>
              <a:endParaRPr lang="en-MY"/>
            </a:p>
          </p:txBody>
        </p:sp>
        <p:sp>
          <p:nvSpPr>
            <p:cNvPr id="34824" name="Text Box 15"/>
            <p:cNvSpPr txBox="1">
              <a:spLocks noChangeArrowheads="1"/>
            </p:cNvSpPr>
            <p:nvPr/>
          </p:nvSpPr>
          <p:spPr bwMode="auto">
            <a:xfrm>
              <a:off x="4272" y="2844"/>
              <a:ext cx="1344" cy="1287"/>
            </a:xfrm>
            <a:prstGeom prst="rect">
              <a:avLst/>
            </a:prstGeom>
            <a:solidFill>
              <a:srgbClr val="FFE5E5"/>
            </a:solidFill>
            <a:ln w="28575">
              <a:solidFill>
                <a:schemeClr val="folHlink"/>
              </a:solidFill>
              <a:miter lim="800000"/>
              <a:headEnd/>
              <a:tailEnd/>
            </a:ln>
            <a:effectLst/>
          </p:spPr>
          <p:txBody>
            <a:bodyPr lIns="90000" tIns="46800" rIns="90000" bIns="46800">
              <a:spAutoFit/>
            </a:bodyPr>
            <a:lstStyle/>
            <a:p>
              <a:pPr marL="193675" indent="-193675">
                <a:tabLst>
                  <a:tab pos="193675" algn="l"/>
                </a:tabLst>
              </a:pPr>
              <a:r>
                <a:rPr lang="en-US" sz="1800"/>
                <a:t>Thresholds for “p”</a:t>
              </a:r>
            </a:p>
            <a:p>
              <a:pPr marL="193675" indent="-193675">
                <a:buFontTx/>
                <a:buChar char="•"/>
                <a:tabLst>
                  <a:tab pos="193675" algn="l"/>
                </a:tabLst>
              </a:pPr>
              <a:r>
                <a:rPr lang="en-US" sz="1800"/>
                <a:t>.05</a:t>
              </a:r>
            </a:p>
            <a:p>
              <a:pPr marL="193675" indent="-193675">
                <a:buFontTx/>
                <a:buChar char="•"/>
                <a:tabLst>
                  <a:tab pos="193675" algn="l"/>
                </a:tabLst>
              </a:pPr>
              <a:r>
                <a:rPr lang="en-US" sz="1800"/>
                <a:t>.01</a:t>
              </a:r>
            </a:p>
            <a:p>
              <a:pPr marL="193675" indent="-193675">
                <a:buFontTx/>
                <a:buChar char="•"/>
                <a:tabLst>
                  <a:tab pos="193675" algn="l"/>
                </a:tabLst>
              </a:pPr>
              <a:r>
                <a:rPr lang="en-US" sz="1800"/>
                <a:t>.005</a:t>
              </a:r>
            </a:p>
            <a:p>
              <a:pPr marL="193675" indent="-193675">
                <a:buFontTx/>
                <a:buChar char="•"/>
                <a:tabLst>
                  <a:tab pos="193675" algn="l"/>
                </a:tabLst>
              </a:pPr>
              <a:r>
                <a:rPr lang="en-US" sz="1800"/>
                <a:t>.001</a:t>
              </a:r>
            </a:p>
            <a:p>
              <a:pPr marL="193675" indent="-193675">
                <a:buFontTx/>
                <a:buChar char="•"/>
                <a:tabLst>
                  <a:tab pos="193675" algn="l"/>
                </a:tabLst>
              </a:pPr>
              <a:r>
                <a:rPr lang="en-US" sz="1800"/>
                <a:t>.0005</a:t>
              </a:r>
            </a:p>
            <a:p>
              <a:pPr marL="193675" indent="-193675">
                <a:buFontTx/>
                <a:buChar char="•"/>
                <a:tabLst>
                  <a:tab pos="193675" algn="l"/>
                </a:tabLst>
              </a:pPr>
              <a:r>
                <a:rPr lang="en-US" sz="1800"/>
                <a:t>.0001</a:t>
              </a:r>
            </a:p>
          </p:txBody>
        </p:sp>
      </p:grpSp>
    </p:spTree>
    <p:extLst>
      <p:ext uri="{BB962C8B-B14F-4D97-AF65-F5344CB8AC3E}">
        <p14:creationId xmlns:p14="http://schemas.microsoft.com/office/powerpoint/2010/main" val="16501669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40999"/>
                                        </p:tgtEl>
                                        <p:attrNameLst>
                                          <p:attrName>style.visibility</p:attrName>
                                        </p:attrNameLst>
                                      </p:cBhvr>
                                      <p:to>
                                        <p:strVal val="visible"/>
                                      </p:to>
                                    </p:set>
                                    <p:animEffect transition="in" filter="wipe(left)">
                                      <p:cBhvr>
                                        <p:cTn id="12" dur="500"/>
                                        <p:tgtEl>
                                          <p:spTgt spid="34099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999" grpId="0" animBg="1" autoUpdateAnimBg="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smtClean="0"/>
              <a:t>How to Report an </a:t>
            </a:r>
            <a:r>
              <a:rPr lang="en-US" i="1" smtClean="0"/>
              <a:t>F</a:t>
            </a:r>
            <a:r>
              <a:rPr lang="en-US" smtClean="0"/>
              <a:t>-statistic</a:t>
            </a:r>
            <a:endParaRPr lang="en-CA" smtClean="0"/>
          </a:p>
        </p:txBody>
      </p:sp>
      <p:sp>
        <p:nvSpPr>
          <p:cNvPr id="35843" name="Rectangle 3"/>
          <p:cNvSpPr>
            <a:spLocks noGrp="1" noChangeArrowheads="1"/>
          </p:cNvSpPr>
          <p:nvPr>
            <p:ph type="body" idx="1"/>
          </p:nvPr>
        </p:nvSpPr>
        <p:spPr>
          <a:xfrm>
            <a:off x="827088" y="2590800"/>
            <a:ext cx="7561262" cy="3646488"/>
          </a:xfrm>
        </p:spPr>
        <p:txBody>
          <a:bodyPr/>
          <a:lstStyle/>
          <a:p>
            <a:pPr eaLnBrk="1" hangingPunct="1"/>
            <a:r>
              <a:rPr lang="en-US" sz="2000" smtClean="0"/>
              <a:t>Notice in the parentheses</a:t>
            </a:r>
          </a:p>
          <a:p>
            <a:pPr lvl="1" eaLnBrk="1" hangingPunct="1"/>
            <a:r>
              <a:rPr lang="en-US" sz="1800" smtClean="0"/>
              <a:t>Uppercase for </a:t>
            </a:r>
            <a:r>
              <a:rPr lang="en-US" sz="1800" i="1" smtClean="0"/>
              <a:t>F</a:t>
            </a:r>
          </a:p>
          <a:p>
            <a:pPr lvl="1" eaLnBrk="1" hangingPunct="1"/>
            <a:r>
              <a:rPr lang="en-US" sz="1800" smtClean="0"/>
              <a:t>Lowercase for </a:t>
            </a:r>
            <a:r>
              <a:rPr lang="en-US" sz="1800" i="1" smtClean="0"/>
              <a:t>p</a:t>
            </a:r>
          </a:p>
          <a:p>
            <a:pPr lvl="1" eaLnBrk="1" hangingPunct="1"/>
            <a:r>
              <a:rPr lang="en-US" sz="1800" smtClean="0"/>
              <a:t>Italics for </a:t>
            </a:r>
            <a:r>
              <a:rPr lang="en-US" sz="1800" i="1" smtClean="0"/>
              <a:t>F</a:t>
            </a:r>
            <a:r>
              <a:rPr lang="en-US" sz="1800" smtClean="0"/>
              <a:t> and </a:t>
            </a:r>
            <a:r>
              <a:rPr lang="en-US" sz="1800" i="1" smtClean="0"/>
              <a:t>p</a:t>
            </a:r>
          </a:p>
          <a:p>
            <a:pPr lvl="1" eaLnBrk="1" hangingPunct="1"/>
            <a:r>
              <a:rPr lang="en-US" sz="1800" smtClean="0"/>
              <a:t>Space both sides of equal signn</a:t>
            </a:r>
          </a:p>
          <a:p>
            <a:pPr lvl="1" eaLnBrk="1" hangingPunct="1"/>
            <a:r>
              <a:rPr lang="en-US" sz="1800" smtClean="0"/>
              <a:t>Space after comma</a:t>
            </a:r>
          </a:p>
          <a:p>
            <a:pPr lvl="1" eaLnBrk="1" hangingPunct="1"/>
            <a:r>
              <a:rPr lang="en-US" sz="1800" smtClean="0"/>
              <a:t>Space both sides of less than sign</a:t>
            </a:r>
          </a:p>
          <a:p>
            <a:pPr lvl="1" eaLnBrk="1" hangingPunct="1"/>
            <a:r>
              <a:rPr lang="en-US" sz="1800" smtClean="0"/>
              <a:t>Degrees of freedom are subscript, plain, smaller font</a:t>
            </a:r>
          </a:p>
          <a:p>
            <a:pPr lvl="1" eaLnBrk="1" hangingPunct="1"/>
            <a:r>
              <a:rPr lang="en-US" sz="1800" smtClean="0"/>
              <a:t>Three significant figures for </a:t>
            </a:r>
            <a:r>
              <a:rPr lang="en-US" sz="1800" i="1" smtClean="0"/>
              <a:t>F</a:t>
            </a:r>
            <a:r>
              <a:rPr lang="en-US" sz="1800" smtClean="0"/>
              <a:t> statistic</a:t>
            </a:r>
          </a:p>
          <a:p>
            <a:pPr lvl="1" eaLnBrk="1" hangingPunct="1"/>
            <a:r>
              <a:rPr lang="en-US" sz="1800" smtClean="0"/>
              <a:t>No zero before the decimal point in the </a:t>
            </a:r>
            <a:r>
              <a:rPr lang="en-US" sz="1800" i="1" smtClean="0"/>
              <a:t>p</a:t>
            </a:r>
            <a:r>
              <a:rPr lang="en-US" sz="1800" smtClean="0"/>
              <a:t> statistic (except in Europe)</a:t>
            </a:r>
            <a:endParaRPr lang="en-CA" sz="1800" smtClean="0"/>
          </a:p>
        </p:txBody>
      </p:sp>
      <p:sp>
        <p:nvSpPr>
          <p:cNvPr id="35844" name="Text Box 4"/>
          <p:cNvSpPr txBox="1">
            <a:spLocks noChangeArrowheads="1"/>
          </p:cNvSpPr>
          <p:nvPr/>
        </p:nvSpPr>
        <p:spPr bwMode="auto">
          <a:xfrm>
            <a:off x="990600" y="1600200"/>
            <a:ext cx="7086600" cy="730250"/>
          </a:xfrm>
          <a:prstGeom prst="rect">
            <a:avLst/>
          </a:prstGeom>
          <a:solidFill>
            <a:srgbClr val="FFE5E5"/>
          </a:solidFill>
          <a:ln w="28575">
            <a:solidFill>
              <a:schemeClr val="folHlink"/>
            </a:solidFill>
            <a:miter lim="800000"/>
            <a:headEnd/>
            <a:tailEnd/>
          </a:ln>
          <a:effectLst/>
        </p:spPr>
        <p:txBody>
          <a:bodyPr lIns="90000" tIns="46800" rIns="90000" bIns="46800">
            <a:spAutoFit/>
          </a:bodyPr>
          <a:lstStyle/>
          <a:p>
            <a:pPr>
              <a:spcBef>
                <a:spcPct val="50000"/>
              </a:spcBef>
            </a:pPr>
            <a:r>
              <a:rPr lang="en-US" sz="2000"/>
              <a:t>There was a significant main effect of input method on entry </a:t>
            </a:r>
            <a:br>
              <a:rPr lang="en-US" sz="2000"/>
            </a:br>
            <a:r>
              <a:rPr lang="en-US" sz="2000"/>
              <a:t>speed (</a:t>
            </a:r>
            <a:r>
              <a:rPr lang="en-US" sz="2000" i="1"/>
              <a:t>F</a:t>
            </a:r>
            <a:r>
              <a:rPr lang="en-US" sz="2000" baseline="-25000"/>
              <a:t>1,9</a:t>
            </a:r>
            <a:r>
              <a:rPr lang="en-US" sz="2000"/>
              <a:t> =  8.44, </a:t>
            </a:r>
            <a:r>
              <a:rPr lang="en-US" sz="2000" i="1"/>
              <a:t>p</a:t>
            </a:r>
            <a:r>
              <a:rPr lang="en-US" sz="2000"/>
              <a:t> &lt; .05).</a:t>
            </a:r>
            <a:endParaRPr lang="en-CA" sz="2000"/>
          </a:p>
        </p:txBody>
      </p:sp>
    </p:spTree>
    <p:extLst>
      <p:ext uri="{BB962C8B-B14F-4D97-AF65-F5344CB8AC3E}">
        <p14:creationId xmlns:p14="http://schemas.microsoft.com/office/powerpoint/2010/main" val="1438716980"/>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66" name="Object 16"/>
          <p:cNvGraphicFramePr>
            <a:graphicFrameLocks noChangeAspect="1"/>
          </p:cNvGraphicFramePr>
          <p:nvPr/>
        </p:nvGraphicFramePr>
        <p:xfrm>
          <a:off x="5029200" y="1752600"/>
          <a:ext cx="3189288" cy="4140200"/>
        </p:xfrm>
        <a:graphic>
          <a:graphicData uri="http://schemas.openxmlformats.org/presentationml/2006/ole">
            <mc:AlternateContent xmlns:mc="http://schemas.openxmlformats.org/markup-compatibility/2006">
              <mc:Choice xmlns:v="urn:schemas-microsoft-com:vml" Requires="v">
                <p:oleObj spid="_x0000_s82951" name="Worksheet" r:id="rId4" imgW="2868840" imgH="3723840" progId="Excel.Sheet.8">
                  <p:embed/>
                </p:oleObj>
              </mc:Choice>
              <mc:Fallback>
                <p:oleObj name="Worksheet" r:id="rId4" imgW="2868840" imgH="3723840"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1752600"/>
                        <a:ext cx="3189288" cy="414020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28575">
                            <a:solidFill>
                              <a:schemeClr val="bg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36867" name="Rectangle 2"/>
          <p:cNvSpPr>
            <a:spLocks noGrp="1" noChangeArrowheads="1"/>
          </p:cNvSpPr>
          <p:nvPr>
            <p:ph type="title"/>
          </p:nvPr>
        </p:nvSpPr>
        <p:spPr/>
        <p:txBody>
          <a:bodyPr/>
          <a:lstStyle/>
          <a:p>
            <a:pPr eaLnBrk="1" hangingPunct="1"/>
            <a:r>
              <a:rPr lang="en-US" smtClean="0"/>
              <a:t>Example #2 - Details</a:t>
            </a:r>
          </a:p>
        </p:txBody>
      </p:sp>
      <p:pic>
        <p:nvPicPr>
          <p:cNvPr id="36868" name="Picture 5"/>
          <p:cNvPicPr>
            <a:picLocks noChangeAspect="1" noChangeArrowheads="1"/>
          </p:cNvPicPr>
          <p:nvPr/>
        </p:nvPicPr>
        <p:blipFill>
          <a:blip r:embed="rId6"/>
          <a:srcRect/>
          <a:stretch>
            <a:fillRect/>
          </a:stretch>
        </p:blipFill>
        <p:spPr bwMode="auto">
          <a:xfrm>
            <a:off x="685800" y="1438275"/>
            <a:ext cx="3476625" cy="4173538"/>
          </a:xfrm>
          <a:prstGeom prst="rect">
            <a:avLst/>
          </a:prstGeom>
          <a:noFill/>
          <a:ln w="28575">
            <a:noFill/>
            <a:miter lim="800000"/>
            <a:headEnd/>
            <a:tailEnd/>
          </a:ln>
          <a:effectLst/>
        </p:spPr>
      </p:pic>
      <p:sp>
        <p:nvSpPr>
          <p:cNvPr id="36869" name="Line 9"/>
          <p:cNvSpPr>
            <a:spLocks noChangeShapeType="1"/>
          </p:cNvSpPr>
          <p:nvPr/>
        </p:nvSpPr>
        <p:spPr bwMode="auto">
          <a:xfrm flipH="1" flipV="1">
            <a:off x="4633913" y="5748338"/>
            <a:ext cx="1066800" cy="0"/>
          </a:xfrm>
          <a:prstGeom prst="line">
            <a:avLst/>
          </a:prstGeom>
          <a:noFill/>
          <a:ln w="28575">
            <a:solidFill>
              <a:schemeClr val="folHlink"/>
            </a:solidFill>
            <a:round/>
            <a:headEnd type="oval" w="med" len="med"/>
            <a:tailEnd/>
          </a:ln>
          <a:effectLst/>
        </p:spPr>
        <p:txBody>
          <a:bodyPr lIns="90000" tIns="46800" rIns="90000" bIns="46800" anchor="ctr"/>
          <a:lstStyle/>
          <a:p>
            <a:endParaRPr lang="en-MY"/>
          </a:p>
        </p:txBody>
      </p:sp>
      <p:sp>
        <p:nvSpPr>
          <p:cNvPr id="36870" name="Line 10"/>
          <p:cNvSpPr>
            <a:spLocks noChangeShapeType="1"/>
          </p:cNvSpPr>
          <p:nvPr/>
        </p:nvSpPr>
        <p:spPr bwMode="auto">
          <a:xfrm flipH="1" flipV="1">
            <a:off x="1538288" y="5762625"/>
            <a:ext cx="619125" cy="0"/>
          </a:xfrm>
          <a:prstGeom prst="line">
            <a:avLst/>
          </a:prstGeom>
          <a:noFill/>
          <a:ln w="28575">
            <a:solidFill>
              <a:srgbClr val="FF0000"/>
            </a:solidFill>
            <a:round/>
            <a:headEnd/>
            <a:tailEnd/>
          </a:ln>
          <a:effectLst/>
        </p:spPr>
        <p:txBody>
          <a:bodyPr lIns="90000" tIns="46800" rIns="90000" bIns="46800" anchor="ctr"/>
          <a:lstStyle/>
          <a:p>
            <a:endParaRPr lang="en-MY"/>
          </a:p>
        </p:txBody>
      </p:sp>
      <p:sp>
        <p:nvSpPr>
          <p:cNvPr id="36871" name="Line 11"/>
          <p:cNvSpPr>
            <a:spLocks noChangeShapeType="1"/>
          </p:cNvSpPr>
          <p:nvPr/>
        </p:nvSpPr>
        <p:spPr bwMode="auto">
          <a:xfrm flipH="1" flipV="1">
            <a:off x="1547813" y="3505200"/>
            <a:ext cx="381000" cy="0"/>
          </a:xfrm>
          <a:prstGeom prst="line">
            <a:avLst/>
          </a:prstGeom>
          <a:noFill/>
          <a:ln w="28575">
            <a:solidFill>
              <a:schemeClr val="folHlink"/>
            </a:solidFill>
            <a:round/>
            <a:headEnd type="oval" w="med" len="med"/>
            <a:tailEnd/>
          </a:ln>
          <a:effectLst/>
        </p:spPr>
        <p:txBody>
          <a:bodyPr lIns="90000" tIns="46800" rIns="90000" bIns="46800" anchor="ctr"/>
          <a:lstStyle/>
          <a:p>
            <a:endParaRPr lang="en-MY"/>
          </a:p>
        </p:txBody>
      </p:sp>
      <p:sp>
        <p:nvSpPr>
          <p:cNvPr id="36872" name="Text Box 12"/>
          <p:cNvSpPr txBox="1">
            <a:spLocks noChangeArrowheads="1"/>
          </p:cNvSpPr>
          <p:nvPr/>
        </p:nvSpPr>
        <p:spPr bwMode="auto">
          <a:xfrm>
            <a:off x="1928813" y="5562600"/>
            <a:ext cx="2743200" cy="669925"/>
          </a:xfrm>
          <a:prstGeom prst="rect">
            <a:avLst/>
          </a:prstGeom>
          <a:solidFill>
            <a:srgbClr val="FFE5E5"/>
          </a:solidFill>
          <a:ln w="28575">
            <a:solidFill>
              <a:schemeClr val="folHlink"/>
            </a:solidFill>
            <a:miter lim="800000"/>
            <a:headEnd/>
            <a:tailEnd/>
          </a:ln>
          <a:effectLst/>
        </p:spPr>
        <p:txBody>
          <a:bodyPr lIns="90000" tIns="46800" rIns="90000" bIns="46800">
            <a:spAutoFit/>
          </a:bodyPr>
          <a:lstStyle/>
          <a:p>
            <a:pPr algn="ctr"/>
            <a:r>
              <a:rPr lang="en-US" sz="1800"/>
              <a:t>Error bars show</a:t>
            </a:r>
          </a:p>
          <a:p>
            <a:pPr algn="ctr"/>
            <a:r>
              <a:rPr lang="en-US" sz="1800">
                <a:cs typeface="Arial" charset="0"/>
              </a:rPr>
              <a:t>±</a:t>
            </a:r>
            <a:r>
              <a:rPr lang="en-US" sz="1800"/>
              <a:t>1 standard deviation</a:t>
            </a:r>
          </a:p>
        </p:txBody>
      </p:sp>
      <p:sp>
        <p:nvSpPr>
          <p:cNvPr id="36873" name="Line 13"/>
          <p:cNvSpPr>
            <a:spLocks noChangeShapeType="1"/>
          </p:cNvSpPr>
          <p:nvPr/>
        </p:nvSpPr>
        <p:spPr bwMode="auto">
          <a:xfrm flipH="1">
            <a:off x="1547813" y="3505200"/>
            <a:ext cx="0" cy="2286000"/>
          </a:xfrm>
          <a:prstGeom prst="line">
            <a:avLst/>
          </a:prstGeom>
          <a:noFill/>
          <a:ln w="28575">
            <a:solidFill>
              <a:schemeClr val="folHlink"/>
            </a:solidFill>
            <a:round/>
            <a:headEnd/>
            <a:tailEnd/>
          </a:ln>
          <a:effectLst/>
        </p:spPr>
        <p:txBody>
          <a:bodyPr lIns="90000" tIns="46800" rIns="90000" bIns="46800" anchor="ctr"/>
          <a:lstStyle/>
          <a:p>
            <a:endParaRPr lang="en-MY"/>
          </a:p>
        </p:txBody>
      </p:sp>
    </p:spTree>
    <p:extLst>
      <p:ext uri="{BB962C8B-B14F-4D97-AF65-F5344CB8AC3E}">
        <p14:creationId xmlns:p14="http://schemas.microsoft.com/office/powerpoint/2010/main" val="672626117"/>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smtClean="0"/>
              <a:t>Example #2 – Anova</a:t>
            </a:r>
          </a:p>
        </p:txBody>
      </p:sp>
      <p:sp>
        <p:nvSpPr>
          <p:cNvPr id="342023" name="Text Box 7"/>
          <p:cNvSpPr txBox="1">
            <a:spLocks noChangeArrowheads="1"/>
          </p:cNvSpPr>
          <p:nvPr/>
        </p:nvSpPr>
        <p:spPr bwMode="auto">
          <a:xfrm>
            <a:off x="2819400" y="4803775"/>
            <a:ext cx="3581400" cy="1216025"/>
          </a:xfrm>
          <a:prstGeom prst="rect">
            <a:avLst/>
          </a:prstGeom>
          <a:solidFill>
            <a:srgbClr val="FFE5E5"/>
          </a:solidFill>
          <a:ln w="28575">
            <a:solidFill>
              <a:schemeClr val="folHlink"/>
            </a:solidFill>
            <a:miter lim="800000"/>
            <a:headEnd/>
            <a:tailEnd/>
          </a:ln>
          <a:effectLst/>
        </p:spPr>
        <p:txBody>
          <a:bodyPr lIns="90000" tIns="46800" rIns="90000" bIns="46800">
            <a:spAutoFit/>
          </a:bodyPr>
          <a:lstStyle/>
          <a:p>
            <a:pPr algn="ctr"/>
            <a:r>
              <a:rPr lang="en-US" sz="2400"/>
              <a:t>Reported as…</a:t>
            </a:r>
          </a:p>
          <a:p>
            <a:pPr algn="ctr"/>
            <a:endParaRPr lang="en-US" sz="2400"/>
          </a:p>
          <a:p>
            <a:pPr algn="ctr"/>
            <a:r>
              <a:rPr lang="en-US" sz="2400" i="1"/>
              <a:t>F</a:t>
            </a:r>
            <a:r>
              <a:rPr lang="en-US" sz="2400" baseline="-25000"/>
              <a:t>1,9</a:t>
            </a:r>
            <a:r>
              <a:rPr lang="en-US" sz="2400"/>
              <a:t> = 0.634, ns</a:t>
            </a:r>
          </a:p>
        </p:txBody>
      </p:sp>
      <p:pic>
        <p:nvPicPr>
          <p:cNvPr id="37892" name="Picture 3"/>
          <p:cNvPicPr>
            <a:picLocks noChangeAspect="1" noChangeArrowheads="1"/>
          </p:cNvPicPr>
          <p:nvPr/>
        </p:nvPicPr>
        <p:blipFill>
          <a:blip r:embed="rId3"/>
          <a:srcRect/>
          <a:stretch>
            <a:fillRect/>
          </a:stretch>
        </p:blipFill>
        <p:spPr bwMode="auto">
          <a:xfrm>
            <a:off x="0" y="1798638"/>
            <a:ext cx="9144000" cy="1787525"/>
          </a:xfrm>
          <a:prstGeom prst="rect">
            <a:avLst/>
          </a:prstGeom>
          <a:noFill/>
          <a:ln w="28575">
            <a:noFill/>
            <a:miter lim="800000"/>
            <a:headEnd/>
            <a:tailEnd/>
          </a:ln>
          <a:effectLst/>
        </p:spPr>
      </p:pic>
      <p:grpSp>
        <p:nvGrpSpPr>
          <p:cNvPr id="2" name="Group 9"/>
          <p:cNvGrpSpPr>
            <a:grpSpLocks/>
          </p:cNvGrpSpPr>
          <p:nvPr/>
        </p:nvGrpSpPr>
        <p:grpSpPr bwMode="auto">
          <a:xfrm>
            <a:off x="4648200" y="2984500"/>
            <a:ext cx="3810000" cy="1376363"/>
            <a:chOff x="2928" y="1907"/>
            <a:chExt cx="2400" cy="867"/>
          </a:xfrm>
        </p:grpSpPr>
        <p:sp>
          <p:nvSpPr>
            <p:cNvPr id="37897" name="Line 5"/>
            <p:cNvSpPr>
              <a:spLocks noChangeShapeType="1"/>
            </p:cNvSpPr>
            <p:nvPr/>
          </p:nvSpPr>
          <p:spPr bwMode="auto">
            <a:xfrm rot="-5400000" flipH="1" flipV="1">
              <a:off x="3792" y="2243"/>
              <a:ext cx="672" cy="0"/>
            </a:xfrm>
            <a:prstGeom prst="line">
              <a:avLst/>
            </a:prstGeom>
            <a:noFill/>
            <a:ln w="28575">
              <a:solidFill>
                <a:schemeClr val="folHlink"/>
              </a:solidFill>
              <a:round/>
              <a:headEnd type="oval" w="med" len="med"/>
              <a:tailEnd/>
            </a:ln>
            <a:effectLst/>
          </p:spPr>
          <p:txBody>
            <a:bodyPr lIns="90000" tIns="46800" rIns="90000" bIns="46800" anchor="ctr"/>
            <a:lstStyle/>
            <a:p>
              <a:endParaRPr lang="en-MY"/>
            </a:p>
          </p:txBody>
        </p:sp>
        <p:sp>
          <p:nvSpPr>
            <p:cNvPr id="37898" name="Text Box 8"/>
            <p:cNvSpPr txBox="1">
              <a:spLocks noChangeArrowheads="1"/>
            </p:cNvSpPr>
            <p:nvPr/>
          </p:nvSpPr>
          <p:spPr bwMode="auto">
            <a:xfrm>
              <a:off x="2928" y="2352"/>
              <a:ext cx="2400" cy="422"/>
            </a:xfrm>
            <a:prstGeom prst="rect">
              <a:avLst/>
            </a:prstGeom>
            <a:solidFill>
              <a:srgbClr val="FFE5E5"/>
            </a:solidFill>
            <a:ln w="28575">
              <a:solidFill>
                <a:schemeClr val="folHlink"/>
              </a:solidFill>
              <a:miter lim="800000"/>
              <a:headEnd/>
              <a:tailEnd/>
            </a:ln>
            <a:effectLst/>
          </p:spPr>
          <p:txBody>
            <a:bodyPr lIns="90000" tIns="46800" rIns="90000" bIns="46800">
              <a:spAutoFit/>
            </a:bodyPr>
            <a:lstStyle/>
            <a:p>
              <a:r>
                <a:rPr lang="en-US" sz="1800"/>
                <a:t>Probability that the difference in the means is due to chance</a:t>
              </a:r>
            </a:p>
          </p:txBody>
        </p:sp>
      </p:grpSp>
      <p:grpSp>
        <p:nvGrpSpPr>
          <p:cNvPr id="3" name="Group 18"/>
          <p:cNvGrpSpPr>
            <a:grpSpLocks/>
          </p:cNvGrpSpPr>
          <p:nvPr/>
        </p:nvGrpSpPr>
        <p:grpSpPr bwMode="auto">
          <a:xfrm>
            <a:off x="5715000" y="4514850"/>
            <a:ext cx="3200400" cy="1493838"/>
            <a:chOff x="3600" y="2844"/>
            <a:chExt cx="2016" cy="941"/>
          </a:xfrm>
        </p:grpSpPr>
        <p:sp>
          <p:nvSpPr>
            <p:cNvPr id="37895" name="Line 16"/>
            <p:cNvSpPr>
              <a:spLocks noChangeShapeType="1"/>
            </p:cNvSpPr>
            <p:nvPr/>
          </p:nvSpPr>
          <p:spPr bwMode="auto">
            <a:xfrm flipV="1">
              <a:off x="3600" y="3264"/>
              <a:ext cx="768" cy="384"/>
            </a:xfrm>
            <a:prstGeom prst="line">
              <a:avLst/>
            </a:prstGeom>
            <a:noFill/>
            <a:ln w="28575">
              <a:solidFill>
                <a:schemeClr val="folHlink"/>
              </a:solidFill>
              <a:round/>
              <a:headEnd type="oval" w="med" len="med"/>
              <a:tailEnd/>
            </a:ln>
            <a:effectLst/>
          </p:spPr>
          <p:txBody>
            <a:bodyPr lIns="90000" tIns="46800" rIns="90000" bIns="46800" anchor="ctr"/>
            <a:lstStyle/>
            <a:p>
              <a:endParaRPr lang="en-MY"/>
            </a:p>
          </p:txBody>
        </p:sp>
        <p:sp>
          <p:nvSpPr>
            <p:cNvPr id="37896" name="Text Box 17"/>
            <p:cNvSpPr txBox="1">
              <a:spLocks noChangeArrowheads="1"/>
            </p:cNvSpPr>
            <p:nvPr/>
          </p:nvSpPr>
          <p:spPr bwMode="auto">
            <a:xfrm>
              <a:off x="4272" y="2844"/>
              <a:ext cx="1344" cy="941"/>
            </a:xfrm>
            <a:prstGeom prst="rect">
              <a:avLst/>
            </a:prstGeom>
            <a:solidFill>
              <a:srgbClr val="FFE5E5"/>
            </a:solidFill>
            <a:ln w="28575">
              <a:solidFill>
                <a:schemeClr val="folHlink"/>
              </a:solidFill>
              <a:miter lim="800000"/>
              <a:headEnd/>
              <a:tailEnd/>
            </a:ln>
            <a:effectLst/>
          </p:spPr>
          <p:txBody>
            <a:bodyPr lIns="90000" tIns="46800" rIns="90000" bIns="46800">
              <a:spAutoFit/>
            </a:bodyPr>
            <a:lstStyle/>
            <a:p>
              <a:r>
                <a:rPr lang="en-US" sz="1800" dirty="0"/>
                <a:t>Note: For non- significant effects, use “ns” if </a:t>
              </a:r>
              <a:r>
                <a:rPr lang="en-US" sz="1800" i="1" dirty="0"/>
                <a:t>F</a:t>
              </a:r>
              <a:r>
                <a:rPr lang="en-US" sz="1800" dirty="0"/>
                <a:t> &lt; 1.0, or “</a:t>
              </a:r>
              <a:r>
                <a:rPr lang="en-US" sz="1800" i="1" dirty="0"/>
                <a:t>p</a:t>
              </a:r>
              <a:r>
                <a:rPr lang="en-US" sz="1800" dirty="0"/>
                <a:t> &gt; .05” if </a:t>
              </a:r>
              <a:r>
                <a:rPr lang="en-US" sz="1800" i="1" dirty="0"/>
                <a:t>F</a:t>
              </a:r>
              <a:r>
                <a:rPr lang="en-US" sz="1800" dirty="0"/>
                <a:t> &gt; 1.0.</a:t>
              </a:r>
            </a:p>
          </p:txBody>
        </p:sp>
      </p:grpSp>
    </p:spTree>
    <p:extLst>
      <p:ext uri="{BB962C8B-B14F-4D97-AF65-F5344CB8AC3E}">
        <p14:creationId xmlns:p14="http://schemas.microsoft.com/office/powerpoint/2010/main" val="14549342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2023"/>
                                        </p:tgtEl>
                                        <p:attrNameLst>
                                          <p:attrName>style.visibility</p:attrName>
                                        </p:attrNameLst>
                                      </p:cBhvr>
                                      <p:to>
                                        <p:strVal val="visible"/>
                                      </p:to>
                                    </p:set>
                                    <p:animEffect transition="in" filter="wipe(left)">
                                      <p:cBhvr>
                                        <p:cTn id="7" dur="500"/>
                                        <p:tgtEl>
                                          <p:spTgt spid="3420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2023" grpId="0" animBg="1" autoUpdateAnimBg="0"/>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smtClean="0"/>
              <a:t>More Than Two Test Conditions</a:t>
            </a:r>
            <a:endParaRPr lang="en-GB" smtClean="0"/>
          </a:p>
        </p:txBody>
      </p:sp>
      <p:pic>
        <p:nvPicPr>
          <p:cNvPr id="40963" name="Picture 3"/>
          <p:cNvPicPr>
            <a:picLocks noChangeAspect="1" noChangeArrowheads="1"/>
          </p:cNvPicPr>
          <p:nvPr/>
        </p:nvPicPr>
        <p:blipFill>
          <a:blip r:embed="rId3"/>
          <a:srcRect/>
          <a:stretch>
            <a:fillRect/>
          </a:stretch>
        </p:blipFill>
        <p:spPr bwMode="auto">
          <a:xfrm>
            <a:off x="427038" y="1600200"/>
            <a:ext cx="2770187" cy="3810000"/>
          </a:xfrm>
          <a:prstGeom prst="rect">
            <a:avLst/>
          </a:prstGeom>
          <a:noFill/>
          <a:ln w="28575">
            <a:noFill/>
            <a:miter lim="800000"/>
            <a:headEnd/>
            <a:tailEnd/>
          </a:ln>
          <a:effectLst/>
        </p:spPr>
      </p:pic>
      <p:pic>
        <p:nvPicPr>
          <p:cNvPr id="40964" name="Picture 4"/>
          <p:cNvPicPr>
            <a:picLocks noChangeAspect="1" noChangeArrowheads="1"/>
          </p:cNvPicPr>
          <p:nvPr/>
        </p:nvPicPr>
        <p:blipFill>
          <a:blip r:embed="rId4"/>
          <a:srcRect/>
          <a:stretch>
            <a:fillRect/>
          </a:stretch>
        </p:blipFill>
        <p:spPr bwMode="auto">
          <a:xfrm>
            <a:off x="3352800" y="1981200"/>
            <a:ext cx="5486400" cy="3165475"/>
          </a:xfrm>
          <a:prstGeom prst="rect">
            <a:avLst/>
          </a:prstGeom>
          <a:noFill/>
          <a:ln w="28575">
            <a:noFill/>
            <a:miter lim="800000"/>
            <a:headEnd/>
            <a:tailEnd/>
          </a:ln>
          <a:effectLst/>
        </p:spPr>
      </p:pic>
      <p:pic>
        <p:nvPicPr>
          <p:cNvPr id="40965" name="Picture 5"/>
          <p:cNvPicPr>
            <a:picLocks noChangeAspect="1" noChangeArrowheads="1"/>
          </p:cNvPicPr>
          <p:nvPr/>
        </p:nvPicPr>
        <p:blipFill>
          <a:blip r:embed="rId5"/>
          <a:srcRect/>
          <a:stretch>
            <a:fillRect/>
          </a:stretch>
        </p:blipFill>
        <p:spPr bwMode="auto">
          <a:xfrm>
            <a:off x="2771800" y="5445224"/>
            <a:ext cx="5551487" cy="1054100"/>
          </a:xfrm>
          <a:prstGeom prst="rect">
            <a:avLst/>
          </a:prstGeom>
          <a:noFill/>
          <a:ln w="28575">
            <a:noFill/>
            <a:miter lim="800000"/>
            <a:headEnd/>
            <a:tailEnd/>
          </a:ln>
          <a:effectLst/>
        </p:spPr>
      </p:pic>
      <p:sp>
        <p:nvSpPr>
          <p:cNvPr id="6" name="Text Box 17"/>
          <p:cNvSpPr txBox="1">
            <a:spLocks noChangeArrowheads="1"/>
          </p:cNvSpPr>
          <p:nvPr/>
        </p:nvSpPr>
        <p:spPr bwMode="auto">
          <a:xfrm>
            <a:off x="251520" y="5778601"/>
            <a:ext cx="2133600" cy="1079399"/>
          </a:xfrm>
          <a:prstGeom prst="rect">
            <a:avLst/>
          </a:prstGeom>
          <a:solidFill>
            <a:srgbClr val="FFE5E5"/>
          </a:solidFill>
          <a:ln w="28575">
            <a:solidFill>
              <a:schemeClr val="folHlink"/>
            </a:solidFill>
            <a:miter lim="800000"/>
            <a:headEnd/>
            <a:tailEnd/>
          </a:ln>
          <a:effectLst/>
        </p:spPr>
        <p:txBody>
          <a:bodyPr lIns="90000" tIns="46800" rIns="90000" bIns="46800">
            <a:spAutoFit/>
          </a:bodyPr>
          <a:lstStyle/>
          <a:p>
            <a:r>
              <a:rPr lang="en-US" sz="1600" dirty="0"/>
              <a:t>Note: For non- significant effects, use “ns” if </a:t>
            </a:r>
            <a:r>
              <a:rPr lang="en-US" sz="1600" i="1" dirty="0"/>
              <a:t>F</a:t>
            </a:r>
            <a:r>
              <a:rPr lang="en-US" sz="1600" dirty="0"/>
              <a:t> &lt; 1.0, or “</a:t>
            </a:r>
            <a:r>
              <a:rPr lang="en-US" sz="1600" i="1" dirty="0"/>
              <a:t>p</a:t>
            </a:r>
            <a:r>
              <a:rPr lang="en-US" sz="1600" dirty="0"/>
              <a:t> &gt; .05” if </a:t>
            </a:r>
            <a:r>
              <a:rPr lang="en-US" sz="1600" i="1" dirty="0"/>
              <a:t>F</a:t>
            </a:r>
            <a:r>
              <a:rPr lang="en-US" sz="1600" dirty="0"/>
              <a:t> &gt; 1.0.</a:t>
            </a:r>
          </a:p>
        </p:txBody>
      </p:sp>
    </p:spTree>
    <p:extLst>
      <p:ext uri="{BB962C8B-B14F-4D97-AF65-F5344CB8AC3E}">
        <p14:creationId xmlns:p14="http://schemas.microsoft.com/office/powerpoint/2010/main" val="638248107"/>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smtClean="0"/>
              <a:t>Two Factors</a:t>
            </a:r>
            <a:endParaRPr lang="en-GB" smtClean="0"/>
          </a:p>
        </p:txBody>
      </p:sp>
      <p:pic>
        <p:nvPicPr>
          <p:cNvPr id="41987" name="Picture 3"/>
          <p:cNvPicPr>
            <a:picLocks noChangeAspect="1" noChangeArrowheads="1"/>
          </p:cNvPicPr>
          <p:nvPr/>
        </p:nvPicPr>
        <p:blipFill>
          <a:blip r:embed="rId3"/>
          <a:srcRect/>
          <a:stretch>
            <a:fillRect/>
          </a:stretch>
        </p:blipFill>
        <p:spPr bwMode="auto">
          <a:xfrm>
            <a:off x="304800" y="1676400"/>
            <a:ext cx="3629025" cy="2828925"/>
          </a:xfrm>
          <a:prstGeom prst="rect">
            <a:avLst/>
          </a:prstGeom>
          <a:noFill/>
          <a:ln w="28575">
            <a:noFill/>
            <a:miter lim="800000"/>
            <a:headEnd/>
            <a:tailEnd/>
          </a:ln>
          <a:effectLst/>
        </p:spPr>
      </p:pic>
      <p:pic>
        <p:nvPicPr>
          <p:cNvPr id="41988" name="Picture 4"/>
          <p:cNvPicPr>
            <a:picLocks noChangeAspect="1" noChangeArrowheads="1"/>
          </p:cNvPicPr>
          <p:nvPr/>
        </p:nvPicPr>
        <p:blipFill>
          <a:blip r:embed="rId4"/>
          <a:srcRect/>
          <a:stretch>
            <a:fillRect/>
          </a:stretch>
        </p:blipFill>
        <p:spPr bwMode="auto">
          <a:xfrm>
            <a:off x="4191000" y="1676400"/>
            <a:ext cx="4487863" cy="2809875"/>
          </a:xfrm>
          <a:prstGeom prst="rect">
            <a:avLst/>
          </a:prstGeom>
          <a:noFill/>
          <a:ln w="28575">
            <a:noFill/>
            <a:miter lim="800000"/>
            <a:headEnd/>
            <a:tailEnd/>
          </a:ln>
          <a:effectLst/>
        </p:spPr>
      </p:pic>
      <p:pic>
        <p:nvPicPr>
          <p:cNvPr id="41989" name="Picture 5"/>
          <p:cNvPicPr>
            <a:picLocks noChangeAspect="1" noChangeArrowheads="1"/>
          </p:cNvPicPr>
          <p:nvPr/>
        </p:nvPicPr>
        <p:blipFill>
          <a:blip r:embed="rId5"/>
          <a:srcRect/>
          <a:stretch>
            <a:fillRect/>
          </a:stretch>
        </p:blipFill>
        <p:spPr bwMode="auto">
          <a:xfrm>
            <a:off x="2011363" y="4724400"/>
            <a:ext cx="5532437" cy="1717675"/>
          </a:xfrm>
          <a:prstGeom prst="rect">
            <a:avLst/>
          </a:prstGeom>
          <a:noFill/>
          <a:ln w="28575">
            <a:noFill/>
            <a:miter lim="800000"/>
            <a:headEnd/>
            <a:tailEnd/>
          </a:ln>
          <a:effectLst/>
        </p:spPr>
      </p:pic>
      <p:sp>
        <p:nvSpPr>
          <p:cNvPr id="6" name="Text Box 17"/>
          <p:cNvSpPr txBox="1">
            <a:spLocks noChangeArrowheads="1"/>
          </p:cNvSpPr>
          <p:nvPr/>
        </p:nvSpPr>
        <p:spPr bwMode="auto">
          <a:xfrm>
            <a:off x="0" y="5157192"/>
            <a:ext cx="2133600" cy="1079399"/>
          </a:xfrm>
          <a:prstGeom prst="rect">
            <a:avLst/>
          </a:prstGeom>
          <a:solidFill>
            <a:srgbClr val="FFE5E5"/>
          </a:solidFill>
          <a:ln w="28575">
            <a:solidFill>
              <a:schemeClr val="folHlink"/>
            </a:solidFill>
            <a:miter lim="800000"/>
            <a:headEnd/>
            <a:tailEnd/>
          </a:ln>
          <a:effectLst/>
        </p:spPr>
        <p:txBody>
          <a:bodyPr lIns="90000" tIns="46800" rIns="90000" bIns="46800">
            <a:spAutoFit/>
          </a:bodyPr>
          <a:lstStyle/>
          <a:p>
            <a:r>
              <a:rPr lang="en-US" sz="1600" dirty="0"/>
              <a:t>Note: For non- significant effects, use “ns” if </a:t>
            </a:r>
            <a:r>
              <a:rPr lang="en-US" sz="1600" i="1" dirty="0"/>
              <a:t>F</a:t>
            </a:r>
            <a:r>
              <a:rPr lang="en-US" sz="1600" dirty="0"/>
              <a:t> &lt; 1.0, or “</a:t>
            </a:r>
            <a:r>
              <a:rPr lang="en-US" sz="1600" i="1" dirty="0"/>
              <a:t>p</a:t>
            </a:r>
            <a:r>
              <a:rPr lang="en-US" sz="1600" dirty="0"/>
              <a:t> &gt; .05” if </a:t>
            </a:r>
            <a:r>
              <a:rPr lang="en-US" sz="1600" i="1" dirty="0"/>
              <a:t>F</a:t>
            </a:r>
            <a:r>
              <a:rPr lang="en-US" sz="1600" dirty="0"/>
              <a:t> &gt; 1.0.</a:t>
            </a:r>
          </a:p>
        </p:txBody>
      </p:sp>
    </p:spTree>
    <p:extLst>
      <p:ext uri="{BB962C8B-B14F-4D97-AF65-F5344CB8AC3E}">
        <p14:creationId xmlns:p14="http://schemas.microsoft.com/office/powerpoint/2010/main" val="604179275"/>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533400" y="457200"/>
            <a:ext cx="8164513" cy="1143000"/>
          </a:xfrm>
        </p:spPr>
        <p:txBody>
          <a:bodyPr/>
          <a:lstStyle/>
          <a:p>
            <a:pPr eaLnBrk="1" hangingPunct="1"/>
            <a:r>
              <a:rPr lang="en-US" sz="4000" smtClean="0"/>
              <a:t>Evaluating Evidence Of Validity &amp; Reliability</a:t>
            </a:r>
          </a:p>
        </p:txBody>
      </p:sp>
      <p:sp>
        <p:nvSpPr>
          <p:cNvPr id="64515" name="Rectangle 3"/>
          <p:cNvSpPr>
            <a:spLocks noGrp="1" noChangeArrowheads="1"/>
          </p:cNvSpPr>
          <p:nvPr>
            <p:ph type="body" idx="1"/>
          </p:nvPr>
        </p:nvSpPr>
        <p:spPr/>
        <p:txBody>
          <a:bodyPr/>
          <a:lstStyle/>
          <a:p>
            <a:pPr eaLnBrk="1" hangingPunct="1">
              <a:lnSpc>
                <a:spcPct val="80000"/>
              </a:lnSpc>
            </a:pPr>
            <a:r>
              <a:rPr lang="en-US" sz="2400" dirty="0" smtClean="0"/>
              <a:t>Is there strong evidence that this instrument measures the variable I am studying? </a:t>
            </a:r>
          </a:p>
          <a:p>
            <a:pPr lvl="1" eaLnBrk="1" hangingPunct="1">
              <a:lnSpc>
                <a:spcPct val="80000"/>
              </a:lnSpc>
            </a:pPr>
            <a:r>
              <a:rPr lang="en-US" sz="1600" dirty="0" smtClean="0"/>
              <a:t>What procedures did the researcher use to determine that all relevant aspects of the construct were measured by the instrument?</a:t>
            </a:r>
          </a:p>
          <a:p>
            <a:pPr lvl="1" eaLnBrk="1" hangingPunct="1">
              <a:lnSpc>
                <a:spcPct val="80000"/>
              </a:lnSpc>
            </a:pPr>
            <a:r>
              <a:rPr lang="en-US" sz="1600" dirty="0" smtClean="0"/>
              <a:t>An instrument may measure only one dimension of the domain; multiple measures may be necessary to measure more of the concept.</a:t>
            </a:r>
          </a:p>
          <a:p>
            <a:pPr lvl="1" eaLnBrk="1" hangingPunct="1">
              <a:lnSpc>
                <a:spcPct val="80000"/>
              </a:lnSpc>
            </a:pPr>
            <a:r>
              <a:rPr lang="en-US" sz="1600" dirty="0" smtClean="0"/>
              <a:t>Is there evidence that the instrument measures the variable consistently? </a:t>
            </a:r>
          </a:p>
          <a:p>
            <a:pPr lvl="1" eaLnBrk="1" hangingPunct="1">
              <a:lnSpc>
                <a:spcPct val="80000"/>
              </a:lnSpc>
            </a:pPr>
            <a:r>
              <a:rPr lang="en-US" sz="1600" dirty="0" smtClean="0"/>
              <a:t>If the instrument is a </a:t>
            </a:r>
            <a:r>
              <a:rPr lang="en-US" sz="1600" dirty="0" err="1" smtClean="0"/>
              <a:t>questionaire</a:t>
            </a:r>
            <a:r>
              <a:rPr lang="en-US" sz="1600" dirty="0" smtClean="0"/>
              <a:t> that must be read by research subjects, is the readability level reported? What information about the reading comprehension level of the sample is provided?</a:t>
            </a:r>
          </a:p>
          <a:p>
            <a:pPr eaLnBrk="1" hangingPunct="1">
              <a:lnSpc>
                <a:spcPct val="80000"/>
              </a:lnSpc>
            </a:pPr>
            <a:r>
              <a:rPr lang="en-US" sz="2400" dirty="0" smtClean="0"/>
              <a:t>Is there evidence that this instrument is appropriate for my sample and setting? </a:t>
            </a:r>
          </a:p>
          <a:p>
            <a:pPr lvl="1" eaLnBrk="1" hangingPunct="1">
              <a:lnSpc>
                <a:spcPct val="80000"/>
              </a:lnSpc>
            </a:pPr>
            <a:r>
              <a:rPr lang="en-US" sz="1600" dirty="0" smtClean="0"/>
              <a:t>Many instruments developed by researchers in other disciplines have been used in </a:t>
            </a:r>
            <a:r>
              <a:rPr lang="en-US" sz="1600" dirty="0" err="1" smtClean="0"/>
              <a:t>cs</a:t>
            </a:r>
            <a:r>
              <a:rPr lang="en-US" sz="1600" dirty="0" smtClean="0"/>
              <a:t> studies. Often, little attention has been given to the appropriateness of these instruments for the populations likely to be studied by CS researchers. </a:t>
            </a:r>
          </a:p>
          <a:p>
            <a:pPr lvl="1" eaLnBrk="1" hangingPunct="1">
              <a:lnSpc>
                <a:spcPct val="80000"/>
              </a:lnSpc>
            </a:pPr>
            <a:r>
              <a:rPr lang="en-US" sz="1600" dirty="0" smtClean="0"/>
              <a:t>Many research instruments are too lengthy and difficult to manage for use in CS settings. </a:t>
            </a:r>
          </a:p>
        </p:txBody>
      </p:sp>
    </p:spTree>
    <p:extLst>
      <p:ext uri="{BB962C8B-B14F-4D97-AF65-F5344CB8AC3E}">
        <p14:creationId xmlns:p14="http://schemas.microsoft.com/office/powerpoint/2010/main" val="1021003440"/>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b="1" i="1" smtClean="0"/>
              <a:t>The Nature of Good Design</a:t>
            </a:r>
          </a:p>
        </p:txBody>
      </p:sp>
      <p:sp>
        <p:nvSpPr>
          <p:cNvPr id="65539" name="Rectangle 3"/>
          <p:cNvSpPr>
            <a:spLocks noGrp="1" noChangeArrowheads="1"/>
          </p:cNvSpPr>
          <p:nvPr>
            <p:ph type="body" idx="1"/>
          </p:nvPr>
        </p:nvSpPr>
        <p:spPr/>
        <p:txBody>
          <a:bodyPr/>
          <a:lstStyle/>
          <a:p>
            <a:pPr marL="609600" indent="-609600" eaLnBrk="1" hangingPunct="1">
              <a:lnSpc>
                <a:spcPct val="80000"/>
              </a:lnSpc>
            </a:pPr>
            <a:r>
              <a:rPr lang="en-US" sz="1400" b="1" dirty="0" smtClean="0"/>
              <a:t>Theory-Grounded.</a:t>
            </a:r>
            <a:r>
              <a:rPr lang="en-US" sz="1400" dirty="0" smtClean="0"/>
              <a:t> </a:t>
            </a:r>
          </a:p>
          <a:p>
            <a:pPr marL="990600" lvl="1" indent="-533400" eaLnBrk="1" hangingPunct="1">
              <a:lnSpc>
                <a:spcPct val="80000"/>
              </a:lnSpc>
            </a:pPr>
            <a:r>
              <a:rPr lang="en-US" sz="1200" dirty="0" smtClean="0"/>
              <a:t>Good research strategies reflect the theories which are being investigated</a:t>
            </a:r>
          </a:p>
          <a:p>
            <a:pPr marL="990600" lvl="1" indent="-533400" eaLnBrk="1" hangingPunct="1">
              <a:lnSpc>
                <a:spcPct val="80000"/>
              </a:lnSpc>
            </a:pPr>
            <a:r>
              <a:rPr lang="en-US" sz="1200" dirty="0" err="1" smtClean="0"/>
              <a:t>Eg</a:t>
            </a:r>
            <a:r>
              <a:rPr lang="en-US" sz="1200" dirty="0" smtClean="0"/>
              <a:t>: where theory predicts a specific treatment effect on one measure but not on another, the inclusion of both in the design improves </a:t>
            </a:r>
            <a:r>
              <a:rPr lang="en-US" sz="1200" dirty="0" err="1" smtClean="0"/>
              <a:t>discriminant</a:t>
            </a:r>
            <a:r>
              <a:rPr lang="en-US" sz="1200" dirty="0" smtClean="0"/>
              <a:t> validity and demonstrates the predictive power of the theory.</a:t>
            </a:r>
            <a:r>
              <a:rPr lang="en-US" sz="1200" b="1" dirty="0" smtClean="0"/>
              <a:t> </a:t>
            </a:r>
            <a:endParaRPr lang="en-US" sz="1200" dirty="0" smtClean="0"/>
          </a:p>
          <a:p>
            <a:pPr marL="609600" indent="-609600" eaLnBrk="1" hangingPunct="1">
              <a:lnSpc>
                <a:spcPct val="80000"/>
              </a:lnSpc>
            </a:pPr>
            <a:r>
              <a:rPr lang="en-US" sz="1400" b="1" dirty="0" smtClean="0"/>
              <a:t>Situational.</a:t>
            </a:r>
            <a:r>
              <a:rPr lang="en-US" sz="1400" dirty="0" smtClean="0"/>
              <a:t> </a:t>
            </a:r>
          </a:p>
          <a:p>
            <a:pPr marL="990600" lvl="1" indent="-533400" eaLnBrk="1" hangingPunct="1">
              <a:lnSpc>
                <a:spcPct val="80000"/>
              </a:lnSpc>
            </a:pPr>
            <a:r>
              <a:rPr lang="en-US" sz="1200" dirty="0" smtClean="0"/>
              <a:t>Good research designs reflect the settings of the investigation </a:t>
            </a:r>
          </a:p>
          <a:p>
            <a:pPr marL="990600" lvl="1" indent="-533400" eaLnBrk="1" hangingPunct="1">
              <a:lnSpc>
                <a:spcPct val="80000"/>
              </a:lnSpc>
            </a:pPr>
            <a:r>
              <a:rPr lang="en-US" sz="1200" dirty="0" err="1" smtClean="0"/>
              <a:t>Eg</a:t>
            </a:r>
            <a:r>
              <a:rPr lang="en-US" sz="1200" dirty="0" smtClean="0"/>
              <a:t>: intergroup rivalry, demoralization, and competition might be assessed through the use of additional comparison groups who are not in direct contact with the original group.</a:t>
            </a:r>
            <a:r>
              <a:rPr lang="en-US" sz="1200" b="1" dirty="0" smtClean="0"/>
              <a:t> </a:t>
            </a:r>
            <a:endParaRPr lang="en-US" sz="1200" dirty="0" smtClean="0"/>
          </a:p>
          <a:p>
            <a:pPr marL="609600" indent="-609600" eaLnBrk="1" hangingPunct="1">
              <a:lnSpc>
                <a:spcPct val="80000"/>
              </a:lnSpc>
            </a:pPr>
            <a:r>
              <a:rPr lang="en-US" sz="1400" b="1" dirty="0" smtClean="0"/>
              <a:t>Feasible.</a:t>
            </a:r>
            <a:r>
              <a:rPr lang="en-US" sz="1400" dirty="0" smtClean="0"/>
              <a:t> </a:t>
            </a:r>
          </a:p>
          <a:p>
            <a:pPr marL="990600" lvl="1" indent="-533400" eaLnBrk="1" hangingPunct="1">
              <a:lnSpc>
                <a:spcPct val="80000"/>
              </a:lnSpc>
            </a:pPr>
            <a:r>
              <a:rPr lang="en-US" sz="1200" dirty="0" smtClean="0"/>
              <a:t>Good designs can be implemented. </a:t>
            </a:r>
          </a:p>
          <a:p>
            <a:pPr marL="990600" lvl="1" indent="-533400" eaLnBrk="1" hangingPunct="1">
              <a:lnSpc>
                <a:spcPct val="80000"/>
              </a:lnSpc>
            </a:pPr>
            <a:r>
              <a:rPr lang="en-US" sz="1200" dirty="0" smtClean="0"/>
              <a:t>The sequence and timing of events are carefully thought out. </a:t>
            </a:r>
          </a:p>
          <a:p>
            <a:pPr marL="990600" lvl="1" indent="-533400" eaLnBrk="1" hangingPunct="1">
              <a:lnSpc>
                <a:spcPct val="80000"/>
              </a:lnSpc>
            </a:pPr>
            <a:r>
              <a:rPr lang="en-US" sz="1200" dirty="0" smtClean="0"/>
              <a:t>Potential problems in measurement, adherence to assignment, database construction and the like, are anticipated. Where needed, additional groups or measurements are included in the design to explicitly correct for such problems.</a:t>
            </a:r>
            <a:r>
              <a:rPr lang="en-US" sz="1200" b="1" dirty="0" smtClean="0"/>
              <a:t> </a:t>
            </a:r>
            <a:endParaRPr lang="en-US" sz="1200" dirty="0" smtClean="0"/>
          </a:p>
          <a:p>
            <a:pPr marL="609600" indent="-609600" eaLnBrk="1" hangingPunct="1">
              <a:lnSpc>
                <a:spcPct val="80000"/>
              </a:lnSpc>
            </a:pPr>
            <a:r>
              <a:rPr lang="en-US" sz="1400" b="1" dirty="0" smtClean="0"/>
              <a:t>Redundant.</a:t>
            </a:r>
            <a:r>
              <a:rPr lang="en-US" sz="1400" dirty="0" smtClean="0"/>
              <a:t> </a:t>
            </a:r>
          </a:p>
          <a:p>
            <a:pPr marL="990600" lvl="1" indent="-533400" eaLnBrk="1" hangingPunct="1">
              <a:lnSpc>
                <a:spcPct val="80000"/>
              </a:lnSpc>
            </a:pPr>
            <a:r>
              <a:rPr lang="en-US" sz="1200" dirty="0" smtClean="0"/>
              <a:t>Good research designs have some flexibility built into them. </a:t>
            </a:r>
          </a:p>
          <a:p>
            <a:pPr marL="990600" lvl="1" indent="-533400" eaLnBrk="1" hangingPunct="1">
              <a:lnSpc>
                <a:spcPct val="80000"/>
              </a:lnSpc>
            </a:pPr>
            <a:r>
              <a:rPr lang="en-US" sz="1200" dirty="0" smtClean="0"/>
              <a:t>Often, this flexibility results from duplication of essential design features. </a:t>
            </a:r>
          </a:p>
          <a:p>
            <a:pPr marL="990600" lvl="1" indent="-533400" eaLnBrk="1" hangingPunct="1">
              <a:lnSpc>
                <a:spcPct val="80000"/>
              </a:lnSpc>
            </a:pPr>
            <a:r>
              <a:rPr lang="en-US" sz="1200" dirty="0" err="1" smtClean="0"/>
              <a:t>Eg</a:t>
            </a:r>
            <a:r>
              <a:rPr lang="en-US" sz="1200" dirty="0" smtClean="0"/>
              <a:t>.: multiple replications of a treatment help to insure that failure to implement the treatment in one setting will not invalidate the entire study.</a:t>
            </a:r>
            <a:r>
              <a:rPr lang="en-US" sz="1200" b="1" dirty="0" smtClean="0"/>
              <a:t> </a:t>
            </a:r>
            <a:endParaRPr lang="en-US" sz="1200" dirty="0" smtClean="0"/>
          </a:p>
          <a:p>
            <a:pPr marL="609600" indent="-609600" eaLnBrk="1" hangingPunct="1">
              <a:lnSpc>
                <a:spcPct val="80000"/>
              </a:lnSpc>
            </a:pPr>
            <a:r>
              <a:rPr lang="en-US" sz="1400" b="1" dirty="0" smtClean="0"/>
              <a:t>Efficient.</a:t>
            </a:r>
            <a:r>
              <a:rPr lang="en-US" sz="1400" dirty="0" smtClean="0"/>
              <a:t> </a:t>
            </a:r>
          </a:p>
          <a:p>
            <a:pPr marL="990600" lvl="1" indent="-533400" eaLnBrk="1" hangingPunct="1">
              <a:lnSpc>
                <a:spcPct val="80000"/>
              </a:lnSpc>
            </a:pPr>
            <a:r>
              <a:rPr lang="en-US" sz="1200" dirty="0" smtClean="0"/>
              <a:t>Good designs strike a balance between redundancy and the tendency to overdesign. Where it is reasonable, other, less costly, strategies for ruling out potential threats to validity are utilized. </a:t>
            </a:r>
          </a:p>
        </p:txBody>
      </p:sp>
    </p:spTree>
    <p:extLst>
      <p:ext uri="{BB962C8B-B14F-4D97-AF65-F5344CB8AC3E}">
        <p14:creationId xmlns:p14="http://schemas.microsoft.com/office/powerpoint/2010/main" val="16104765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dirty="0" smtClean="0"/>
              <a:t>Learning Outcome</a:t>
            </a:r>
          </a:p>
        </p:txBody>
      </p:sp>
      <p:sp>
        <p:nvSpPr>
          <p:cNvPr id="3075" name="Content Placeholder 2"/>
          <p:cNvSpPr>
            <a:spLocks noGrp="1"/>
          </p:cNvSpPr>
          <p:nvPr>
            <p:ph idx="1"/>
          </p:nvPr>
        </p:nvSpPr>
        <p:spPr/>
        <p:txBody>
          <a:bodyPr/>
          <a:lstStyle/>
          <a:p>
            <a:r>
              <a:rPr lang="en-US" sz="2800" dirty="0" smtClean="0"/>
              <a:t>Identify and </a:t>
            </a:r>
            <a:r>
              <a:rPr lang="en-US" sz="2800" dirty="0" smtClean="0">
                <a:solidFill>
                  <a:srgbClr val="0070C0"/>
                </a:solidFill>
              </a:rPr>
              <a:t>design</a:t>
            </a:r>
            <a:r>
              <a:rPr lang="en-US" sz="2800" dirty="0" smtClean="0"/>
              <a:t> suitable </a:t>
            </a:r>
            <a:r>
              <a:rPr lang="en-US" sz="2800" dirty="0" smtClean="0">
                <a:solidFill>
                  <a:srgbClr val="0070C0"/>
                </a:solidFill>
              </a:rPr>
              <a:t>techniques/methodology</a:t>
            </a:r>
            <a:r>
              <a:rPr lang="en-US" sz="2800" dirty="0" smtClean="0"/>
              <a:t> for the proposed research</a:t>
            </a:r>
          </a:p>
        </p:txBody>
      </p:sp>
      <p:sp>
        <p:nvSpPr>
          <p:cNvPr id="3076" name="Slide Number Placeholder 3"/>
          <p:cNvSpPr>
            <a:spLocks noGrp="1"/>
          </p:cNvSpPr>
          <p:nvPr>
            <p:ph type="sldNum" sz="quarter" idx="12"/>
          </p:nvPr>
        </p:nvSpPr>
        <p:spPr bwMode="auto">
          <a:xfrm>
            <a:off x="7010400" y="6492875"/>
            <a:ext cx="2133600" cy="365125"/>
          </a:xfrm>
          <a:noFill/>
          <a:ln>
            <a:miter lim="800000"/>
            <a:headEnd/>
            <a:tailEnd/>
          </a:ln>
        </p:spPr>
        <p:txBody>
          <a:bodyPr/>
          <a:lstStyle/>
          <a:p>
            <a:fld id="{C982DF31-D848-4A9B-962E-D7222E3D50CB}" type="slidenum">
              <a:rPr lang="en-MY">
                <a:solidFill>
                  <a:schemeClr val="bg1"/>
                </a:solidFill>
              </a:rPr>
              <a:pPr/>
              <a:t>2</a:t>
            </a:fld>
            <a:endParaRPr lang="en-MY">
              <a:solidFill>
                <a:schemeClr val="bg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eaLnBrk="1" hangingPunct="1"/>
            <a:r>
              <a:rPr lang="en-US" altLang="en-US" b="1" smtClean="0">
                <a:ea typeface="ＭＳ Ｐゴシック" pitchFamily="34" charset="-128"/>
              </a:rPr>
              <a:t>Methodologies</a:t>
            </a:r>
          </a:p>
        </p:txBody>
      </p:sp>
      <p:sp>
        <p:nvSpPr>
          <p:cNvPr id="3075" name="Content Placeholder 2"/>
          <p:cNvSpPr>
            <a:spLocks noGrp="1"/>
          </p:cNvSpPr>
          <p:nvPr>
            <p:ph sz="half" idx="2"/>
          </p:nvPr>
        </p:nvSpPr>
        <p:spPr/>
        <p:txBody>
          <a:bodyPr/>
          <a:lstStyle/>
          <a:p>
            <a:pPr eaLnBrk="1" hangingPunct="1"/>
            <a:r>
              <a:rPr lang="en-US" altLang="en-US" sz="3600" dirty="0" smtClean="0">
                <a:ea typeface="ＭＳ Ｐゴシック" pitchFamily="34" charset="-128"/>
              </a:rPr>
              <a:t>Grounded Theory</a:t>
            </a:r>
          </a:p>
          <a:p>
            <a:pPr eaLnBrk="1" hangingPunct="1"/>
            <a:r>
              <a:rPr lang="en-US" altLang="en-US" sz="3600" dirty="0" smtClean="0">
                <a:ea typeface="ＭＳ Ｐゴシック" pitchFamily="34" charset="-128"/>
              </a:rPr>
              <a:t>Ethnography</a:t>
            </a:r>
          </a:p>
          <a:p>
            <a:pPr eaLnBrk="1" hangingPunct="1"/>
            <a:r>
              <a:rPr lang="en-US" altLang="en-US" sz="3600" dirty="0" smtClean="0">
                <a:ea typeface="ＭＳ Ｐゴシック" pitchFamily="34" charset="-128"/>
              </a:rPr>
              <a:t>Action Research</a:t>
            </a:r>
          </a:p>
          <a:p>
            <a:pPr eaLnBrk="1" hangingPunct="1"/>
            <a:r>
              <a:rPr lang="en-US" altLang="en-US" sz="3600" dirty="0" smtClean="0">
                <a:ea typeface="ＭＳ Ｐゴシック" pitchFamily="34" charset="-128"/>
              </a:rPr>
              <a:t>Case Study</a:t>
            </a:r>
          </a:p>
          <a:p>
            <a:r>
              <a:rPr lang="en-US" sz="3600" dirty="0" smtClean="0"/>
              <a:t>Formal</a:t>
            </a:r>
          </a:p>
          <a:p>
            <a:pPr eaLnBrk="1" hangingPunct="1"/>
            <a:endParaRPr lang="en-US" altLang="en-US" sz="3600" dirty="0" smtClean="0">
              <a:ea typeface="ＭＳ Ｐゴシック" pitchFamily="34" charset="-128"/>
            </a:endParaRPr>
          </a:p>
          <a:p>
            <a:pPr eaLnBrk="1" hangingPunct="1">
              <a:buFontTx/>
              <a:buNone/>
            </a:pPr>
            <a:endParaRPr lang="en-US" altLang="en-US" sz="3600" dirty="0" smtClean="0">
              <a:ea typeface="ＭＳ Ｐゴシック" pitchFamily="34" charset="-128"/>
            </a:endParaRPr>
          </a:p>
        </p:txBody>
      </p:sp>
      <p:sp>
        <p:nvSpPr>
          <p:cNvPr id="6" name="Content Placeholder 5"/>
          <p:cNvSpPr>
            <a:spLocks noGrp="1"/>
          </p:cNvSpPr>
          <p:nvPr>
            <p:ph sz="quarter" idx="4"/>
          </p:nvPr>
        </p:nvSpPr>
        <p:spPr/>
        <p:txBody>
          <a:bodyPr/>
          <a:lstStyle/>
          <a:p>
            <a:r>
              <a:rPr lang="en-US" sz="3600" dirty="0" smtClean="0"/>
              <a:t>Mathematical</a:t>
            </a:r>
          </a:p>
          <a:p>
            <a:r>
              <a:rPr lang="en-US" sz="3600" dirty="0" smtClean="0"/>
              <a:t>Simulation</a:t>
            </a:r>
          </a:p>
          <a:p>
            <a:r>
              <a:rPr lang="en-US" sz="3600" dirty="0" smtClean="0"/>
              <a:t>Experimental</a:t>
            </a:r>
          </a:p>
          <a:p>
            <a:r>
              <a:rPr lang="en-US" sz="3600" dirty="0" smtClean="0"/>
              <a:t>Build</a:t>
            </a:r>
          </a:p>
          <a:p>
            <a:r>
              <a:rPr lang="en-US" sz="3600" dirty="0" smtClean="0"/>
              <a:t>Process</a:t>
            </a:r>
          </a:p>
          <a:p>
            <a:r>
              <a:rPr lang="en-US" sz="3600" dirty="0" smtClean="0"/>
              <a:t>Model</a:t>
            </a:r>
          </a:p>
          <a:p>
            <a:endParaRPr lang="en-MY" sz="3600" dirty="0"/>
          </a:p>
        </p:txBody>
      </p:sp>
    </p:spTree>
    <p:extLst>
      <p:ext uri="{BB962C8B-B14F-4D97-AF65-F5344CB8AC3E}">
        <p14:creationId xmlns:p14="http://schemas.microsoft.com/office/powerpoint/2010/main" val="1055392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animEffect transition="in" filter="fade">
                                      <p:cBhvr>
                                        <p:cTn id="7" dur="1000"/>
                                        <p:tgtEl>
                                          <p:spTgt spid="30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075">
                                            <p:txEl>
                                              <p:pRg st="1" end="1"/>
                                            </p:txEl>
                                          </p:spTgt>
                                        </p:tgtEl>
                                        <p:attrNameLst>
                                          <p:attrName>style.visibility</p:attrName>
                                        </p:attrNameLst>
                                      </p:cBhvr>
                                      <p:to>
                                        <p:strVal val="visible"/>
                                      </p:to>
                                    </p:set>
                                    <p:animEffect transition="in" filter="fade">
                                      <p:cBhvr>
                                        <p:cTn id="12" dur="1000"/>
                                        <p:tgtEl>
                                          <p:spTgt spid="307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075">
                                            <p:txEl>
                                              <p:pRg st="2" end="2"/>
                                            </p:txEl>
                                          </p:spTgt>
                                        </p:tgtEl>
                                        <p:attrNameLst>
                                          <p:attrName>style.visibility</p:attrName>
                                        </p:attrNameLst>
                                      </p:cBhvr>
                                      <p:to>
                                        <p:strVal val="visible"/>
                                      </p:to>
                                    </p:set>
                                    <p:animEffect transition="in" filter="fade">
                                      <p:cBhvr>
                                        <p:cTn id="17" dur="1000"/>
                                        <p:tgtEl>
                                          <p:spTgt spid="307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075">
                                            <p:txEl>
                                              <p:pRg st="3" end="3"/>
                                            </p:txEl>
                                          </p:spTgt>
                                        </p:tgtEl>
                                        <p:attrNameLst>
                                          <p:attrName>style.visibility</p:attrName>
                                        </p:attrNameLst>
                                      </p:cBhvr>
                                      <p:to>
                                        <p:strVal val="visible"/>
                                      </p:to>
                                    </p:set>
                                    <p:animEffect transition="in" filter="fade">
                                      <p:cBhvr>
                                        <p:cTn id="22" dur="1000"/>
                                        <p:tgtEl>
                                          <p:spTgt spid="307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75">
                                            <p:txEl>
                                              <p:pRg st="4" end="4"/>
                                            </p:txEl>
                                          </p:spTgt>
                                        </p:tgtEl>
                                        <p:attrNameLst>
                                          <p:attrName>style.visibility</p:attrName>
                                        </p:attrNameLst>
                                      </p:cBhvr>
                                      <p:to>
                                        <p:strVal val="visible"/>
                                      </p:to>
                                    </p:set>
                                    <p:animEffect transition="in" filter="fade">
                                      <p:cBhvr>
                                        <p:cTn id="27" dur="1000"/>
                                        <p:tgtEl>
                                          <p:spTgt spid="307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685800" y="304800"/>
            <a:ext cx="7772400" cy="2530475"/>
          </a:xfrm>
        </p:spPr>
        <p:txBody>
          <a:bodyPr/>
          <a:lstStyle/>
          <a:p>
            <a:pPr eaLnBrk="1" hangingPunct="1"/>
            <a:r>
              <a:rPr lang="en-US" sz="4000" smtClean="0"/>
              <a:t>Is the research described clearly enough that others can reproduce it?</a:t>
            </a:r>
            <a:br>
              <a:rPr lang="en-US" sz="4000" smtClean="0"/>
            </a:br>
            <a:endParaRPr lang="en-US" sz="4000" smtClean="0"/>
          </a:p>
        </p:txBody>
      </p:sp>
      <p:sp>
        <p:nvSpPr>
          <p:cNvPr id="107523" name="Rectangle 3"/>
          <p:cNvSpPr>
            <a:spLocks noGrp="1" noChangeArrowheads="1"/>
          </p:cNvSpPr>
          <p:nvPr>
            <p:ph type="body" idx="1"/>
          </p:nvPr>
        </p:nvSpPr>
        <p:spPr>
          <a:xfrm>
            <a:off x="685800" y="2895600"/>
            <a:ext cx="7772400" cy="3200400"/>
          </a:xfrm>
        </p:spPr>
        <p:txBody>
          <a:bodyPr/>
          <a:lstStyle/>
          <a:p>
            <a:pPr eaLnBrk="1" hangingPunct="1"/>
            <a:r>
              <a:rPr lang="en-US" smtClean="0"/>
              <a:t>You can’t include everything</a:t>
            </a:r>
          </a:p>
          <a:p>
            <a:pPr eaLnBrk="1" hangingPunct="1"/>
            <a:r>
              <a:rPr lang="en-US" smtClean="0"/>
              <a:t>Have they included enough of what is important?</a:t>
            </a:r>
          </a:p>
          <a:p>
            <a:pPr eaLnBrk="1" hangingPunct="1"/>
            <a:r>
              <a:rPr lang="en-US" smtClean="0"/>
              <a:t>Have they included too much of what is unimportant?</a:t>
            </a:r>
          </a:p>
        </p:txBody>
      </p:sp>
    </p:spTree>
    <p:extLst>
      <p:ext uri="{BB962C8B-B14F-4D97-AF65-F5344CB8AC3E}">
        <p14:creationId xmlns:p14="http://schemas.microsoft.com/office/powerpoint/2010/main" val="395489062"/>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pPr eaLnBrk="1" hangingPunct="1"/>
            <a:r>
              <a:rPr lang="en-US" smtClean="0"/>
              <a:t>Is the research methodology valid?</a:t>
            </a:r>
          </a:p>
        </p:txBody>
      </p:sp>
      <p:sp>
        <p:nvSpPr>
          <p:cNvPr id="108547" name="Rectangle 3"/>
          <p:cNvSpPr>
            <a:spLocks noGrp="1" noChangeArrowheads="1"/>
          </p:cNvSpPr>
          <p:nvPr>
            <p:ph type="body" idx="1"/>
          </p:nvPr>
        </p:nvSpPr>
        <p:spPr/>
        <p:txBody>
          <a:bodyPr/>
          <a:lstStyle/>
          <a:p>
            <a:pPr eaLnBrk="1" hangingPunct="1">
              <a:lnSpc>
                <a:spcPct val="90000"/>
              </a:lnSpc>
            </a:pPr>
            <a:r>
              <a:rPr lang="en-US" smtClean="0"/>
              <a:t>Are the research methods described clearly? Do they make sense?</a:t>
            </a:r>
          </a:p>
          <a:p>
            <a:pPr eaLnBrk="1" hangingPunct="1">
              <a:lnSpc>
                <a:spcPct val="90000"/>
              </a:lnSpc>
            </a:pPr>
            <a:r>
              <a:rPr lang="en-US" smtClean="0"/>
              <a:t>What are the assumptions? There are always assumptions…</a:t>
            </a:r>
          </a:p>
          <a:p>
            <a:pPr eaLnBrk="1" hangingPunct="1">
              <a:lnSpc>
                <a:spcPct val="90000"/>
              </a:lnSpc>
            </a:pPr>
            <a:r>
              <a:rPr lang="en-US" smtClean="0"/>
              <a:t>How sensitive are the results to the assumptions?</a:t>
            </a:r>
          </a:p>
          <a:p>
            <a:pPr lvl="1" eaLnBrk="1" hangingPunct="1">
              <a:lnSpc>
                <a:spcPct val="90000"/>
              </a:lnSpc>
            </a:pPr>
            <a:r>
              <a:rPr lang="en-US" smtClean="0"/>
              <a:t>If the assumptions are slightly wrong, are the results invalid?</a:t>
            </a:r>
          </a:p>
          <a:p>
            <a:pPr eaLnBrk="1" hangingPunct="1">
              <a:lnSpc>
                <a:spcPct val="90000"/>
              </a:lnSpc>
            </a:pPr>
            <a:endParaRPr lang="en-US" smtClean="0"/>
          </a:p>
        </p:txBody>
      </p:sp>
    </p:spTree>
    <p:extLst>
      <p:ext uri="{BB962C8B-B14F-4D97-AF65-F5344CB8AC3E}">
        <p14:creationId xmlns:p14="http://schemas.microsoft.com/office/powerpoint/2010/main" val="522777569"/>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1154113" y="723900"/>
            <a:ext cx="7772400" cy="609600"/>
          </a:xfrm>
        </p:spPr>
        <p:txBody>
          <a:bodyPr/>
          <a:lstStyle/>
          <a:p>
            <a:pPr eaLnBrk="1" hangingPunct="1"/>
            <a:r>
              <a:rPr lang="en-US" smtClean="0"/>
              <a:t>Is the research correct?</a:t>
            </a:r>
          </a:p>
        </p:txBody>
      </p:sp>
      <p:sp>
        <p:nvSpPr>
          <p:cNvPr id="109571" name="Rectangle 3"/>
          <p:cNvSpPr>
            <a:spLocks noGrp="1" noChangeArrowheads="1"/>
          </p:cNvSpPr>
          <p:nvPr>
            <p:ph type="body" idx="1"/>
          </p:nvPr>
        </p:nvSpPr>
        <p:spPr/>
        <p:txBody>
          <a:bodyPr/>
          <a:lstStyle/>
          <a:p>
            <a:pPr eaLnBrk="1" hangingPunct="1"/>
            <a:r>
              <a:rPr lang="en-US" smtClean="0"/>
              <a:t>Are the formulas / algorithms / statistical methods correct?</a:t>
            </a:r>
          </a:p>
          <a:p>
            <a:pPr eaLnBrk="1" hangingPunct="1"/>
            <a:r>
              <a:rPr lang="en-US" smtClean="0"/>
              <a:t>Do the experiments test what the student says they test?</a:t>
            </a:r>
          </a:p>
          <a:p>
            <a:pPr eaLnBrk="1" hangingPunct="1"/>
            <a:r>
              <a:rPr lang="en-US" smtClean="0"/>
              <a:t>Have boundary conditions been explored?</a:t>
            </a:r>
          </a:p>
          <a:p>
            <a:pPr eaLnBrk="1" hangingPunct="1"/>
            <a:r>
              <a:rPr lang="en-US" smtClean="0"/>
              <a:t>Do the results make sense, and is it clear why they were obtained?</a:t>
            </a:r>
          </a:p>
          <a:p>
            <a:pPr eaLnBrk="1" hangingPunct="1">
              <a:buFontTx/>
              <a:buNone/>
            </a:pPr>
            <a:endParaRPr lang="en-US" smtClean="0"/>
          </a:p>
        </p:txBody>
      </p:sp>
    </p:spTree>
    <p:extLst>
      <p:ext uri="{BB962C8B-B14F-4D97-AF65-F5344CB8AC3E}">
        <p14:creationId xmlns:p14="http://schemas.microsoft.com/office/powerpoint/2010/main" val="967002306"/>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1154113" y="723900"/>
            <a:ext cx="7772400" cy="609600"/>
          </a:xfrm>
        </p:spPr>
        <p:txBody>
          <a:bodyPr/>
          <a:lstStyle/>
          <a:p>
            <a:pPr eaLnBrk="1" hangingPunct="1"/>
            <a:r>
              <a:rPr lang="en-US" smtClean="0"/>
              <a:t>Is the analysis correct?</a:t>
            </a:r>
          </a:p>
        </p:txBody>
      </p:sp>
      <p:sp>
        <p:nvSpPr>
          <p:cNvPr id="110595" name="Rectangle 3"/>
          <p:cNvSpPr>
            <a:spLocks noGrp="1" noChangeArrowheads="1"/>
          </p:cNvSpPr>
          <p:nvPr>
            <p:ph type="body" idx="1"/>
          </p:nvPr>
        </p:nvSpPr>
        <p:spPr/>
        <p:txBody>
          <a:bodyPr/>
          <a:lstStyle/>
          <a:p>
            <a:pPr eaLnBrk="1" hangingPunct="1"/>
            <a:r>
              <a:rPr lang="en-US" smtClean="0"/>
              <a:t>Do the results support the conclusions?</a:t>
            </a:r>
          </a:p>
          <a:p>
            <a:pPr eaLnBrk="1" hangingPunct="1"/>
            <a:r>
              <a:rPr lang="en-US" smtClean="0"/>
              <a:t>Do they support different, competing conclusions?</a:t>
            </a:r>
          </a:p>
        </p:txBody>
      </p:sp>
    </p:spTree>
    <p:extLst>
      <p:ext uri="{BB962C8B-B14F-4D97-AF65-F5344CB8AC3E}">
        <p14:creationId xmlns:p14="http://schemas.microsoft.com/office/powerpoint/2010/main" val="251516446"/>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93700" y="317500"/>
            <a:ext cx="8434388" cy="553998"/>
          </a:xfrm>
        </p:spPr>
        <p:txBody>
          <a:bodyPr lIns="0" tIns="0" rIns="0" bIns="0" rtlCol="0">
            <a:spAutoFit/>
          </a:bodyPr>
          <a:lstStyle/>
          <a:p>
            <a:pPr marL="8929">
              <a:defRPr/>
            </a:pPr>
            <a:r>
              <a:rPr sz="3600" spc="-21" dirty="0"/>
              <a:t>T</a:t>
            </a:r>
            <a:r>
              <a:rPr sz="3600" dirty="0"/>
              <a:t>hre</a:t>
            </a:r>
            <a:r>
              <a:rPr sz="3600" spc="-18" dirty="0"/>
              <a:t>at</a:t>
            </a:r>
            <a:r>
              <a:rPr sz="3600" dirty="0"/>
              <a:t>s</a:t>
            </a:r>
            <a:r>
              <a:rPr sz="3600" spc="232" dirty="0">
                <a:latin typeface="Times New Roman"/>
                <a:cs typeface="Times New Roman"/>
              </a:rPr>
              <a:t> </a:t>
            </a:r>
            <a:r>
              <a:rPr sz="3600" spc="-18" dirty="0"/>
              <a:t>to</a:t>
            </a:r>
            <a:r>
              <a:rPr sz="3600" spc="232" dirty="0">
                <a:latin typeface="Times New Roman"/>
                <a:cs typeface="Times New Roman"/>
              </a:rPr>
              <a:t> </a:t>
            </a:r>
            <a:r>
              <a:rPr sz="3600" spc="-14" dirty="0"/>
              <a:t>vali</a:t>
            </a:r>
            <a:r>
              <a:rPr sz="3600" dirty="0"/>
              <a:t>d</a:t>
            </a:r>
            <a:r>
              <a:rPr sz="3600" spc="-14" dirty="0"/>
              <a:t>ity</a:t>
            </a:r>
            <a:r>
              <a:rPr sz="3600" spc="232" dirty="0">
                <a:latin typeface="Times New Roman"/>
                <a:cs typeface="Times New Roman"/>
              </a:rPr>
              <a:t> </a:t>
            </a:r>
            <a:r>
              <a:rPr sz="3600" dirty="0"/>
              <a:t>—</a:t>
            </a:r>
            <a:r>
              <a:rPr sz="3600" spc="232" dirty="0">
                <a:latin typeface="Times New Roman"/>
                <a:cs typeface="Times New Roman"/>
              </a:rPr>
              <a:t> </a:t>
            </a:r>
            <a:r>
              <a:rPr sz="3600" dirty="0"/>
              <a:t>E</a:t>
            </a:r>
            <a:r>
              <a:rPr sz="3600" spc="-21" dirty="0"/>
              <a:t>x</a:t>
            </a:r>
            <a:r>
              <a:rPr sz="3600" dirty="0"/>
              <a:t>amp</a:t>
            </a:r>
            <a:r>
              <a:rPr sz="3600" spc="-11" dirty="0"/>
              <a:t>l</a:t>
            </a:r>
            <a:r>
              <a:rPr sz="3600" dirty="0"/>
              <a:t>es</a:t>
            </a:r>
            <a:r>
              <a:rPr sz="3600" spc="232" dirty="0">
                <a:latin typeface="Times New Roman"/>
                <a:cs typeface="Times New Roman"/>
              </a:rPr>
              <a:t> </a:t>
            </a:r>
            <a:r>
              <a:rPr sz="3600" dirty="0"/>
              <a:t>(</a:t>
            </a:r>
            <a:r>
              <a:rPr sz="3600" spc="-21" dirty="0" smtClean="0"/>
              <a:t>1</a:t>
            </a:r>
            <a:r>
              <a:rPr sz="3600" dirty="0" smtClean="0"/>
              <a:t>/</a:t>
            </a:r>
            <a:r>
              <a:rPr sz="3600" spc="-21" dirty="0" smtClean="0"/>
              <a:t>2</a:t>
            </a:r>
            <a:r>
              <a:rPr lang="en-US" sz="3600" spc="-21" dirty="0" smtClean="0"/>
              <a:t>)</a:t>
            </a:r>
            <a:endParaRPr sz="3600" dirty="0"/>
          </a:p>
        </p:txBody>
      </p:sp>
      <p:sp>
        <p:nvSpPr>
          <p:cNvPr id="4" name="object 4"/>
          <p:cNvSpPr txBox="1"/>
          <p:nvPr/>
        </p:nvSpPr>
        <p:spPr>
          <a:xfrm>
            <a:off x="428596" y="1285860"/>
            <a:ext cx="8185150" cy="3917950"/>
          </a:xfrm>
          <a:prstGeom prst="rect">
            <a:avLst/>
          </a:prstGeom>
        </p:spPr>
        <p:txBody>
          <a:bodyPr lIns="0" tIns="0" rIns="0" bIns="0">
            <a:spAutoFit/>
          </a:bodyPr>
          <a:lstStyle/>
          <a:p>
            <a:pPr marL="311635" indent="-302706">
              <a:buFont typeface="Verdana"/>
              <a:buAutoNum type="arabicPeriod"/>
              <a:tabLst>
                <a:tab pos="312081" algn="l"/>
              </a:tabLst>
              <a:defRPr/>
            </a:pPr>
            <a:r>
              <a:rPr sz="1700" b="1" spc="-14" dirty="0">
                <a:latin typeface="Verdana"/>
                <a:cs typeface="Verdana"/>
              </a:rPr>
              <a:t>Co</a:t>
            </a:r>
            <a:r>
              <a:rPr sz="1700" b="1" dirty="0">
                <a:latin typeface="Verdana"/>
                <a:cs typeface="Verdana"/>
              </a:rPr>
              <a:t>ns</a:t>
            </a:r>
            <a:r>
              <a:rPr sz="1700" b="1" spc="-11" dirty="0">
                <a:latin typeface="Verdana"/>
                <a:cs typeface="Verdana"/>
              </a:rPr>
              <a:t>t</a:t>
            </a:r>
            <a:r>
              <a:rPr sz="1700" b="1" dirty="0">
                <a:latin typeface="Verdana"/>
                <a:cs typeface="Verdana"/>
              </a:rPr>
              <a:t>ruc</a:t>
            </a:r>
            <a:r>
              <a:rPr sz="1700" b="1" spc="-11" dirty="0">
                <a:latin typeface="Verdana"/>
                <a:cs typeface="Verdana"/>
              </a:rPr>
              <a:t>t</a:t>
            </a:r>
            <a:r>
              <a:rPr sz="1700" b="1" spc="155" dirty="0">
                <a:latin typeface="Times New Roman"/>
                <a:cs typeface="Times New Roman"/>
              </a:rPr>
              <a:t> </a:t>
            </a:r>
            <a:r>
              <a:rPr sz="1700" b="1" spc="-11" dirty="0">
                <a:latin typeface="Verdana"/>
                <a:cs typeface="Verdana"/>
              </a:rPr>
              <a:t>vali</a:t>
            </a:r>
            <a:r>
              <a:rPr sz="1700" b="1" dirty="0">
                <a:latin typeface="Verdana"/>
                <a:cs typeface="Verdana"/>
              </a:rPr>
              <a:t>d</a:t>
            </a:r>
            <a:r>
              <a:rPr sz="1700" b="1" spc="-11" dirty="0">
                <a:latin typeface="Verdana"/>
                <a:cs typeface="Verdana"/>
              </a:rPr>
              <a:t>ity</a:t>
            </a:r>
            <a:endParaRPr sz="1700" dirty="0">
              <a:latin typeface="Verdana"/>
              <a:cs typeface="Verdana"/>
            </a:endParaRPr>
          </a:p>
          <a:p>
            <a:pPr marL="514778" lvl="1" indent="-253148">
              <a:spcBef>
                <a:spcPts val="14"/>
              </a:spcBef>
              <a:buFont typeface="Verdana"/>
              <a:buChar char="•"/>
              <a:tabLst>
                <a:tab pos="515225" algn="l"/>
              </a:tabLst>
              <a:defRPr/>
            </a:pPr>
            <a:r>
              <a:rPr sz="1700" i="1" spc="-14" dirty="0">
                <a:latin typeface="Verdana"/>
                <a:cs typeface="Verdana"/>
              </a:rPr>
              <a:t>Do</a:t>
            </a:r>
            <a:r>
              <a:rPr sz="1700" i="1" spc="169" dirty="0">
                <a:latin typeface="Times New Roman"/>
                <a:cs typeface="Times New Roman"/>
              </a:rPr>
              <a:t> </a:t>
            </a:r>
            <a:r>
              <a:rPr sz="1700" i="1" spc="-11" dirty="0">
                <a:latin typeface="Verdana"/>
                <a:cs typeface="Verdana"/>
              </a:rPr>
              <a:t>the</a:t>
            </a:r>
            <a:r>
              <a:rPr sz="1700" i="1" spc="169" dirty="0">
                <a:latin typeface="Times New Roman"/>
                <a:cs typeface="Times New Roman"/>
              </a:rPr>
              <a:t> </a:t>
            </a:r>
            <a:r>
              <a:rPr sz="1700" i="1" spc="-11" dirty="0">
                <a:latin typeface="Verdana"/>
                <a:cs typeface="Verdana"/>
              </a:rPr>
              <a:t>o</a:t>
            </a:r>
            <a:r>
              <a:rPr sz="1700" i="1" spc="-14" dirty="0">
                <a:latin typeface="Verdana"/>
                <a:cs typeface="Verdana"/>
              </a:rPr>
              <a:t>p</a:t>
            </a:r>
            <a:r>
              <a:rPr sz="1700" i="1" spc="-11" dirty="0">
                <a:latin typeface="Verdana"/>
                <a:cs typeface="Verdana"/>
              </a:rPr>
              <a:t>era</a:t>
            </a:r>
            <a:r>
              <a:rPr sz="1700" i="1" spc="-4" dirty="0">
                <a:latin typeface="Verdana"/>
                <a:cs typeface="Verdana"/>
              </a:rPr>
              <a:t>t</a:t>
            </a:r>
            <a:r>
              <a:rPr sz="1700" i="1" dirty="0">
                <a:latin typeface="Verdana"/>
                <a:cs typeface="Verdana"/>
              </a:rPr>
              <a:t>i</a:t>
            </a:r>
            <a:r>
              <a:rPr sz="1700" i="1" spc="-11" dirty="0">
                <a:latin typeface="Verdana"/>
                <a:cs typeface="Verdana"/>
              </a:rPr>
              <a:t>ona</a:t>
            </a:r>
            <a:r>
              <a:rPr sz="1700" i="1" dirty="0">
                <a:latin typeface="Verdana"/>
                <a:cs typeface="Verdana"/>
              </a:rPr>
              <a:t>l</a:t>
            </a:r>
            <a:r>
              <a:rPr sz="1700" i="1" spc="169" dirty="0">
                <a:latin typeface="Times New Roman"/>
                <a:cs typeface="Times New Roman"/>
              </a:rPr>
              <a:t> </a:t>
            </a:r>
            <a:r>
              <a:rPr sz="1700" i="1" spc="-4" dirty="0">
                <a:latin typeface="Verdana"/>
                <a:cs typeface="Verdana"/>
              </a:rPr>
              <a:t>m</a:t>
            </a:r>
            <a:r>
              <a:rPr sz="1700" i="1" spc="-11" dirty="0">
                <a:latin typeface="Verdana"/>
                <a:cs typeface="Verdana"/>
              </a:rPr>
              <a:t>easures</a:t>
            </a:r>
            <a:r>
              <a:rPr sz="1700" i="1" spc="169" dirty="0">
                <a:latin typeface="Times New Roman"/>
                <a:cs typeface="Times New Roman"/>
              </a:rPr>
              <a:t> </a:t>
            </a:r>
            <a:r>
              <a:rPr sz="1700" i="1" spc="-11" dirty="0">
                <a:latin typeface="Verdana"/>
                <a:cs typeface="Verdana"/>
              </a:rPr>
              <a:t>ref</a:t>
            </a:r>
            <a:r>
              <a:rPr sz="1700" i="1" dirty="0">
                <a:latin typeface="Verdana"/>
                <a:cs typeface="Verdana"/>
              </a:rPr>
              <a:t>l</a:t>
            </a:r>
            <a:r>
              <a:rPr sz="1700" i="1" spc="-11" dirty="0">
                <a:latin typeface="Verdana"/>
                <a:cs typeface="Verdana"/>
              </a:rPr>
              <a:t>e</a:t>
            </a:r>
            <a:r>
              <a:rPr sz="1700" i="1" dirty="0">
                <a:latin typeface="Verdana"/>
                <a:cs typeface="Verdana"/>
              </a:rPr>
              <a:t>ct</a:t>
            </a:r>
            <a:r>
              <a:rPr sz="1700" i="1" spc="169" dirty="0">
                <a:latin typeface="Times New Roman"/>
                <a:cs typeface="Times New Roman"/>
              </a:rPr>
              <a:t> </a:t>
            </a:r>
            <a:r>
              <a:rPr sz="1700" i="1" dirty="0">
                <a:latin typeface="Verdana"/>
                <a:cs typeface="Verdana"/>
              </a:rPr>
              <a:t>w</a:t>
            </a:r>
            <a:r>
              <a:rPr sz="1700" i="1" spc="-11" dirty="0">
                <a:latin typeface="Verdana"/>
                <a:cs typeface="Verdana"/>
              </a:rPr>
              <a:t>ha</a:t>
            </a:r>
            <a:r>
              <a:rPr sz="1700" i="1" dirty="0">
                <a:latin typeface="Verdana"/>
                <a:cs typeface="Verdana"/>
              </a:rPr>
              <a:t>t</a:t>
            </a:r>
            <a:r>
              <a:rPr sz="1700" i="1" spc="169" dirty="0">
                <a:latin typeface="Times New Roman"/>
                <a:cs typeface="Times New Roman"/>
              </a:rPr>
              <a:t> </a:t>
            </a:r>
            <a:r>
              <a:rPr sz="1700" i="1" spc="-11" dirty="0">
                <a:latin typeface="Verdana"/>
                <a:cs typeface="Verdana"/>
              </a:rPr>
              <a:t>the</a:t>
            </a:r>
            <a:r>
              <a:rPr sz="1700" i="1" spc="169" dirty="0">
                <a:latin typeface="Times New Roman"/>
                <a:cs typeface="Times New Roman"/>
              </a:rPr>
              <a:t> </a:t>
            </a:r>
            <a:r>
              <a:rPr sz="1700" i="1" spc="-11" dirty="0">
                <a:latin typeface="Verdana"/>
                <a:cs typeface="Verdana"/>
              </a:rPr>
              <a:t>researcher</a:t>
            </a:r>
            <a:r>
              <a:rPr sz="1700" i="1" spc="169" dirty="0">
                <a:latin typeface="Times New Roman"/>
                <a:cs typeface="Times New Roman"/>
              </a:rPr>
              <a:t> </a:t>
            </a:r>
            <a:r>
              <a:rPr sz="1700" i="1" spc="-11" dirty="0">
                <a:latin typeface="Verdana"/>
                <a:cs typeface="Verdana"/>
              </a:rPr>
              <a:t>ha</a:t>
            </a:r>
            <a:r>
              <a:rPr sz="1700" i="1" dirty="0">
                <a:latin typeface="Verdana"/>
                <a:cs typeface="Verdana"/>
              </a:rPr>
              <a:t>d</a:t>
            </a:r>
            <a:r>
              <a:rPr sz="1700" i="1" spc="169" dirty="0">
                <a:latin typeface="Times New Roman"/>
                <a:cs typeface="Times New Roman"/>
              </a:rPr>
              <a:t> </a:t>
            </a:r>
            <a:r>
              <a:rPr sz="1700" i="1" dirty="0">
                <a:latin typeface="Verdana"/>
                <a:cs typeface="Verdana"/>
              </a:rPr>
              <a:t>i</a:t>
            </a:r>
            <a:r>
              <a:rPr sz="1700" i="1" spc="-14" dirty="0">
                <a:latin typeface="Verdana"/>
                <a:cs typeface="Verdana"/>
              </a:rPr>
              <a:t>n</a:t>
            </a:r>
            <a:r>
              <a:rPr sz="1700" i="1" spc="169" dirty="0">
                <a:latin typeface="Times New Roman"/>
                <a:cs typeface="Times New Roman"/>
              </a:rPr>
              <a:t> </a:t>
            </a:r>
            <a:r>
              <a:rPr sz="1700" i="1" spc="-4" dirty="0">
                <a:latin typeface="Verdana"/>
                <a:cs typeface="Verdana"/>
              </a:rPr>
              <a:t>m</a:t>
            </a:r>
            <a:r>
              <a:rPr sz="1700" i="1" dirty="0">
                <a:latin typeface="Verdana"/>
                <a:cs typeface="Verdana"/>
              </a:rPr>
              <a:t>i</a:t>
            </a:r>
            <a:r>
              <a:rPr sz="1700" i="1" spc="-14" dirty="0">
                <a:latin typeface="Verdana"/>
                <a:cs typeface="Verdana"/>
              </a:rPr>
              <a:t>n</a:t>
            </a:r>
            <a:r>
              <a:rPr sz="1700" i="1" dirty="0">
                <a:latin typeface="Verdana"/>
                <a:cs typeface="Verdana"/>
              </a:rPr>
              <a:t>d</a:t>
            </a:r>
            <a:r>
              <a:rPr sz="1700" i="1" spc="169" dirty="0">
                <a:latin typeface="Times New Roman"/>
                <a:cs typeface="Times New Roman"/>
              </a:rPr>
              <a:t> </a:t>
            </a:r>
            <a:r>
              <a:rPr sz="1700" i="1" dirty="0">
                <a:latin typeface="Verdana"/>
                <a:cs typeface="Verdana"/>
              </a:rPr>
              <a:t>?</a:t>
            </a:r>
            <a:endParaRPr sz="1700" dirty="0">
              <a:latin typeface="Verdana"/>
              <a:cs typeface="Verdana"/>
            </a:endParaRPr>
          </a:p>
          <a:p>
            <a:pPr marL="514778" indent="-253148">
              <a:spcBef>
                <a:spcPts val="14"/>
              </a:spcBef>
              <a:buFont typeface="Verdana"/>
              <a:buChar char="•"/>
              <a:tabLst>
                <a:tab pos="515225" algn="l"/>
              </a:tabLst>
              <a:defRPr/>
            </a:pPr>
            <a:r>
              <a:rPr sz="1700" dirty="0">
                <a:latin typeface="Verdana"/>
                <a:cs typeface="Verdana"/>
              </a:rPr>
              <a:t>Ti</a:t>
            </a:r>
            <a:r>
              <a:rPr sz="1700" spc="-14" dirty="0">
                <a:latin typeface="Verdana"/>
                <a:cs typeface="Verdana"/>
              </a:rPr>
              <a:t>me</a:t>
            </a:r>
            <a:r>
              <a:rPr sz="1700" spc="169" dirty="0">
                <a:latin typeface="Times New Roman"/>
                <a:cs typeface="Times New Roman"/>
              </a:rPr>
              <a:t> </a:t>
            </a:r>
            <a:r>
              <a:rPr sz="1700" spc="-11" dirty="0">
                <a:latin typeface="Verdana"/>
                <a:cs typeface="Verdana"/>
              </a:rPr>
              <a:t>rec</a:t>
            </a:r>
            <a:r>
              <a:rPr sz="1700" spc="-14" dirty="0">
                <a:latin typeface="Verdana"/>
                <a:cs typeface="Verdana"/>
              </a:rPr>
              <a:t>o</a:t>
            </a:r>
            <a:r>
              <a:rPr sz="1700" spc="-11" dirty="0">
                <a:latin typeface="Verdana"/>
                <a:cs typeface="Verdana"/>
              </a:rPr>
              <a:t>r</a:t>
            </a:r>
            <a:r>
              <a:rPr sz="1700" spc="-14" dirty="0">
                <a:latin typeface="Verdana"/>
                <a:cs typeface="Verdana"/>
              </a:rPr>
              <a:t>d</a:t>
            </a:r>
            <a:r>
              <a:rPr sz="1700" spc="-11" dirty="0">
                <a:latin typeface="Verdana"/>
                <a:cs typeface="Verdana"/>
              </a:rPr>
              <a:t>e</a:t>
            </a:r>
            <a:r>
              <a:rPr sz="1700" dirty="0">
                <a:latin typeface="Verdana"/>
                <a:cs typeface="Verdana"/>
              </a:rPr>
              <a:t>d</a:t>
            </a:r>
            <a:r>
              <a:rPr sz="1700" spc="169" dirty="0">
                <a:latin typeface="Times New Roman"/>
                <a:cs typeface="Times New Roman"/>
              </a:rPr>
              <a:t> </a:t>
            </a:r>
            <a:r>
              <a:rPr sz="1700" spc="-11" dirty="0">
                <a:latin typeface="Verdana"/>
                <a:cs typeface="Verdana"/>
              </a:rPr>
              <a:t>vs.</a:t>
            </a:r>
            <a:r>
              <a:rPr sz="1700" spc="169" dirty="0">
                <a:latin typeface="Times New Roman"/>
                <a:cs typeface="Times New Roman"/>
              </a:rPr>
              <a:t> </a:t>
            </a:r>
            <a:r>
              <a:rPr sz="1700" spc="-4" dirty="0">
                <a:latin typeface="Verdana"/>
                <a:cs typeface="Verdana"/>
              </a:rPr>
              <a:t>t</a:t>
            </a:r>
            <a:r>
              <a:rPr sz="1700" dirty="0">
                <a:latin typeface="Verdana"/>
                <a:cs typeface="Verdana"/>
              </a:rPr>
              <a:t>i</a:t>
            </a:r>
            <a:r>
              <a:rPr sz="1700" spc="-14" dirty="0">
                <a:latin typeface="Verdana"/>
                <a:cs typeface="Verdana"/>
              </a:rPr>
              <a:t>me</a:t>
            </a:r>
            <a:r>
              <a:rPr sz="1700" spc="169" dirty="0">
                <a:latin typeface="Times New Roman"/>
                <a:cs typeface="Times New Roman"/>
              </a:rPr>
              <a:t> </a:t>
            </a:r>
            <a:r>
              <a:rPr sz="1700" spc="-11" dirty="0">
                <a:latin typeface="Verdana"/>
                <a:cs typeface="Verdana"/>
              </a:rPr>
              <a:t>sp</a:t>
            </a:r>
            <a:r>
              <a:rPr sz="1700" spc="-14" dirty="0">
                <a:latin typeface="Verdana"/>
                <a:cs typeface="Verdana"/>
              </a:rPr>
              <a:t>en</a:t>
            </a:r>
            <a:r>
              <a:rPr sz="1700" dirty="0">
                <a:latin typeface="Verdana"/>
                <a:cs typeface="Verdana"/>
              </a:rPr>
              <a:t>t</a:t>
            </a:r>
          </a:p>
          <a:p>
            <a:pPr marL="514778" indent="-253148">
              <a:spcBef>
                <a:spcPts val="14"/>
              </a:spcBef>
              <a:buFont typeface="Verdana"/>
              <a:buChar char="•"/>
              <a:tabLst>
                <a:tab pos="515225" algn="l"/>
              </a:tabLst>
              <a:defRPr/>
            </a:pPr>
            <a:r>
              <a:rPr sz="1700" dirty="0">
                <a:latin typeface="Verdana"/>
                <a:cs typeface="Verdana"/>
              </a:rPr>
              <a:t>E</a:t>
            </a:r>
            <a:r>
              <a:rPr sz="1700" spc="-32" dirty="0">
                <a:latin typeface="Verdana"/>
                <a:cs typeface="Verdana"/>
              </a:rPr>
              <a:t>x</a:t>
            </a:r>
            <a:r>
              <a:rPr sz="1700" spc="-11" dirty="0">
                <a:latin typeface="Verdana"/>
                <a:cs typeface="Verdana"/>
              </a:rPr>
              <a:t>ecu</a:t>
            </a:r>
            <a:r>
              <a:rPr sz="1700" spc="-4" dirty="0">
                <a:latin typeface="Verdana"/>
                <a:cs typeface="Verdana"/>
              </a:rPr>
              <a:t>t</a:t>
            </a:r>
            <a:r>
              <a:rPr sz="1700" dirty="0">
                <a:latin typeface="Verdana"/>
                <a:cs typeface="Verdana"/>
              </a:rPr>
              <a:t>i</a:t>
            </a:r>
            <a:r>
              <a:rPr sz="1700" spc="-11" dirty="0">
                <a:latin typeface="Verdana"/>
                <a:cs typeface="Verdana"/>
              </a:rPr>
              <a:t>on</a:t>
            </a:r>
            <a:r>
              <a:rPr sz="1700" spc="169" dirty="0">
                <a:latin typeface="Times New Roman"/>
                <a:cs typeface="Times New Roman"/>
              </a:rPr>
              <a:t> </a:t>
            </a:r>
            <a:r>
              <a:rPr sz="1700" spc="-4" dirty="0">
                <a:latin typeface="Verdana"/>
                <a:cs typeface="Verdana"/>
              </a:rPr>
              <a:t>t</a:t>
            </a:r>
            <a:r>
              <a:rPr sz="1700" dirty="0">
                <a:latin typeface="Verdana"/>
                <a:cs typeface="Verdana"/>
              </a:rPr>
              <a:t>i</a:t>
            </a:r>
            <a:r>
              <a:rPr sz="1700" spc="-14" dirty="0">
                <a:latin typeface="Verdana"/>
                <a:cs typeface="Verdana"/>
              </a:rPr>
              <a:t>me,</a:t>
            </a:r>
            <a:r>
              <a:rPr sz="1700" spc="169" dirty="0">
                <a:latin typeface="Times New Roman"/>
                <a:cs typeface="Times New Roman"/>
              </a:rPr>
              <a:t> </a:t>
            </a:r>
            <a:r>
              <a:rPr sz="1700" spc="-14" dirty="0">
                <a:latin typeface="Verdana"/>
                <a:cs typeface="Verdana"/>
              </a:rPr>
              <a:t>memory</a:t>
            </a:r>
            <a:r>
              <a:rPr sz="1700" spc="169" dirty="0">
                <a:latin typeface="Times New Roman"/>
                <a:cs typeface="Times New Roman"/>
              </a:rPr>
              <a:t> </a:t>
            </a:r>
            <a:r>
              <a:rPr sz="1700" spc="-11" dirty="0">
                <a:latin typeface="Verdana"/>
                <a:cs typeface="Verdana"/>
              </a:rPr>
              <a:t>c</a:t>
            </a:r>
            <a:r>
              <a:rPr sz="1700" spc="-14" dirty="0">
                <a:latin typeface="Verdana"/>
                <a:cs typeface="Verdana"/>
              </a:rPr>
              <a:t>onsum</a:t>
            </a:r>
            <a:r>
              <a:rPr sz="1700" spc="-4" dirty="0">
                <a:latin typeface="Verdana"/>
                <a:cs typeface="Verdana"/>
              </a:rPr>
              <a:t>pt</a:t>
            </a:r>
            <a:r>
              <a:rPr sz="1700" dirty="0">
                <a:latin typeface="Verdana"/>
                <a:cs typeface="Verdana"/>
              </a:rPr>
              <a:t>i</a:t>
            </a:r>
            <a:r>
              <a:rPr sz="1700" spc="-11" dirty="0">
                <a:latin typeface="Verdana"/>
                <a:cs typeface="Verdana"/>
              </a:rPr>
              <a:t>on,</a:t>
            </a:r>
            <a:r>
              <a:rPr sz="1700" spc="169" dirty="0">
                <a:latin typeface="Times New Roman"/>
                <a:cs typeface="Times New Roman"/>
              </a:rPr>
              <a:t> </a:t>
            </a:r>
            <a:r>
              <a:rPr sz="1700" dirty="0">
                <a:latin typeface="Verdana"/>
                <a:cs typeface="Verdana"/>
              </a:rPr>
              <a:t>…</a:t>
            </a:r>
          </a:p>
          <a:p>
            <a:pPr marL="767926">
              <a:spcBef>
                <a:spcPts val="14"/>
              </a:spcBef>
              <a:defRPr/>
            </a:pPr>
            <a:r>
              <a:rPr sz="1700" dirty="0">
                <a:latin typeface="Verdana"/>
                <a:cs typeface="Verdana"/>
              </a:rPr>
              <a:t>+</a:t>
            </a:r>
            <a:r>
              <a:rPr sz="1700" spc="190" dirty="0">
                <a:latin typeface="Times New Roman"/>
                <a:cs typeface="Times New Roman"/>
              </a:rPr>
              <a:t> </a:t>
            </a:r>
            <a:r>
              <a:rPr sz="1700" spc="-11" dirty="0">
                <a:latin typeface="Verdana"/>
                <a:cs typeface="Verdana"/>
              </a:rPr>
              <a:t>no</a:t>
            </a:r>
            <a:r>
              <a:rPr sz="1700" dirty="0">
                <a:latin typeface="Verdana"/>
                <a:cs typeface="Verdana"/>
              </a:rPr>
              <a:t>i</a:t>
            </a:r>
            <a:r>
              <a:rPr sz="1700" spc="-11" dirty="0">
                <a:latin typeface="Verdana"/>
                <a:cs typeface="Verdana"/>
              </a:rPr>
              <a:t>se</a:t>
            </a:r>
            <a:r>
              <a:rPr sz="1700" spc="169" dirty="0">
                <a:latin typeface="Times New Roman"/>
                <a:cs typeface="Times New Roman"/>
              </a:rPr>
              <a:t> </a:t>
            </a:r>
            <a:r>
              <a:rPr sz="1700" spc="-11" dirty="0">
                <a:latin typeface="Verdana"/>
                <a:cs typeface="Verdana"/>
              </a:rPr>
              <a:t>of</a:t>
            </a:r>
            <a:r>
              <a:rPr sz="1700" spc="169" dirty="0">
                <a:latin typeface="Times New Roman"/>
                <a:cs typeface="Times New Roman"/>
              </a:rPr>
              <a:t> </a:t>
            </a:r>
            <a:r>
              <a:rPr sz="1700" spc="-11" dirty="0">
                <a:latin typeface="Verdana"/>
                <a:cs typeface="Verdana"/>
              </a:rPr>
              <a:t>o</a:t>
            </a:r>
            <a:r>
              <a:rPr sz="1700" spc="-14" dirty="0">
                <a:latin typeface="Verdana"/>
                <a:cs typeface="Verdana"/>
              </a:rPr>
              <a:t>p</a:t>
            </a:r>
            <a:r>
              <a:rPr sz="1700" spc="-11" dirty="0">
                <a:latin typeface="Verdana"/>
                <a:cs typeface="Verdana"/>
              </a:rPr>
              <a:t>e</a:t>
            </a:r>
            <a:r>
              <a:rPr sz="1700" spc="-42" dirty="0">
                <a:latin typeface="Verdana"/>
                <a:cs typeface="Verdana"/>
              </a:rPr>
              <a:t>r</a:t>
            </a:r>
            <a:r>
              <a:rPr sz="1700" spc="-11" dirty="0">
                <a:latin typeface="Verdana"/>
                <a:cs typeface="Verdana"/>
              </a:rPr>
              <a:t>a</a:t>
            </a:r>
            <a:r>
              <a:rPr sz="1700" spc="-4" dirty="0">
                <a:latin typeface="Verdana"/>
                <a:cs typeface="Verdana"/>
              </a:rPr>
              <a:t>t</a:t>
            </a:r>
            <a:r>
              <a:rPr sz="1700" dirty="0">
                <a:latin typeface="Verdana"/>
                <a:cs typeface="Verdana"/>
              </a:rPr>
              <a:t>i</a:t>
            </a:r>
            <a:r>
              <a:rPr sz="1700" spc="-14" dirty="0">
                <a:latin typeface="Verdana"/>
                <a:cs typeface="Verdana"/>
              </a:rPr>
              <a:t>n</a:t>
            </a:r>
            <a:r>
              <a:rPr sz="1700" dirty="0">
                <a:latin typeface="Verdana"/>
                <a:cs typeface="Verdana"/>
              </a:rPr>
              <a:t>g</a:t>
            </a:r>
            <a:r>
              <a:rPr sz="1700" spc="169" dirty="0">
                <a:latin typeface="Times New Roman"/>
                <a:cs typeface="Times New Roman"/>
              </a:rPr>
              <a:t> </a:t>
            </a:r>
            <a:r>
              <a:rPr sz="1700" spc="-11" dirty="0">
                <a:latin typeface="Verdana"/>
                <a:cs typeface="Verdana"/>
              </a:rPr>
              <a:t>syst</a:t>
            </a:r>
            <a:r>
              <a:rPr sz="1700" spc="-14" dirty="0">
                <a:latin typeface="Verdana"/>
                <a:cs typeface="Verdana"/>
              </a:rPr>
              <a:t>em,</a:t>
            </a:r>
            <a:r>
              <a:rPr sz="1700" spc="169" dirty="0">
                <a:latin typeface="Times New Roman"/>
                <a:cs typeface="Times New Roman"/>
              </a:rPr>
              <a:t> </a:t>
            </a:r>
            <a:r>
              <a:rPr sz="1700" spc="-14" dirty="0">
                <a:latin typeface="Verdana"/>
                <a:cs typeface="Verdana"/>
              </a:rPr>
              <a:t>sam</a:t>
            </a:r>
            <a:r>
              <a:rPr sz="1700" spc="-4" dirty="0">
                <a:latin typeface="Verdana"/>
                <a:cs typeface="Verdana"/>
              </a:rPr>
              <a:t>p</a:t>
            </a:r>
            <a:r>
              <a:rPr sz="1700" dirty="0">
                <a:latin typeface="Verdana"/>
                <a:cs typeface="Verdana"/>
              </a:rPr>
              <a:t>li</a:t>
            </a:r>
            <a:r>
              <a:rPr sz="1700" spc="-14" dirty="0">
                <a:latin typeface="Verdana"/>
                <a:cs typeface="Verdana"/>
              </a:rPr>
              <a:t>n</a:t>
            </a:r>
            <a:r>
              <a:rPr sz="1700" dirty="0">
                <a:latin typeface="Verdana"/>
                <a:cs typeface="Verdana"/>
              </a:rPr>
              <a:t>g</a:t>
            </a:r>
            <a:r>
              <a:rPr sz="1700" spc="169" dirty="0">
                <a:latin typeface="Times New Roman"/>
                <a:cs typeface="Times New Roman"/>
              </a:rPr>
              <a:t> </a:t>
            </a:r>
            <a:r>
              <a:rPr sz="1700" spc="-14" dirty="0">
                <a:latin typeface="Verdana"/>
                <a:cs typeface="Verdana"/>
              </a:rPr>
              <a:t>me</a:t>
            </a:r>
            <a:r>
              <a:rPr sz="1700" spc="-11" dirty="0">
                <a:latin typeface="Verdana"/>
                <a:cs typeface="Verdana"/>
              </a:rPr>
              <a:t>tho</a:t>
            </a:r>
            <a:r>
              <a:rPr sz="1700" dirty="0">
                <a:latin typeface="Verdana"/>
                <a:cs typeface="Verdana"/>
              </a:rPr>
              <a:t>d</a:t>
            </a:r>
          </a:p>
          <a:p>
            <a:pPr marL="514778" indent="-253148">
              <a:spcBef>
                <a:spcPts val="14"/>
              </a:spcBef>
              <a:buFont typeface="Verdana"/>
              <a:buChar char="•"/>
              <a:tabLst>
                <a:tab pos="515225" algn="l"/>
              </a:tabLst>
              <a:defRPr/>
            </a:pPr>
            <a:r>
              <a:rPr sz="1700" dirty="0">
                <a:latin typeface="Verdana"/>
                <a:cs typeface="Verdana"/>
              </a:rPr>
              <a:t>H</a:t>
            </a:r>
            <a:r>
              <a:rPr sz="1700" spc="-14" dirty="0">
                <a:latin typeface="Verdana"/>
                <a:cs typeface="Verdana"/>
              </a:rPr>
              <a:t>uman</a:t>
            </a:r>
            <a:r>
              <a:rPr sz="1700" spc="-18" dirty="0">
                <a:latin typeface="Verdana"/>
                <a:cs typeface="Verdana"/>
              </a:rPr>
              <a:t>-</a:t>
            </a:r>
            <a:r>
              <a:rPr sz="1700" spc="-11" dirty="0">
                <a:latin typeface="Verdana"/>
                <a:cs typeface="Verdana"/>
              </a:rPr>
              <a:t>a</a:t>
            </a:r>
            <a:r>
              <a:rPr sz="1700" dirty="0">
                <a:latin typeface="Verdana"/>
                <a:cs typeface="Verdana"/>
              </a:rPr>
              <a:t>ssi</a:t>
            </a:r>
            <a:r>
              <a:rPr sz="1700" spc="-14" dirty="0">
                <a:latin typeface="Verdana"/>
                <a:cs typeface="Verdana"/>
              </a:rPr>
              <a:t>g</a:t>
            </a:r>
            <a:r>
              <a:rPr sz="1700" spc="-11" dirty="0">
                <a:latin typeface="Verdana"/>
                <a:cs typeface="Verdana"/>
              </a:rPr>
              <a:t>ne</a:t>
            </a:r>
            <a:r>
              <a:rPr sz="1700" dirty="0">
                <a:latin typeface="Verdana"/>
                <a:cs typeface="Verdana"/>
              </a:rPr>
              <a:t>d</a:t>
            </a:r>
            <a:r>
              <a:rPr sz="1700" spc="169" dirty="0">
                <a:latin typeface="Times New Roman"/>
                <a:cs typeface="Times New Roman"/>
              </a:rPr>
              <a:t> </a:t>
            </a:r>
            <a:r>
              <a:rPr sz="1700" dirty="0">
                <a:latin typeface="Verdana"/>
                <a:cs typeface="Verdana"/>
              </a:rPr>
              <a:t>cl</a:t>
            </a:r>
            <a:r>
              <a:rPr sz="1700" spc="-11" dirty="0">
                <a:latin typeface="Verdana"/>
                <a:cs typeface="Verdana"/>
              </a:rPr>
              <a:t>a</a:t>
            </a:r>
            <a:r>
              <a:rPr sz="1700" dirty="0">
                <a:latin typeface="Verdana"/>
                <a:cs typeface="Verdana"/>
              </a:rPr>
              <a:t>ssi</a:t>
            </a:r>
            <a:r>
              <a:rPr sz="1700" spc="-7" dirty="0">
                <a:latin typeface="Verdana"/>
                <a:cs typeface="Verdana"/>
              </a:rPr>
              <a:t>f</a:t>
            </a:r>
            <a:r>
              <a:rPr sz="1700" dirty="0">
                <a:latin typeface="Verdana"/>
                <a:cs typeface="Verdana"/>
              </a:rPr>
              <a:t>i</a:t>
            </a:r>
            <a:r>
              <a:rPr sz="1700" spc="-11" dirty="0">
                <a:latin typeface="Verdana"/>
                <a:cs typeface="Verdana"/>
              </a:rPr>
              <a:t>ers</a:t>
            </a:r>
            <a:r>
              <a:rPr sz="1700" spc="169" dirty="0">
                <a:latin typeface="Times New Roman"/>
                <a:cs typeface="Times New Roman"/>
              </a:rPr>
              <a:t> </a:t>
            </a:r>
            <a:r>
              <a:rPr lang="en-US" sz="1700" spc="169" dirty="0">
                <a:latin typeface="Times New Roman"/>
                <a:cs typeface="Times New Roman"/>
              </a:rPr>
              <a:t>(</a:t>
            </a:r>
            <a:r>
              <a:rPr lang="en-US" sz="1700" dirty="0">
                <a:latin typeface="Verdana"/>
                <a:cs typeface="Verdana"/>
              </a:rPr>
              <a:t>b</a:t>
            </a:r>
            <a:r>
              <a:rPr sz="1700" spc="-14" dirty="0">
                <a:latin typeface="Verdana"/>
                <a:cs typeface="Verdana"/>
              </a:rPr>
              <a:t>u</a:t>
            </a:r>
            <a:r>
              <a:rPr sz="1700" dirty="0">
                <a:latin typeface="Verdana"/>
                <a:cs typeface="Verdana"/>
              </a:rPr>
              <a:t>g</a:t>
            </a:r>
            <a:r>
              <a:rPr sz="1700" spc="169" dirty="0">
                <a:latin typeface="Times New Roman"/>
                <a:cs typeface="Times New Roman"/>
              </a:rPr>
              <a:t> </a:t>
            </a:r>
            <a:r>
              <a:rPr sz="1700" spc="-11" dirty="0">
                <a:latin typeface="Verdana"/>
                <a:cs typeface="Verdana"/>
              </a:rPr>
              <a:t>se</a:t>
            </a:r>
            <a:r>
              <a:rPr sz="1700" spc="-28" dirty="0">
                <a:latin typeface="Verdana"/>
                <a:cs typeface="Verdana"/>
              </a:rPr>
              <a:t>v</a:t>
            </a:r>
            <a:r>
              <a:rPr sz="1700" spc="-11" dirty="0">
                <a:latin typeface="Verdana"/>
                <a:cs typeface="Verdana"/>
              </a:rPr>
              <a:t>er</a:t>
            </a:r>
            <a:r>
              <a:rPr sz="1700" dirty="0">
                <a:latin typeface="Verdana"/>
                <a:cs typeface="Verdana"/>
              </a:rPr>
              <a:t>i</a:t>
            </a:r>
            <a:r>
              <a:rPr sz="1700" spc="-11" dirty="0">
                <a:latin typeface="Verdana"/>
                <a:cs typeface="Verdana"/>
              </a:rPr>
              <a:t>t</a:t>
            </a:r>
            <a:r>
              <a:rPr lang="en-US" sz="1700" spc="-169" dirty="0">
                <a:latin typeface="Verdana"/>
                <a:cs typeface="Verdana"/>
              </a:rPr>
              <a:t>y….)</a:t>
            </a:r>
            <a:endParaRPr lang="en-US" sz="1700" dirty="0">
              <a:latin typeface="Verdana"/>
              <a:cs typeface="Verdana"/>
            </a:endParaRPr>
          </a:p>
          <a:p>
            <a:pPr marL="718784" lvl="1" indent="0">
              <a:spcBef>
                <a:spcPts val="14"/>
              </a:spcBef>
              <a:tabLst>
                <a:tab pos="515225" algn="l"/>
              </a:tabLst>
              <a:defRPr/>
            </a:pPr>
            <a:r>
              <a:rPr sz="1700" dirty="0">
                <a:latin typeface="Verdana"/>
                <a:cs typeface="Verdana"/>
              </a:rPr>
              <a:t>+</a:t>
            </a:r>
            <a:r>
              <a:rPr sz="1700" spc="190" dirty="0">
                <a:latin typeface="Times New Roman"/>
                <a:cs typeface="Times New Roman"/>
              </a:rPr>
              <a:t> </a:t>
            </a:r>
            <a:r>
              <a:rPr sz="1700" spc="-11" dirty="0">
                <a:latin typeface="Verdana"/>
                <a:cs typeface="Verdana"/>
              </a:rPr>
              <a:t>r</a:t>
            </a:r>
            <a:r>
              <a:rPr sz="1700" dirty="0">
                <a:latin typeface="Verdana"/>
                <a:cs typeface="Verdana"/>
              </a:rPr>
              <a:t>i</a:t>
            </a:r>
            <a:r>
              <a:rPr sz="1700" spc="-11" dirty="0">
                <a:latin typeface="Verdana"/>
                <a:cs typeface="Verdana"/>
              </a:rPr>
              <a:t>sk</a:t>
            </a:r>
            <a:r>
              <a:rPr sz="1700" spc="169" dirty="0">
                <a:latin typeface="Times New Roman"/>
                <a:cs typeface="Times New Roman"/>
              </a:rPr>
              <a:t> </a:t>
            </a:r>
            <a:r>
              <a:rPr sz="1700" spc="-11" dirty="0">
                <a:latin typeface="Verdana"/>
                <a:cs typeface="Verdana"/>
              </a:rPr>
              <a:t>for</a:t>
            </a:r>
            <a:r>
              <a:rPr sz="1700" spc="169" dirty="0">
                <a:latin typeface="Times New Roman"/>
                <a:cs typeface="Times New Roman"/>
              </a:rPr>
              <a:t> </a:t>
            </a:r>
            <a:r>
              <a:rPr sz="1700" spc="-11" dirty="0">
                <a:latin typeface="Verdana"/>
                <a:cs typeface="Verdana"/>
              </a:rPr>
              <a:t>“d</a:t>
            </a:r>
            <a:r>
              <a:rPr sz="1700" spc="-14" dirty="0">
                <a:latin typeface="Verdana"/>
                <a:cs typeface="Verdana"/>
              </a:rPr>
              <a:t>e</a:t>
            </a:r>
            <a:r>
              <a:rPr sz="1700" spc="-11" dirty="0">
                <a:latin typeface="Verdana"/>
                <a:cs typeface="Verdana"/>
              </a:rPr>
              <a:t>fau</a:t>
            </a:r>
            <a:r>
              <a:rPr sz="1700" dirty="0">
                <a:latin typeface="Verdana"/>
                <a:cs typeface="Verdana"/>
              </a:rPr>
              <a:t>l</a:t>
            </a:r>
            <a:r>
              <a:rPr sz="1700" spc="14" dirty="0">
                <a:latin typeface="Verdana"/>
                <a:cs typeface="Verdana"/>
              </a:rPr>
              <a:t>t</a:t>
            </a:r>
            <a:r>
              <a:rPr sz="1700" spc="-11" dirty="0">
                <a:latin typeface="Verdana"/>
                <a:cs typeface="Verdana"/>
              </a:rPr>
              <a:t>”</a:t>
            </a:r>
            <a:r>
              <a:rPr sz="1700" spc="169" dirty="0">
                <a:latin typeface="Times New Roman"/>
                <a:cs typeface="Times New Roman"/>
              </a:rPr>
              <a:t> </a:t>
            </a:r>
            <a:r>
              <a:rPr sz="1700" spc="-46" dirty="0">
                <a:latin typeface="Verdana"/>
                <a:cs typeface="Verdana"/>
              </a:rPr>
              <a:t>v</a:t>
            </a:r>
            <a:r>
              <a:rPr sz="1700" spc="-11" dirty="0">
                <a:latin typeface="Verdana"/>
                <a:cs typeface="Verdana"/>
              </a:rPr>
              <a:t>a</a:t>
            </a:r>
            <a:r>
              <a:rPr sz="1700" dirty="0">
                <a:latin typeface="Verdana"/>
                <a:cs typeface="Verdana"/>
              </a:rPr>
              <a:t>l</a:t>
            </a:r>
            <a:r>
              <a:rPr sz="1700" spc="-11" dirty="0">
                <a:latin typeface="Verdana"/>
                <a:cs typeface="Verdana"/>
              </a:rPr>
              <a:t>ues</a:t>
            </a:r>
            <a:endParaRPr sz="1700" dirty="0">
              <a:latin typeface="Verdana"/>
              <a:cs typeface="Verdana"/>
            </a:endParaRPr>
          </a:p>
          <a:p>
            <a:pPr marL="514778" indent="-253148">
              <a:spcBef>
                <a:spcPts val="14"/>
              </a:spcBef>
              <a:buFont typeface="Verdana"/>
              <a:buChar char="•"/>
              <a:tabLst>
                <a:tab pos="515225" algn="l"/>
              </a:tabLst>
              <a:defRPr/>
            </a:pPr>
            <a:r>
              <a:rPr sz="1700" spc="-42" dirty="0">
                <a:latin typeface="Verdana"/>
                <a:cs typeface="Verdana"/>
              </a:rPr>
              <a:t>P</a:t>
            </a:r>
            <a:r>
              <a:rPr sz="1700" spc="-11" dirty="0">
                <a:latin typeface="Verdana"/>
                <a:cs typeface="Verdana"/>
              </a:rPr>
              <a:t>ar</a:t>
            </a:r>
            <a:r>
              <a:rPr sz="1700" spc="-4" dirty="0">
                <a:latin typeface="Verdana"/>
                <a:cs typeface="Verdana"/>
              </a:rPr>
              <a:t>t</a:t>
            </a:r>
            <a:r>
              <a:rPr sz="1700" dirty="0">
                <a:latin typeface="Verdana"/>
                <a:cs typeface="Verdana"/>
              </a:rPr>
              <a:t>ici</a:t>
            </a:r>
            <a:r>
              <a:rPr sz="1700" spc="-14" dirty="0">
                <a:latin typeface="Verdana"/>
                <a:cs typeface="Verdana"/>
              </a:rPr>
              <a:t>p</a:t>
            </a:r>
            <a:r>
              <a:rPr sz="1700" spc="-11" dirty="0">
                <a:latin typeface="Verdana"/>
                <a:cs typeface="Verdana"/>
              </a:rPr>
              <a:t>an</a:t>
            </a:r>
            <a:r>
              <a:rPr sz="1700" spc="-4" dirty="0">
                <a:latin typeface="Verdana"/>
                <a:cs typeface="Verdana"/>
              </a:rPr>
              <a:t>t</a:t>
            </a:r>
            <a:r>
              <a:rPr sz="1700" dirty="0">
                <a:latin typeface="Verdana"/>
                <a:cs typeface="Verdana"/>
              </a:rPr>
              <a:t>s</a:t>
            </a:r>
            <a:r>
              <a:rPr sz="1700" spc="169" dirty="0">
                <a:latin typeface="Times New Roman"/>
                <a:cs typeface="Times New Roman"/>
              </a:rPr>
              <a:t> </a:t>
            </a:r>
            <a:r>
              <a:rPr sz="1700" dirty="0">
                <a:latin typeface="Verdana"/>
                <a:cs typeface="Verdana"/>
              </a:rPr>
              <a:t>i</a:t>
            </a:r>
            <a:r>
              <a:rPr sz="1700" spc="-14" dirty="0">
                <a:latin typeface="Verdana"/>
                <a:cs typeface="Verdana"/>
              </a:rPr>
              <a:t>n</a:t>
            </a:r>
            <a:r>
              <a:rPr sz="1700" spc="169" dirty="0">
                <a:latin typeface="Times New Roman"/>
                <a:cs typeface="Times New Roman"/>
              </a:rPr>
              <a:t> </a:t>
            </a:r>
            <a:r>
              <a:rPr sz="1700" dirty="0">
                <a:latin typeface="Verdana"/>
                <a:cs typeface="Verdana"/>
              </a:rPr>
              <a:t>i</a:t>
            </a:r>
            <a:r>
              <a:rPr sz="1700" spc="-14" dirty="0">
                <a:latin typeface="Verdana"/>
                <a:cs typeface="Verdana"/>
              </a:rPr>
              <a:t>n</a:t>
            </a:r>
            <a:r>
              <a:rPr sz="1700" spc="-11" dirty="0">
                <a:latin typeface="Verdana"/>
                <a:cs typeface="Verdana"/>
              </a:rPr>
              <a:t>terv</a:t>
            </a:r>
            <a:r>
              <a:rPr sz="1700" dirty="0">
                <a:latin typeface="Verdana"/>
                <a:cs typeface="Verdana"/>
              </a:rPr>
              <a:t>i</a:t>
            </a:r>
            <a:r>
              <a:rPr sz="1700" spc="-11" dirty="0">
                <a:latin typeface="Verdana"/>
                <a:cs typeface="Verdana"/>
              </a:rPr>
              <a:t>e</a:t>
            </a:r>
            <a:r>
              <a:rPr sz="1700" dirty="0">
                <a:latin typeface="Verdana"/>
                <a:cs typeface="Verdana"/>
              </a:rPr>
              <a:t>w</a:t>
            </a:r>
            <a:r>
              <a:rPr sz="1700" spc="-11" dirty="0">
                <a:latin typeface="Verdana"/>
                <a:cs typeface="Verdana"/>
              </a:rPr>
              <a:t>s</a:t>
            </a:r>
            <a:r>
              <a:rPr sz="1700" spc="169" dirty="0">
                <a:latin typeface="Times New Roman"/>
                <a:cs typeface="Times New Roman"/>
              </a:rPr>
              <a:t> </a:t>
            </a:r>
            <a:r>
              <a:rPr sz="1700" spc="-14" dirty="0">
                <a:latin typeface="Verdana"/>
                <a:cs typeface="Verdana"/>
              </a:rPr>
              <a:t>h</a:t>
            </a:r>
            <a:r>
              <a:rPr sz="1700" spc="-25" dirty="0">
                <a:latin typeface="Verdana"/>
                <a:cs typeface="Verdana"/>
              </a:rPr>
              <a:t>a</a:t>
            </a:r>
            <a:r>
              <a:rPr sz="1700" spc="-28" dirty="0">
                <a:latin typeface="Verdana"/>
                <a:cs typeface="Verdana"/>
              </a:rPr>
              <a:t>v</a:t>
            </a:r>
            <a:r>
              <a:rPr sz="1700" spc="-11" dirty="0">
                <a:latin typeface="Verdana"/>
                <a:cs typeface="Verdana"/>
              </a:rPr>
              <a:t>e</a:t>
            </a:r>
            <a:r>
              <a:rPr sz="1700" spc="169" dirty="0">
                <a:latin typeface="Times New Roman"/>
                <a:cs typeface="Times New Roman"/>
              </a:rPr>
              <a:t> </a:t>
            </a:r>
            <a:r>
              <a:rPr sz="1700" spc="-14" dirty="0">
                <a:latin typeface="Verdana"/>
                <a:cs typeface="Verdana"/>
              </a:rPr>
              <a:t>p</a:t>
            </a:r>
            <a:r>
              <a:rPr sz="1700" spc="-11" dirty="0">
                <a:latin typeface="Verdana"/>
                <a:cs typeface="Verdana"/>
              </a:rPr>
              <a:t>ressure</a:t>
            </a:r>
            <a:r>
              <a:rPr sz="1700" spc="169" dirty="0">
                <a:latin typeface="Times New Roman"/>
                <a:cs typeface="Times New Roman"/>
              </a:rPr>
              <a:t> </a:t>
            </a:r>
            <a:r>
              <a:rPr sz="1700" spc="-11" dirty="0">
                <a:latin typeface="Verdana"/>
                <a:cs typeface="Verdana"/>
              </a:rPr>
              <a:t>to</a:t>
            </a:r>
            <a:r>
              <a:rPr sz="1700" spc="169" dirty="0">
                <a:latin typeface="Times New Roman"/>
                <a:cs typeface="Times New Roman"/>
              </a:rPr>
              <a:t> </a:t>
            </a:r>
            <a:r>
              <a:rPr sz="1700" spc="-11" dirty="0">
                <a:latin typeface="Verdana"/>
                <a:cs typeface="Verdana"/>
              </a:rPr>
              <a:t>an</a:t>
            </a:r>
            <a:r>
              <a:rPr sz="1700" dirty="0">
                <a:latin typeface="Verdana"/>
                <a:cs typeface="Verdana"/>
              </a:rPr>
              <a:t>sw</a:t>
            </a:r>
            <a:r>
              <a:rPr sz="1700" spc="-11" dirty="0">
                <a:latin typeface="Verdana"/>
                <a:cs typeface="Verdana"/>
              </a:rPr>
              <a:t>er</a:t>
            </a:r>
            <a:r>
              <a:rPr sz="1700" spc="169" dirty="0">
                <a:latin typeface="Times New Roman"/>
                <a:cs typeface="Times New Roman"/>
              </a:rPr>
              <a:t> </a:t>
            </a:r>
            <a:r>
              <a:rPr sz="1700" spc="-14" dirty="0">
                <a:latin typeface="Verdana"/>
                <a:cs typeface="Verdana"/>
              </a:rPr>
              <a:t>po</a:t>
            </a:r>
            <a:r>
              <a:rPr sz="1700" dirty="0">
                <a:latin typeface="Verdana"/>
                <a:cs typeface="Verdana"/>
              </a:rPr>
              <a:t>si</a:t>
            </a:r>
            <a:r>
              <a:rPr sz="1700" spc="-4" dirty="0">
                <a:latin typeface="Verdana"/>
                <a:cs typeface="Verdana"/>
              </a:rPr>
              <a:t>t</a:t>
            </a:r>
            <a:r>
              <a:rPr sz="1700" dirty="0">
                <a:latin typeface="Verdana"/>
                <a:cs typeface="Verdana"/>
              </a:rPr>
              <a:t>i</a:t>
            </a:r>
            <a:r>
              <a:rPr sz="1700" spc="-28" dirty="0">
                <a:latin typeface="Verdana"/>
                <a:cs typeface="Verdana"/>
              </a:rPr>
              <a:t>v</a:t>
            </a:r>
            <a:r>
              <a:rPr sz="1700" spc="-11" dirty="0">
                <a:latin typeface="Verdana"/>
                <a:cs typeface="Verdana"/>
              </a:rPr>
              <a:t>e</a:t>
            </a:r>
            <a:r>
              <a:rPr sz="1700" dirty="0">
                <a:latin typeface="Verdana"/>
                <a:cs typeface="Verdana"/>
              </a:rPr>
              <a:t>l</a:t>
            </a:r>
            <a:r>
              <a:rPr sz="1700" spc="-11" dirty="0">
                <a:latin typeface="Verdana"/>
                <a:cs typeface="Verdana"/>
              </a:rPr>
              <a:t>y</a:t>
            </a:r>
            <a:endParaRPr sz="1700" dirty="0">
              <a:latin typeface="Verdana"/>
              <a:cs typeface="Verdana"/>
            </a:endParaRPr>
          </a:p>
          <a:p>
            <a:pPr>
              <a:lnSpc>
                <a:spcPts val="2039"/>
              </a:lnSpc>
              <a:spcBef>
                <a:spcPts val="13"/>
              </a:spcBef>
              <a:defRPr/>
            </a:pPr>
            <a:endParaRPr sz="2000" dirty="0"/>
          </a:p>
          <a:p>
            <a:pPr marL="311635" indent="-302706">
              <a:buFont typeface="Verdana"/>
              <a:buAutoNum type="arabicPeriod" startAt="2"/>
              <a:tabLst>
                <a:tab pos="312081" algn="l"/>
              </a:tabLst>
              <a:defRPr/>
            </a:pPr>
            <a:r>
              <a:rPr sz="1700" b="1" spc="-11" dirty="0">
                <a:latin typeface="Verdana"/>
                <a:cs typeface="Verdana"/>
              </a:rPr>
              <a:t>I</a:t>
            </a:r>
            <a:r>
              <a:rPr sz="1700" b="1" dirty="0">
                <a:latin typeface="Verdana"/>
                <a:cs typeface="Verdana"/>
              </a:rPr>
              <a:t>n</a:t>
            </a:r>
            <a:r>
              <a:rPr sz="1700" b="1" spc="-11" dirty="0">
                <a:latin typeface="Verdana"/>
                <a:cs typeface="Verdana"/>
              </a:rPr>
              <a:t>t</a:t>
            </a:r>
            <a:r>
              <a:rPr sz="1700" b="1" dirty="0">
                <a:latin typeface="Verdana"/>
                <a:cs typeface="Verdana"/>
              </a:rPr>
              <a:t>ern</a:t>
            </a:r>
            <a:r>
              <a:rPr sz="1700" b="1" spc="-11" dirty="0">
                <a:latin typeface="Verdana"/>
                <a:cs typeface="Verdana"/>
              </a:rPr>
              <a:t>al</a:t>
            </a:r>
            <a:r>
              <a:rPr sz="1700" b="1" spc="155" dirty="0">
                <a:latin typeface="Times New Roman"/>
                <a:cs typeface="Times New Roman"/>
              </a:rPr>
              <a:t> </a:t>
            </a:r>
            <a:r>
              <a:rPr sz="1700" b="1" spc="-11" dirty="0">
                <a:latin typeface="Verdana"/>
                <a:cs typeface="Verdana"/>
              </a:rPr>
              <a:t>vali</a:t>
            </a:r>
            <a:r>
              <a:rPr sz="1700" b="1" dirty="0">
                <a:latin typeface="Verdana"/>
                <a:cs typeface="Verdana"/>
              </a:rPr>
              <a:t>d</a:t>
            </a:r>
            <a:r>
              <a:rPr sz="1700" b="1" spc="-11" dirty="0">
                <a:latin typeface="Verdana"/>
                <a:cs typeface="Verdana"/>
              </a:rPr>
              <a:t>ity</a:t>
            </a:r>
            <a:endParaRPr sz="1700" dirty="0">
              <a:latin typeface="Verdana"/>
              <a:cs typeface="Verdana"/>
            </a:endParaRPr>
          </a:p>
          <a:p>
            <a:pPr marL="514778" lvl="1" indent="-253148">
              <a:spcBef>
                <a:spcPts val="14"/>
              </a:spcBef>
              <a:buFont typeface="Verdana"/>
              <a:buChar char="•"/>
              <a:tabLst>
                <a:tab pos="515225" algn="l"/>
              </a:tabLst>
              <a:defRPr/>
            </a:pPr>
            <a:r>
              <a:rPr sz="1700" i="1" spc="-11" dirty="0">
                <a:latin typeface="Verdana"/>
                <a:cs typeface="Verdana"/>
              </a:rPr>
              <a:t>Are</a:t>
            </a:r>
            <a:r>
              <a:rPr sz="1700" i="1" spc="169" dirty="0">
                <a:latin typeface="Times New Roman"/>
                <a:cs typeface="Times New Roman"/>
              </a:rPr>
              <a:t> </a:t>
            </a:r>
            <a:r>
              <a:rPr sz="1700" i="1" spc="-11" dirty="0">
                <a:latin typeface="Verdana"/>
                <a:cs typeface="Verdana"/>
              </a:rPr>
              <a:t>there</a:t>
            </a:r>
            <a:r>
              <a:rPr sz="1700" i="1" spc="169" dirty="0">
                <a:latin typeface="Times New Roman"/>
                <a:cs typeface="Times New Roman"/>
              </a:rPr>
              <a:t> </a:t>
            </a:r>
            <a:r>
              <a:rPr sz="1700" i="1" spc="-11" dirty="0">
                <a:latin typeface="Verdana"/>
                <a:cs typeface="Verdana"/>
              </a:rPr>
              <a:t>any</a:t>
            </a:r>
            <a:r>
              <a:rPr sz="1700" i="1" spc="169" dirty="0">
                <a:latin typeface="Times New Roman"/>
                <a:cs typeface="Times New Roman"/>
              </a:rPr>
              <a:t> </a:t>
            </a:r>
            <a:r>
              <a:rPr sz="1700" i="1" spc="-11" dirty="0">
                <a:latin typeface="Verdana"/>
                <a:cs typeface="Verdana"/>
              </a:rPr>
              <a:t>other</a:t>
            </a:r>
            <a:r>
              <a:rPr sz="1700" i="1" spc="169" dirty="0">
                <a:latin typeface="Times New Roman"/>
                <a:cs typeface="Times New Roman"/>
              </a:rPr>
              <a:t> </a:t>
            </a:r>
            <a:r>
              <a:rPr sz="1700" i="1" spc="-11" dirty="0">
                <a:latin typeface="Verdana"/>
                <a:cs typeface="Verdana"/>
              </a:rPr>
              <a:t>fact</a:t>
            </a:r>
            <a:r>
              <a:rPr sz="1700" i="1" spc="-14" dirty="0">
                <a:latin typeface="Verdana"/>
                <a:cs typeface="Verdana"/>
              </a:rPr>
              <a:t>o</a:t>
            </a:r>
            <a:r>
              <a:rPr sz="1700" i="1" spc="-11" dirty="0">
                <a:latin typeface="Verdana"/>
                <a:cs typeface="Verdana"/>
              </a:rPr>
              <a:t>rs</a:t>
            </a:r>
            <a:r>
              <a:rPr sz="1700" i="1" spc="169" dirty="0">
                <a:latin typeface="Times New Roman"/>
                <a:cs typeface="Times New Roman"/>
              </a:rPr>
              <a:t> </a:t>
            </a:r>
            <a:r>
              <a:rPr sz="1700" i="1" spc="-11" dirty="0">
                <a:latin typeface="Verdana"/>
                <a:cs typeface="Verdana"/>
              </a:rPr>
              <a:t>tha</a:t>
            </a:r>
            <a:r>
              <a:rPr sz="1700" i="1" dirty="0">
                <a:latin typeface="Verdana"/>
                <a:cs typeface="Verdana"/>
              </a:rPr>
              <a:t>t</a:t>
            </a:r>
            <a:r>
              <a:rPr sz="1700" i="1" spc="169" dirty="0">
                <a:latin typeface="Times New Roman"/>
                <a:cs typeface="Times New Roman"/>
              </a:rPr>
              <a:t> </a:t>
            </a:r>
            <a:r>
              <a:rPr sz="1700" i="1" spc="-4" dirty="0">
                <a:latin typeface="Verdana"/>
                <a:cs typeface="Verdana"/>
              </a:rPr>
              <a:t>m</a:t>
            </a:r>
            <a:r>
              <a:rPr sz="1700" i="1" spc="-11" dirty="0">
                <a:latin typeface="Verdana"/>
                <a:cs typeface="Verdana"/>
              </a:rPr>
              <a:t>ay</a:t>
            </a:r>
            <a:r>
              <a:rPr sz="1700" i="1" spc="169" dirty="0">
                <a:latin typeface="Times New Roman"/>
                <a:cs typeface="Times New Roman"/>
              </a:rPr>
              <a:t> </a:t>
            </a:r>
            <a:r>
              <a:rPr sz="1700" i="1" spc="-11" dirty="0">
                <a:latin typeface="Verdana"/>
                <a:cs typeface="Verdana"/>
              </a:rPr>
              <a:t>affe</a:t>
            </a:r>
            <a:r>
              <a:rPr sz="1700" i="1" dirty="0">
                <a:latin typeface="Verdana"/>
                <a:cs typeface="Verdana"/>
              </a:rPr>
              <a:t>ct</a:t>
            </a:r>
            <a:r>
              <a:rPr sz="1700" i="1" spc="169" dirty="0">
                <a:latin typeface="Times New Roman"/>
                <a:cs typeface="Times New Roman"/>
              </a:rPr>
              <a:t> </a:t>
            </a:r>
            <a:r>
              <a:rPr sz="1700" i="1" spc="-11" dirty="0">
                <a:latin typeface="Verdana"/>
                <a:cs typeface="Verdana"/>
              </a:rPr>
              <a:t>the</a:t>
            </a:r>
            <a:r>
              <a:rPr sz="1700" i="1" spc="169" dirty="0">
                <a:latin typeface="Times New Roman"/>
                <a:cs typeface="Times New Roman"/>
              </a:rPr>
              <a:t> </a:t>
            </a:r>
            <a:r>
              <a:rPr sz="1700" i="1" spc="-11" dirty="0">
                <a:latin typeface="Verdana"/>
                <a:cs typeface="Verdana"/>
              </a:rPr>
              <a:t>resu</a:t>
            </a:r>
            <a:r>
              <a:rPr sz="1700" i="1" dirty="0">
                <a:latin typeface="Verdana"/>
                <a:cs typeface="Verdana"/>
              </a:rPr>
              <a:t>l</a:t>
            </a:r>
            <a:r>
              <a:rPr sz="1700" i="1" spc="-4" dirty="0">
                <a:latin typeface="Verdana"/>
                <a:cs typeface="Verdana"/>
              </a:rPr>
              <a:t>t</a:t>
            </a:r>
            <a:r>
              <a:rPr sz="1700" i="1" dirty="0">
                <a:latin typeface="Verdana"/>
                <a:cs typeface="Verdana"/>
              </a:rPr>
              <a:t>s</a:t>
            </a:r>
            <a:r>
              <a:rPr sz="1700" i="1" spc="169" dirty="0">
                <a:latin typeface="Times New Roman"/>
                <a:cs typeface="Times New Roman"/>
              </a:rPr>
              <a:t> </a:t>
            </a:r>
            <a:r>
              <a:rPr sz="1700" i="1" dirty="0">
                <a:latin typeface="Verdana"/>
                <a:cs typeface="Verdana"/>
              </a:rPr>
              <a:t>?</a:t>
            </a:r>
            <a:endParaRPr sz="1700" dirty="0">
              <a:latin typeface="Verdana"/>
              <a:cs typeface="Verdana"/>
            </a:endParaRPr>
          </a:p>
          <a:p>
            <a:pPr marL="514778" indent="-253148">
              <a:spcBef>
                <a:spcPts val="14"/>
              </a:spcBef>
              <a:buFont typeface="Verdana"/>
              <a:buChar char="•"/>
              <a:tabLst>
                <a:tab pos="515225" algn="l"/>
              </a:tabLst>
              <a:defRPr/>
            </a:pPr>
            <a:r>
              <a:rPr sz="1700" spc="-102" dirty="0">
                <a:latin typeface="Verdana"/>
                <a:cs typeface="Verdana"/>
              </a:rPr>
              <a:t>W</a:t>
            </a:r>
            <a:r>
              <a:rPr sz="1700" spc="-11" dirty="0">
                <a:latin typeface="Verdana"/>
                <a:cs typeface="Verdana"/>
              </a:rPr>
              <a:t>ere</a:t>
            </a:r>
            <a:r>
              <a:rPr sz="1700" spc="169" dirty="0">
                <a:latin typeface="Times New Roman"/>
                <a:cs typeface="Times New Roman"/>
              </a:rPr>
              <a:t> </a:t>
            </a:r>
            <a:r>
              <a:rPr sz="1700" spc="-14" dirty="0">
                <a:latin typeface="Verdana"/>
                <a:cs typeface="Verdana"/>
              </a:rPr>
              <a:t>phenomena</a:t>
            </a:r>
            <a:r>
              <a:rPr sz="1700" spc="169" dirty="0">
                <a:latin typeface="Times New Roman"/>
                <a:cs typeface="Times New Roman"/>
              </a:rPr>
              <a:t> </a:t>
            </a:r>
            <a:r>
              <a:rPr sz="1700" spc="-11" dirty="0">
                <a:latin typeface="Verdana"/>
                <a:cs typeface="Verdana"/>
              </a:rPr>
              <a:t>o</a:t>
            </a:r>
            <a:r>
              <a:rPr sz="1700" spc="-14" dirty="0">
                <a:latin typeface="Verdana"/>
                <a:cs typeface="Verdana"/>
              </a:rPr>
              <a:t>bs</a:t>
            </a:r>
            <a:r>
              <a:rPr sz="1700" spc="-11" dirty="0">
                <a:latin typeface="Verdana"/>
                <a:cs typeface="Verdana"/>
              </a:rPr>
              <a:t>er</a:t>
            </a:r>
            <a:r>
              <a:rPr sz="1700" spc="-28" dirty="0">
                <a:latin typeface="Verdana"/>
                <a:cs typeface="Verdana"/>
              </a:rPr>
              <a:t>v</a:t>
            </a:r>
            <a:r>
              <a:rPr sz="1700" spc="-11" dirty="0">
                <a:latin typeface="Verdana"/>
                <a:cs typeface="Verdana"/>
              </a:rPr>
              <a:t>e</a:t>
            </a:r>
            <a:r>
              <a:rPr sz="1700" dirty="0">
                <a:latin typeface="Verdana"/>
                <a:cs typeface="Verdana"/>
              </a:rPr>
              <a:t>d</a:t>
            </a:r>
            <a:r>
              <a:rPr sz="1700" spc="169" dirty="0">
                <a:latin typeface="Times New Roman"/>
                <a:cs typeface="Times New Roman"/>
              </a:rPr>
              <a:t> </a:t>
            </a:r>
            <a:r>
              <a:rPr sz="1700" spc="-14" dirty="0">
                <a:latin typeface="Verdana"/>
                <a:cs typeface="Verdana"/>
              </a:rPr>
              <a:t>und</a:t>
            </a:r>
            <a:r>
              <a:rPr sz="1700" spc="-11" dirty="0">
                <a:latin typeface="Verdana"/>
                <a:cs typeface="Verdana"/>
              </a:rPr>
              <a:t>er</a:t>
            </a:r>
            <a:r>
              <a:rPr sz="1700" spc="169" dirty="0">
                <a:latin typeface="Times New Roman"/>
                <a:cs typeface="Times New Roman"/>
              </a:rPr>
              <a:t> </a:t>
            </a:r>
            <a:r>
              <a:rPr sz="1700" spc="-11" dirty="0">
                <a:latin typeface="Verdana"/>
                <a:cs typeface="Verdana"/>
              </a:rPr>
              <a:t>sp</a:t>
            </a:r>
            <a:r>
              <a:rPr sz="1700" spc="-14" dirty="0">
                <a:latin typeface="Verdana"/>
                <a:cs typeface="Verdana"/>
              </a:rPr>
              <a:t>e</a:t>
            </a:r>
            <a:r>
              <a:rPr sz="1700" dirty="0">
                <a:latin typeface="Verdana"/>
                <a:cs typeface="Verdana"/>
              </a:rPr>
              <a:t>ci</a:t>
            </a:r>
            <a:r>
              <a:rPr sz="1700" spc="-11" dirty="0">
                <a:latin typeface="Verdana"/>
                <a:cs typeface="Verdana"/>
              </a:rPr>
              <a:t>a</a:t>
            </a:r>
            <a:r>
              <a:rPr sz="1700" dirty="0">
                <a:latin typeface="Verdana"/>
                <a:cs typeface="Verdana"/>
              </a:rPr>
              <a:t>l</a:t>
            </a:r>
            <a:r>
              <a:rPr sz="1700" spc="169" dirty="0">
                <a:latin typeface="Times New Roman"/>
                <a:cs typeface="Times New Roman"/>
              </a:rPr>
              <a:t> </a:t>
            </a:r>
            <a:r>
              <a:rPr sz="1700" spc="-11" dirty="0">
                <a:latin typeface="Verdana"/>
                <a:cs typeface="Verdana"/>
              </a:rPr>
              <a:t>c</a:t>
            </a:r>
            <a:r>
              <a:rPr sz="1700" spc="-14" dirty="0">
                <a:latin typeface="Verdana"/>
                <a:cs typeface="Verdana"/>
              </a:rPr>
              <a:t>on</a:t>
            </a:r>
            <a:r>
              <a:rPr sz="1700" spc="-4" dirty="0">
                <a:latin typeface="Verdana"/>
                <a:cs typeface="Verdana"/>
              </a:rPr>
              <a:t>d</a:t>
            </a:r>
            <a:r>
              <a:rPr sz="1700" dirty="0">
                <a:latin typeface="Verdana"/>
                <a:cs typeface="Verdana"/>
              </a:rPr>
              <a:t>i</a:t>
            </a:r>
            <a:r>
              <a:rPr sz="1700" spc="-4" dirty="0">
                <a:latin typeface="Verdana"/>
                <a:cs typeface="Verdana"/>
              </a:rPr>
              <a:t>t</a:t>
            </a:r>
            <a:r>
              <a:rPr sz="1700" dirty="0">
                <a:latin typeface="Verdana"/>
                <a:cs typeface="Verdana"/>
              </a:rPr>
              <a:t>i</a:t>
            </a:r>
            <a:r>
              <a:rPr sz="1700" spc="-11" dirty="0">
                <a:latin typeface="Verdana"/>
                <a:cs typeface="Verdana"/>
              </a:rPr>
              <a:t>ons</a:t>
            </a:r>
            <a:endParaRPr sz="1700" dirty="0">
              <a:latin typeface="Verdana"/>
              <a:cs typeface="Verdana"/>
            </a:endParaRPr>
          </a:p>
          <a:p>
            <a:pPr marL="767926">
              <a:spcBef>
                <a:spcPts val="14"/>
              </a:spcBef>
              <a:defRPr/>
            </a:pPr>
            <a:r>
              <a:rPr sz="1700" dirty="0">
                <a:latin typeface="Verdana"/>
                <a:cs typeface="Verdana"/>
              </a:rPr>
              <a:t>+</a:t>
            </a:r>
            <a:r>
              <a:rPr sz="1700" spc="190" dirty="0">
                <a:latin typeface="Times New Roman"/>
                <a:cs typeface="Times New Roman"/>
              </a:rPr>
              <a:t> </a:t>
            </a:r>
            <a:r>
              <a:rPr sz="1700" dirty="0">
                <a:latin typeface="Verdana"/>
                <a:cs typeface="Verdana"/>
              </a:rPr>
              <a:t>i</a:t>
            </a:r>
            <a:r>
              <a:rPr sz="1700" spc="-14" dirty="0">
                <a:latin typeface="Verdana"/>
                <a:cs typeface="Verdana"/>
              </a:rPr>
              <a:t>n</a:t>
            </a:r>
            <a:r>
              <a:rPr sz="1700" spc="169" dirty="0">
                <a:latin typeface="Times New Roman"/>
                <a:cs typeface="Times New Roman"/>
              </a:rPr>
              <a:t> </a:t>
            </a:r>
            <a:r>
              <a:rPr sz="1700" spc="-11" dirty="0">
                <a:latin typeface="Verdana"/>
                <a:cs typeface="Verdana"/>
              </a:rPr>
              <a:t>the</a:t>
            </a:r>
            <a:r>
              <a:rPr sz="1700" spc="169" dirty="0">
                <a:latin typeface="Times New Roman"/>
                <a:cs typeface="Times New Roman"/>
              </a:rPr>
              <a:t> </a:t>
            </a:r>
            <a:r>
              <a:rPr sz="1700" dirty="0">
                <a:latin typeface="Verdana"/>
                <a:cs typeface="Verdana"/>
              </a:rPr>
              <a:t>l</a:t>
            </a:r>
            <a:r>
              <a:rPr sz="1700" spc="-11" dirty="0">
                <a:latin typeface="Verdana"/>
                <a:cs typeface="Verdana"/>
              </a:rPr>
              <a:t>a</a:t>
            </a:r>
            <a:r>
              <a:rPr sz="1700" spc="-28" dirty="0">
                <a:latin typeface="Verdana"/>
                <a:cs typeface="Verdana"/>
              </a:rPr>
              <a:t>b</a:t>
            </a:r>
            <a:r>
              <a:rPr sz="1700" spc="-7" dirty="0">
                <a:latin typeface="Verdana"/>
                <a:cs typeface="Verdana"/>
              </a:rPr>
              <a:t>,</a:t>
            </a:r>
            <a:r>
              <a:rPr sz="1700" spc="169" dirty="0">
                <a:latin typeface="Times New Roman"/>
                <a:cs typeface="Times New Roman"/>
              </a:rPr>
              <a:t> </a:t>
            </a:r>
            <a:r>
              <a:rPr sz="1700" dirty="0">
                <a:latin typeface="Verdana"/>
                <a:cs typeface="Verdana"/>
              </a:rPr>
              <a:t>cl</a:t>
            </a:r>
            <a:r>
              <a:rPr sz="1700" spc="-11" dirty="0">
                <a:latin typeface="Verdana"/>
                <a:cs typeface="Verdana"/>
              </a:rPr>
              <a:t>ose</a:t>
            </a:r>
            <a:r>
              <a:rPr sz="1700" spc="169" dirty="0">
                <a:latin typeface="Times New Roman"/>
                <a:cs typeface="Times New Roman"/>
              </a:rPr>
              <a:t> </a:t>
            </a:r>
            <a:r>
              <a:rPr sz="1700" spc="-11" dirty="0">
                <a:latin typeface="Verdana"/>
                <a:cs typeface="Verdana"/>
              </a:rPr>
              <a:t>to</a:t>
            </a:r>
            <a:r>
              <a:rPr sz="1700" spc="169" dirty="0">
                <a:latin typeface="Times New Roman"/>
                <a:cs typeface="Times New Roman"/>
              </a:rPr>
              <a:t> </a:t>
            </a:r>
            <a:r>
              <a:rPr sz="1700" spc="-11" dirty="0">
                <a:latin typeface="Verdana"/>
                <a:cs typeface="Verdana"/>
              </a:rPr>
              <a:t>a</a:t>
            </a:r>
            <a:r>
              <a:rPr sz="1700" spc="169" dirty="0">
                <a:latin typeface="Times New Roman"/>
                <a:cs typeface="Times New Roman"/>
              </a:rPr>
              <a:t> </a:t>
            </a:r>
            <a:r>
              <a:rPr sz="1700" spc="-14" dirty="0">
                <a:latin typeface="Verdana"/>
                <a:cs typeface="Verdana"/>
              </a:rPr>
              <a:t>d</a:t>
            </a:r>
            <a:r>
              <a:rPr sz="1700" spc="-11" dirty="0">
                <a:latin typeface="Verdana"/>
                <a:cs typeface="Verdana"/>
              </a:rPr>
              <a:t>ea</a:t>
            </a:r>
            <a:r>
              <a:rPr sz="1700" spc="-4" dirty="0">
                <a:latin typeface="Verdana"/>
                <a:cs typeface="Verdana"/>
              </a:rPr>
              <a:t>d</a:t>
            </a:r>
            <a:r>
              <a:rPr sz="1700" dirty="0">
                <a:latin typeface="Verdana"/>
                <a:cs typeface="Verdana"/>
              </a:rPr>
              <a:t>li</a:t>
            </a:r>
            <a:r>
              <a:rPr sz="1700" spc="-11" dirty="0">
                <a:latin typeface="Verdana"/>
                <a:cs typeface="Verdana"/>
              </a:rPr>
              <a:t>ne,</a:t>
            </a:r>
            <a:r>
              <a:rPr sz="1700" spc="169" dirty="0">
                <a:latin typeface="Times New Roman"/>
                <a:cs typeface="Times New Roman"/>
              </a:rPr>
              <a:t> </a:t>
            </a:r>
            <a:r>
              <a:rPr sz="1700" spc="-11" dirty="0">
                <a:latin typeface="Verdana"/>
                <a:cs typeface="Verdana"/>
              </a:rPr>
              <a:t>c</a:t>
            </a:r>
            <a:r>
              <a:rPr sz="1700" spc="-14" dirty="0">
                <a:latin typeface="Verdana"/>
                <a:cs typeface="Verdana"/>
              </a:rPr>
              <a:t>o</a:t>
            </a:r>
            <a:r>
              <a:rPr sz="1700" spc="-18" dirty="0">
                <a:latin typeface="Verdana"/>
                <a:cs typeface="Verdana"/>
              </a:rPr>
              <a:t>m</a:t>
            </a:r>
            <a:r>
              <a:rPr sz="1700" spc="-14" dirty="0">
                <a:latin typeface="Verdana"/>
                <a:cs typeface="Verdana"/>
              </a:rPr>
              <a:t>p</a:t>
            </a:r>
            <a:r>
              <a:rPr sz="1700" spc="-11" dirty="0">
                <a:latin typeface="Verdana"/>
                <a:cs typeface="Verdana"/>
              </a:rPr>
              <a:t>a</a:t>
            </a:r>
            <a:r>
              <a:rPr sz="1700" spc="-32" dirty="0">
                <a:latin typeface="Verdana"/>
                <a:cs typeface="Verdana"/>
              </a:rPr>
              <a:t>n</a:t>
            </a:r>
            <a:r>
              <a:rPr sz="1700" spc="-11" dirty="0">
                <a:latin typeface="Verdana"/>
                <a:cs typeface="Verdana"/>
              </a:rPr>
              <a:t>y</a:t>
            </a:r>
            <a:r>
              <a:rPr sz="1700" spc="169" dirty="0">
                <a:latin typeface="Times New Roman"/>
                <a:cs typeface="Times New Roman"/>
              </a:rPr>
              <a:t> </a:t>
            </a:r>
            <a:r>
              <a:rPr sz="1700" spc="-11" dirty="0">
                <a:latin typeface="Verdana"/>
                <a:cs typeface="Verdana"/>
              </a:rPr>
              <a:t>r</a:t>
            </a:r>
            <a:r>
              <a:rPr sz="1700" dirty="0">
                <a:latin typeface="Verdana"/>
                <a:cs typeface="Verdana"/>
              </a:rPr>
              <a:t>i</a:t>
            </a:r>
            <a:r>
              <a:rPr sz="1700" spc="-11" dirty="0">
                <a:latin typeface="Verdana"/>
                <a:cs typeface="Verdana"/>
              </a:rPr>
              <a:t>s</a:t>
            </a:r>
            <a:r>
              <a:rPr sz="1700" spc="-28" dirty="0">
                <a:latin typeface="Verdana"/>
                <a:cs typeface="Verdana"/>
              </a:rPr>
              <a:t>k</a:t>
            </a:r>
            <a:r>
              <a:rPr sz="1700" spc="-11" dirty="0">
                <a:latin typeface="Verdana"/>
                <a:cs typeface="Verdana"/>
              </a:rPr>
              <a:t>e</a:t>
            </a:r>
            <a:r>
              <a:rPr sz="1700" dirty="0">
                <a:latin typeface="Verdana"/>
                <a:cs typeface="Verdana"/>
              </a:rPr>
              <a:t>d</a:t>
            </a:r>
            <a:r>
              <a:rPr sz="1700" spc="169" dirty="0">
                <a:latin typeface="Times New Roman"/>
                <a:cs typeface="Times New Roman"/>
              </a:rPr>
              <a:t> </a:t>
            </a:r>
            <a:r>
              <a:rPr sz="1700" spc="-14" dirty="0">
                <a:latin typeface="Verdana"/>
                <a:cs typeface="Verdana"/>
              </a:rPr>
              <a:t>b</a:t>
            </a:r>
            <a:r>
              <a:rPr sz="1700" spc="-11" dirty="0">
                <a:latin typeface="Verdana"/>
                <a:cs typeface="Verdana"/>
              </a:rPr>
              <a:t>ankru</a:t>
            </a:r>
            <a:r>
              <a:rPr sz="1700" spc="-4" dirty="0">
                <a:latin typeface="Verdana"/>
                <a:cs typeface="Verdana"/>
              </a:rPr>
              <a:t>ptc</a:t>
            </a:r>
            <a:r>
              <a:rPr sz="1700" spc="-169" dirty="0">
                <a:latin typeface="Verdana"/>
                <a:cs typeface="Verdana"/>
              </a:rPr>
              <a:t>y</a:t>
            </a:r>
            <a:r>
              <a:rPr sz="1700" spc="-7" dirty="0">
                <a:latin typeface="Verdana"/>
                <a:cs typeface="Verdana"/>
              </a:rPr>
              <a:t>,</a:t>
            </a:r>
            <a:r>
              <a:rPr sz="1700" spc="169" dirty="0">
                <a:latin typeface="Times New Roman"/>
                <a:cs typeface="Times New Roman"/>
              </a:rPr>
              <a:t> </a:t>
            </a:r>
            <a:r>
              <a:rPr sz="1700" dirty="0">
                <a:latin typeface="Verdana"/>
                <a:cs typeface="Verdana"/>
              </a:rPr>
              <a:t>…</a:t>
            </a:r>
          </a:p>
          <a:p>
            <a:pPr marL="767926">
              <a:spcBef>
                <a:spcPts val="14"/>
              </a:spcBef>
              <a:defRPr/>
            </a:pPr>
            <a:r>
              <a:rPr sz="1700" dirty="0">
                <a:latin typeface="Verdana"/>
                <a:cs typeface="Verdana"/>
              </a:rPr>
              <a:t>+</a:t>
            </a:r>
            <a:r>
              <a:rPr sz="1700" spc="190" dirty="0">
                <a:latin typeface="Times New Roman"/>
                <a:cs typeface="Times New Roman"/>
              </a:rPr>
              <a:t> </a:t>
            </a:r>
            <a:r>
              <a:rPr sz="1700" spc="-14" dirty="0">
                <a:latin typeface="Verdana"/>
                <a:cs typeface="Verdana"/>
              </a:rPr>
              <a:t>ma</a:t>
            </a:r>
            <a:r>
              <a:rPr sz="1700" dirty="0">
                <a:latin typeface="Verdana"/>
                <a:cs typeface="Verdana"/>
              </a:rPr>
              <a:t>j</a:t>
            </a:r>
            <a:r>
              <a:rPr sz="1700" spc="-11" dirty="0">
                <a:latin typeface="Verdana"/>
                <a:cs typeface="Verdana"/>
              </a:rPr>
              <a:t>or</a:t>
            </a:r>
            <a:r>
              <a:rPr sz="1700" spc="169" dirty="0">
                <a:latin typeface="Times New Roman"/>
                <a:cs typeface="Times New Roman"/>
              </a:rPr>
              <a:t> </a:t>
            </a:r>
            <a:r>
              <a:rPr sz="1700" spc="-11" dirty="0">
                <a:latin typeface="Verdana"/>
                <a:cs typeface="Verdana"/>
              </a:rPr>
              <a:t>turn</a:t>
            </a:r>
            <a:r>
              <a:rPr sz="1700" spc="-25" dirty="0">
                <a:latin typeface="Verdana"/>
                <a:cs typeface="Verdana"/>
              </a:rPr>
              <a:t>o</a:t>
            </a:r>
            <a:r>
              <a:rPr sz="1700" spc="-28" dirty="0">
                <a:latin typeface="Verdana"/>
                <a:cs typeface="Verdana"/>
              </a:rPr>
              <a:t>v</a:t>
            </a:r>
            <a:r>
              <a:rPr sz="1700" spc="-11" dirty="0">
                <a:latin typeface="Verdana"/>
                <a:cs typeface="Verdana"/>
              </a:rPr>
              <a:t>er</a:t>
            </a:r>
            <a:r>
              <a:rPr sz="1700" spc="169" dirty="0">
                <a:latin typeface="Times New Roman"/>
                <a:cs typeface="Times New Roman"/>
              </a:rPr>
              <a:t> </a:t>
            </a:r>
            <a:r>
              <a:rPr sz="1700" dirty="0">
                <a:latin typeface="Verdana"/>
                <a:cs typeface="Verdana"/>
              </a:rPr>
              <a:t>i</a:t>
            </a:r>
            <a:r>
              <a:rPr sz="1700" spc="-14" dirty="0">
                <a:latin typeface="Verdana"/>
                <a:cs typeface="Verdana"/>
              </a:rPr>
              <a:t>n</a:t>
            </a:r>
            <a:r>
              <a:rPr sz="1700" spc="169" dirty="0">
                <a:latin typeface="Times New Roman"/>
                <a:cs typeface="Times New Roman"/>
              </a:rPr>
              <a:t> </a:t>
            </a:r>
            <a:r>
              <a:rPr sz="1700" spc="-11" dirty="0">
                <a:latin typeface="Verdana"/>
                <a:cs typeface="Verdana"/>
              </a:rPr>
              <a:t>t</a:t>
            </a:r>
            <a:r>
              <a:rPr sz="1700" spc="-14" dirty="0">
                <a:latin typeface="Verdana"/>
                <a:cs typeface="Verdana"/>
              </a:rPr>
              <a:t>eam,</a:t>
            </a:r>
            <a:r>
              <a:rPr sz="1700" spc="169" dirty="0">
                <a:latin typeface="Times New Roman"/>
                <a:cs typeface="Times New Roman"/>
              </a:rPr>
              <a:t> </a:t>
            </a:r>
            <a:r>
              <a:rPr sz="1700" spc="-11" dirty="0">
                <a:latin typeface="Verdana"/>
                <a:cs typeface="Verdana"/>
              </a:rPr>
              <a:t>c</a:t>
            </a:r>
            <a:r>
              <a:rPr sz="1700" spc="-14" dirty="0">
                <a:latin typeface="Verdana"/>
                <a:cs typeface="Verdana"/>
              </a:rPr>
              <a:t>on</a:t>
            </a:r>
            <a:r>
              <a:rPr sz="1700" spc="-11" dirty="0">
                <a:latin typeface="Verdana"/>
                <a:cs typeface="Verdana"/>
              </a:rPr>
              <a:t>tr</a:t>
            </a:r>
            <a:r>
              <a:rPr sz="1700" dirty="0">
                <a:latin typeface="Verdana"/>
                <a:cs typeface="Verdana"/>
              </a:rPr>
              <a:t>i</a:t>
            </a:r>
            <a:r>
              <a:rPr sz="1700" spc="-14" dirty="0">
                <a:latin typeface="Verdana"/>
                <a:cs typeface="Verdana"/>
              </a:rPr>
              <a:t>bu</a:t>
            </a:r>
            <a:r>
              <a:rPr sz="1700" spc="-11" dirty="0">
                <a:latin typeface="Verdana"/>
                <a:cs typeface="Verdana"/>
              </a:rPr>
              <a:t>tors</a:t>
            </a:r>
            <a:r>
              <a:rPr sz="1700" spc="169" dirty="0">
                <a:latin typeface="Times New Roman"/>
                <a:cs typeface="Times New Roman"/>
              </a:rPr>
              <a:t> </a:t>
            </a:r>
            <a:r>
              <a:rPr sz="1700" spc="-11" dirty="0">
                <a:latin typeface="Verdana"/>
                <a:cs typeface="Verdana"/>
              </a:rPr>
              <a:t>chan</a:t>
            </a:r>
            <a:r>
              <a:rPr sz="1700" spc="-14" dirty="0">
                <a:latin typeface="Verdana"/>
                <a:cs typeface="Verdana"/>
              </a:rPr>
              <a:t>g</a:t>
            </a:r>
            <a:r>
              <a:rPr sz="1700" spc="-11" dirty="0">
                <a:latin typeface="Verdana"/>
                <a:cs typeface="Verdana"/>
              </a:rPr>
              <a:t>e</a:t>
            </a:r>
            <a:r>
              <a:rPr sz="1700" dirty="0">
                <a:latin typeface="Verdana"/>
                <a:cs typeface="Verdana"/>
              </a:rPr>
              <a:t>d</a:t>
            </a:r>
            <a:r>
              <a:rPr sz="1700" spc="169" dirty="0">
                <a:latin typeface="Times New Roman"/>
                <a:cs typeface="Times New Roman"/>
              </a:rPr>
              <a:t> </a:t>
            </a:r>
            <a:r>
              <a:rPr sz="1700" dirty="0">
                <a:latin typeface="Verdana"/>
                <a:cs typeface="Verdana"/>
              </a:rPr>
              <a:t>(</a:t>
            </a:r>
            <a:r>
              <a:rPr sz="1700" spc="-11" dirty="0">
                <a:latin typeface="Verdana"/>
                <a:cs typeface="Verdana"/>
              </a:rPr>
              <a:t>o</a:t>
            </a:r>
            <a:r>
              <a:rPr sz="1700" spc="-14" dirty="0">
                <a:latin typeface="Verdana"/>
                <a:cs typeface="Verdana"/>
              </a:rPr>
              <a:t>p</a:t>
            </a:r>
            <a:r>
              <a:rPr sz="1700" spc="-11" dirty="0">
                <a:latin typeface="Verdana"/>
                <a:cs typeface="Verdana"/>
              </a:rPr>
              <a:t>en</a:t>
            </a:r>
            <a:r>
              <a:rPr sz="1700" dirty="0">
                <a:latin typeface="Verdana"/>
                <a:cs typeface="Verdana"/>
              </a:rPr>
              <a:t>-</a:t>
            </a:r>
            <a:r>
              <a:rPr sz="1700" spc="-11" dirty="0">
                <a:latin typeface="Verdana"/>
                <a:cs typeface="Verdana"/>
              </a:rPr>
              <a:t>s</a:t>
            </a:r>
            <a:r>
              <a:rPr sz="1700" spc="-14" dirty="0">
                <a:latin typeface="Verdana"/>
                <a:cs typeface="Verdana"/>
              </a:rPr>
              <a:t>o</a:t>
            </a:r>
            <a:r>
              <a:rPr sz="1700" spc="-11" dirty="0">
                <a:latin typeface="Verdana"/>
                <a:cs typeface="Verdana"/>
              </a:rPr>
              <a:t>urce</a:t>
            </a:r>
            <a:r>
              <a:rPr lang="en-US" sz="1700" spc="-11" dirty="0">
                <a:latin typeface="Verdana"/>
                <a:cs typeface="Verdana"/>
              </a:rPr>
              <a:t>…)</a:t>
            </a:r>
            <a:endParaRPr sz="1700" dirty="0">
              <a:latin typeface="Verdana"/>
              <a:cs typeface="Verdana"/>
            </a:endParaRPr>
          </a:p>
          <a:p>
            <a:pPr marL="514778" indent="-253148">
              <a:spcBef>
                <a:spcPts val="14"/>
              </a:spcBef>
              <a:buFont typeface="Verdana"/>
              <a:buChar char="•"/>
              <a:tabLst>
                <a:tab pos="515225" algn="l"/>
              </a:tabLst>
              <a:defRPr/>
            </a:pPr>
            <a:r>
              <a:rPr sz="1700" spc="-14" dirty="0">
                <a:latin typeface="Verdana"/>
                <a:cs typeface="Verdana"/>
              </a:rPr>
              <a:t>Si</a:t>
            </a:r>
            <a:r>
              <a:rPr sz="1700" spc="-18" dirty="0">
                <a:latin typeface="Verdana"/>
                <a:cs typeface="Verdana"/>
              </a:rPr>
              <a:t>mil</a:t>
            </a:r>
            <a:r>
              <a:rPr sz="1700" spc="-11" dirty="0">
                <a:latin typeface="Verdana"/>
                <a:cs typeface="Verdana"/>
              </a:rPr>
              <a:t>ar</a:t>
            </a:r>
            <a:r>
              <a:rPr sz="1700" spc="169" dirty="0">
                <a:latin typeface="Times New Roman"/>
                <a:cs typeface="Times New Roman"/>
              </a:rPr>
              <a:t> </a:t>
            </a:r>
            <a:r>
              <a:rPr sz="1700" spc="-11" dirty="0">
                <a:latin typeface="Verdana"/>
                <a:cs typeface="Verdana"/>
              </a:rPr>
              <a:t>o</a:t>
            </a:r>
            <a:r>
              <a:rPr sz="1700" spc="-14" dirty="0">
                <a:latin typeface="Verdana"/>
                <a:cs typeface="Verdana"/>
              </a:rPr>
              <a:t>bs</a:t>
            </a:r>
            <a:r>
              <a:rPr sz="1700" spc="-11" dirty="0">
                <a:latin typeface="Verdana"/>
                <a:cs typeface="Verdana"/>
              </a:rPr>
              <a:t>er</a:t>
            </a:r>
            <a:r>
              <a:rPr sz="1700" spc="-46" dirty="0">
                <a:latin typeface="Verdana"/>
                <a:cs typeface="Verdana"/>
              </a:rPr>
              <a:t>v</a:t>
            </a:r>
            <a:r>
              <a:rPr sz="1700" spc="-11" dirty="0">
                <a:latin typeface="Verdana"/>
                <a:cs typeface="Verdana"/>
              </a:rPr>
              <a:t>a</a:t>
            </a:r>
            <a:r>
              <a:rPr sz="1700" spc="-4" dirty="0">
                <a:latin typeface="Verdana"/>
                <a:cs typeface="Verdana"/>
              </a:rPr>
              <a:t>t</a:t>
            </a:r>
            <a:r>
              <a:rPr sz="1700" dirty="0">
                <a:latin typeface="Verdana"/>
                <a:cs typeface="Verdana"/>
              </a:rPr>
              <a:t>i</a:t>
            </a:r>
            <a:r>
              <a:rPr sz="1700" spc="-11" dirty="0">
                <a:latin typeface="Verdana"/>
                <a:cs typeface="Verdana"/>
              </a:rPr>
              <a:t>ons</a:t>
            </a:r>
            <a:r>
              <a:rPr sz="1700" spc="169" dirty="0">
                <a:latin typeface="Times New Roman"/>
                <a:cs typeface="Times New Roman"/>
              </a:rPr>
              <a:t> </a:t>
            </a:r>
            <a:r>
              <a:rPr sz="1700" spc="-11" dirty="0">
                <a:latin typeface="Verdana"/>
                <a:cs typeface="Verdana"/>
              </a:rPr>
              <a:t>re</a:t>
            </a:r>
            <a:r>
              <a:rPr sz="1700" spc="-14" dirty="0">
                <a:latin typeface="Verdana"/>
                <a:cs typeface="Verdana"/>
              </a:rPr>
              <a:t>p</a:t>
            </a:r>
            <a:r>
              <a:rPr sz="1700" spc="-11" dirty="0">
                <a:latin typeface="Verdana"/>
                <a:cs typeface="Verdana"/>
              </a:rPr>
              <a:t>eate</a:t>
            </a:r>
            <a:r>
              <a:rPr sz="1700" dirty="0">
                <a:latin typeface="Verdana"/>
                <a:cs typeface="Verdana"/>
              </a:rPr>
              <a:t>d</a:t>
            </a:r>
            <a:r>
              <a:rPr sz="1700" spc="169" dirty="0">
                <a:latin typeface="Times New Roman"/>
                <a:cs typeface="Times New Roman"/>
              </a:rPr>
              <a:t> </a:t>
            </a:r>
            <a:r>
              <a:rPr sz="1700" spc="-25" dirty="0">
                <a:latin typeface="Verdana"/>
                <a:cs typeface="Verdana"/>
              </a:rPr>
              <a:t>o</a:t>
            </a:r>
            <a:r>
              <a:rPr sz="1700" spc="-28" dirty="0">
                <a:latin typeface="Verdana"/>
                <a:cs typeface="Verdana"/>
              </a:rPr>
              <a:t>v</a:t>
            </a:r>
            <a:r>
              <a:rPr sz="1700" spc="-11" dirty="0">
                <a:latin typeface="Verdana"/>
                <a:cs typeface="Verdana"/>
              </a:rPr>
              <a:t>er</a:t>
            </a:r>
            <a:r>
              <a:rPr sz="1700" spc="169" dirty="0">
                <a:latin typeface="Times New Roman"/>
                <a:cs typeface="Times New Roman"/>
              </a:rPr>
              <a:t> </a:t>
            </a:r>
            <a:r>
              <a:rPr sz="1700" spc="-4" dirty="0">
                <a:latin typeface="Verdana"/>
                <a:cs typeface="Verdana"/>
              </a:rPr>
              <a:t>t</a:t>
            </a:r>
            <a:r>
              <a:rPr sz="1700" dirty="0">
                <a:latin typeface="Verdana"/>
                <a:cs typeface="Verdana"/>
              </a:rPr>
              <a:t>i</a:t>
            </a:r>
            <a:r>
              <a:rPr sz="1700" spc="-14" dirty="0">
                <a:latin typeface="Verdana"/>
                <a:cs typeface="Verdana"/>
              </a:rPr>
              <a:t>me</a:t>
            </a:r>
            <a:r>
              <a:rPr sz="1700" spc="169" dirty="0">
                <a:latin typeface="Times New Roman"/>
                <a:cs typeface="Times New Roman"/>
              </a:rPr>
              <a:t> </a:t>
            </a:r>
            <a:r>
              <a:rPr sz="1700" dirty="0">
                <a:latin typeface="Verdana"/>
                <a:cs typeface="Verdana"/>
              </a:rPr>
              <a:t>(l</a:t>
            </a:r>
            <a:r>
              <a:rPr sz="1700" spc="-11" dirty="0">
                <a:latin typeface="Verdana"/>
                <a:cs typeface="Verdana"/>
              </a:rPr>
              <a:t>earn</a:t>
            </a:r>
            <a:r>
              <a:rPr sz="1700" dirty="0">
                <a:latin typeface="Verdana"/>
                <a:cs typeface="Verdana"/>
              </a:rPr>
              <a:t>i</a:t>
            </a:r>
            <a:r>
              <a:rPr sz="1700" spc="-14" dirty="0">
                <a:latin typeface="Verdana"/>
                <a:cs typeface="Verdana"/>
              </a:rPr>
              <a:t>n</a:t>
            </a:r>
            <a:r>
              <a:rPr sz="1700" dirty="0">
                <a:latin typeface="Verdana"/>
                <a:cs typeface="Verdana"/>
              </a:rPr>
              <a:t>g</a:t>
            </a:r>
            <a:r>
              <a:rPr sz="1700" spc="169" dirty="0">
                <a:latin typeface="Times New Roman"/>
                <a:cs typeface="Times New Roman"/>
              </a:rPr>
              <a:t> </a:t>
            </a:r>
            <a:r>
              <a:rPr sz="1700" spc="-11" dirty="0">
                <a:latin typeface="Verdana"/>
                <a:cs typeface="Verdana"/>
              </a:rPr>
              <a:t>effe</a:t>
            </a:r>
            <a:r>
              <a:rPr sz="1700" dirty="0">
                <a:latin typeface="Verdana"/>
                <a:cs typeface="Verdana"/>
              </a:rPr>
              <a:t>cts</a:t>
            </a:r>
            <a:r>
              <a:rPr lang="en-US" sz="1700" dirty="0">
                <a:latin typeface="Verdana"/>
                <a:cs typeface="Verdana"/>
              </a:rPr>
              <a:t>)</a:t>
            </a:r>
            <a:endParaRPr sz="1700" dirty="0">
              <a:latin typeface="Verdana"/>
              <a:cs typeface="Verdana"/>
            </a:endParaRPr>
          </a:p>
        </p:txBody>
      </p:sp>
    </p:spTree>
    <p:extLst>
      <p:ext uri="{BB962C8B-B14F-4D97-AF65-F5344CB8AC3E}">
        <p14:creationId xmlns:p14="http://schemas.microsoft.com/office/powerpoint/2010/main" val="626981766"/>
      </p:ext>
    </p:extLst>
  </p:cSld>
  <p:clrMapOvr>
    <a:masterClrMapping/>
  </p:clrMapOvr>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22263" y="304800"/>
            <a:ext cx="8686800" cy="553998"/>
          </a:xfrm>
        </p:spPr>
        <p:txBody>
          <a:bodyPr lIns="0" tIns="0" rIns="0" bIns="0" rtlCol="0">
            <a:spAutoFit/>
          </a:bodyPr>
          <a:lstStyle/>
          <a:p>
            <a:pPr marL="8929">
              <a:defRPr/>
            </a:pPr>
            <a:r>
              <a:rPr sz="3600" spc="-21" dirty="0"/>
              <a:t>T</a:t>
            </a:r>
            <a:r>
              <a:rPr sz="3600" dirty="0"/>
              <a:t>hre</a:t>
            </a:r>
            <a:r>
              <a:rPr sz="3600" spc="-18" dirty="0"/>
              <a:t>at</a:t>
            </a:r>
            <a:r>
              <a:rPr sz="3600" dirty="0"/>
              <a:t>s</a:t>
            </a:r>
            <a:r>
              <a:rPr sz="3600" spc="232" dirty="0">
                <a:latin typeface="Times New Roman"/>
                <a:cs typeface="Times New Roman"/>
              </a:rPr>
              <a:t> </a:t>
            </a:r>
            <a:r>
              <a:rPr sz="3600" spc="-18" dirty="0"/>
              <a:t>to</a:t>
            </a:r>
            <a:r>
              <a:rPr sz="3600" spc="232" dirty="0">
                <a:latin typeface="Times New Roman"/>
                <a:cs typeface="Times New Roman"/>
              </a:rPr>
              <a:t> </a:t>
            </a:r>
            <a:r>
              <a:rPr sz="3600" spc="-14" dirty="0"/>
              <a:t>vali</a:t>
            </a:r>
            <a:r>
              <a:rPr sz="3600" dirty="0"/>
              <a:t>d</a:t>
            </a:r>
            <a:r>
              <a:rPr sz="3600" spc="-14" dirty="0"/>
              <a:t>ity</a:t>
            </a:r>
            <a:r>
              <a:rPr sz="3600" spc="232" dirty="0">
                <a:latin typeface="Times New Roman"/>
                <a:cs typeface="Times New Roman"/>
              </a:rPr>
              <a:t> </a:t>
            </a:r>
            <a:r>
              <a:rPr sz="3600" dirty="0"/>
              <a:t>—</a:t>
            </a:r>
            <a:r>
              <a:rPr sz="3600" spc="232" dirty="0">
                <a:latin typeface="Times New Roman"/>
                <a:cs typeface="Times New Roman"/>
              </a:rPr>
              <a:t> </a:t>
            </a:r>
            <a:r>
              <a:rPr sz="3600" dirty="0"/>
              <a:t>E</a:t>
            </a:r>
            <a:r>
              <a:rPr sz="3600" spc="-21" dirty="0"/>
              <a:t>x</a:t>
            </a:r>
            <a:r>
              <a:rPr sz="3600" dirty="0"/>
              <a:t>amp</a:t>
            </a:r>
            <a:r>
              <a:rPr sz="3600" spc="-11" dirty="0"/>
              <a:t>l</a:t>
            </a:r>
            <a:r>
              <a:rPr sz="3600" dirty="0"/>
              <a:t>es</a:t>
            </a:r>
            <a:r>
              <a:rPr sz="3600" spc="232" dirty="0">
                <a:latin typeface="Times New Roman"/>
                <a:cs typeface="Times New Roman"/>
              </a:rPr>
              <a:t> </a:t>
            </a:r>
            <a:r>
              <a:rPr sz="3600" dirty="0"/>
              <a:t>(</a:t>
            </a:r>
            <a:r>
              <a:rPr sz="3600" spc="-21" dirty="0" smtClean="0"/>
              <a:t>2</a:t>
            </a:r>
            <a:r>
              <a:rPr sz="3600" dirty="0" smtClean="0"/>
              <a:t>/</a:t>
            </a:r>
            <a:r>
              <a:rPr sz="3600" spc="-21" dirty="0" smtClean="0"/>
              <a:t>2</a:t>
            </a:r>
            <a:r>
              <a:rPr lang="en-US" sz="3600" spc="-21" dirty="0" smtClean="0"/>
              <a:t>)</a:t>
            </a:r>
            <a:endParaRPr sz="3600" dirty="0"/>
          </a:p>
        </p:txBody>
      </p:sp>
      <p:sp>
        <p:nvSpPr>
          <p:cNvPr id="49155" name="object 4"/>
          <p:cNvSpPr txBox="1">
            <a:spLocks noChangeArrowheads="1"/>
          </p:cNvSpPr>
          <p:nvPr/>
        </p:nvSpPr>
        <p:spPr bwMode="auto">
          <a:xfrm>
            <a:off x="428596" y="1357298"/>
            <a:ext cx="8066087" cy="3400425"/>
          </a:xfrm>
          <a:prstGeom prst="rect">
            <a:avLst/>
          </a:prstGeom>
          <a:noFill/>
          <a:ln w="9525">
            <a:noFill/>
            <a:miter lim="800000"/>
            <a:headEnd/>
            <a:tailEnd/>
          </a:ln>
        </p:spPr>
        <p:txBody>
          <a:bodyPr lIns="0" tIns="0" rIns="0" bIns="0">
            <a:spAutoFit/>
          </a:bodyPr>
          <a:lstStyle/>
          <a:p>
            <a:pPr marL="311150" indent="-301625">
              <a:buFont typeface="Verdana" pitchFamily="34" charset="0"/>
              <a:buAutoNum type="arabicPeriod" startAt="3"/>
              <a:tabLst>
                <a:tab pos="311150" algn="l"/>
              </a:tabLst>
            </a:pPr>
            <a:r>
              <a:rPr lang="en-US" sz="1700" b="1" dirty="0">
                <a:latin typeface="Verdana" pitchFamily="34" charset="0"/>
              </a:rPr>
              <a:t>External</a:t>
            </a:r>
            <a:r>
              <a:rPr lang="en-US" sz="1700" b="1" dirty="0">
                <a:latin typeface="Times New Roman" pitchFamily="18" charset="0"/>
                <a:cs typeface="Times New Roman" pitchFamily="18" charset="0"/>
              </a:rPr>
              <a:t> </a:t>
            </a:r>
            <a:r>
              <a:rPr lang="en-US" sz="1700" b="1" dirty="0">
                <a:latin typeface="Verdana" pitchFamily="34" charset="0"/>
              </a:rPr>
              <a:t>validity</a:t>
            </a:r>
            <a:endParaRPr lang="en-US" sz="1700" dirty="0">
              <a:latin typeface="Verdana" pitchFamily="34" charset="0"/>
            </a:endParaRPr>
          </a:p>
          <a:p>
            <a:pPr marL="514350" lvl="1" indent="-252413">
              <a:spcBef>
                <a:spcPts val="13"/>
              </a:spcBef>
              <a:buFont typeface="Verdana" pitchFamily="34" charset="0"/>
              <a:buChar char="•"/>
              <a:tabLst>
                <a:tab pos="311150" algn="l"/>
              </a:tabLst>
            </a:pPr>
            <a:r>
              <a:rPr lang="en-US" sz="1700" i="1" dirty="0">
                <a:latin typeface="Verdana" pitchFamily="34" charset="0"/>
              </a:rPr>
              <a:t>To</a:t>
            </a:r>
            <a:r>
              <a:rPr lang="en-US" sz="1700" i="1" dirty="0">
                <a:latin typeface="Times New Roman" pitchFamily="18" charset="0"/>
                <a:cs typeface="Times New Roman" pitchFamily="18" charset="0"/>
              </a:rPr>
              <a:t> </a:t>
            </a:r>
            <a:r>
              <a:rPr lang="en-US" sz="1700" i="1" dirty="0">
                <a:latin typeface="Verdana" pitchFamily="34" charset="0"/>
              </a:rPr>
              <a:t>what</a:t>
            </a:r>
            <a:r>
              <a:rPr lang="en-US" sz="1700" i="1" dirty="0">
                <a:latin typeface="Times New Roman" pitchFamily="18" charset="0"/>
                <a:cs typeface="Times New Roman" pitchFamily="18" charset="0"/>
              </a:rPr>
              <a:t> </a:t>
            </a:r>
            <a:r>
              <a:rPr lang="en-US" sz="1700" i="1" dirty="0">
                <a:latin typeface="Verdana" pitchFamily="34" charset="0"/>
              </a:rPr>
              <a:t>extent</a:t>
            </a:r>
            <a:r>
              <a:rPr lang="en-US" sz="1700" i="1" dirty="0">
                <a:latin typeface="Times New Roman" pitchFamily="18" charset="0"/>
                <a:cs typeface="Times New Roman" pitchFamily="18" charset="0"/>
              </a:rPr>
              <a:t> </a:t>
            </a:r>
            <a:r>
              <a:rPr lang="en-US" sz="1700" i="1" dirty="0">
                <a:latin typeface="Verdana" pitchFamily="34" charset="0"/>
              </a:rPr>
              <a:t>can</a:t>
            </a:r>
            <a:r>
              <a:rPr lang="en-US" sz="1700" i="1" dirty="0">
                <a:latin typeface="Times New Roman" pitchFamily="18" charset="0"/>
                <a:cs typeface="Times New Roman" pitchFamily="18" charset="0"/>
              </a:rPr>
              <a:t> </a:t>
            </a:r>
            <a:r>
              <a:rPr lang="en-US" sz="1700" i="1" dirty="0">
                <a:latin typeface="Verdana" pitchFamily="34" charset="0"/>
              </a:rPr>
              <a:t>the</a:t>
            </a:r>
            <a:r>
              <a:rPr lang="en-US" sz="1700" i="1" dirty="0">
                <a:latin typeface="Times New Roman" pitchFamily="18" charset="0"/>
                <a:cs typeface="Times New Roman" pitchFamily="18" charset="0"/>
              </a:rPr>
              <a:t> </a:t>
            </a:r>
            <a:r>
              <a:rPr lang="en-US" sz="1700" i="1" dirty="0">
                <a:latin typeface="Verdana" pitchFamily="34" charset="0"/>
              </a:rPr>
              <a:t>findings</a:t>
            </a:r>
            <a:r>
              <a:rPr lang="en-US" sz="1700" i="1" dirty="0">
                <a:latin typeface="Times New Roman" pitchFamily="18" charset="0"/>
                <a:cs typeface="Times New Roman" pitchFamily="18" charset="0"/>
              </a:rPr>
              <a:t> </a:t>
            </a:r>
            <a:r>
              <a:rPr lang="en-US" sz="1700" i="1" dirty="0">
                <a:latin typeface="Verdana" pitchFamily="34" charset="0"/>
              </a:rPr>
              <a:t>be</a:t>
            </a:r>
            <a:r>
              <a:rPr lang="en-US" sz="1700" i="1" dirty="0">
                <a:latin typeface="Times New Roman" pitchFamily="18" charset="0"/>
                <a:cs typeface="Times New Roman" pitchFamily="18" charset="0"/>
              </a:rPr>
              <a:t> </a:t>
            </a:r>
            <a:r>
              <a:rPr lang="en-US" sz="1700" i="1" dirty="0">
                <a:latin typeface="Verdana" pitchFamily="34" charset="0"/>
              </a:rPr>
              <a:t>generalized</a:t>
            </a:r>
            <a:r>
              <a:rPr lang="en-US" sz="1700" i="1" dirty="0">
                <a:latin typeface="Times New Roman" pitchFamily="18" charset="0"/>
                <a:cs typeface="Times New Roman" pitchFamily="18" charset="0"/>
              </a:rPr>
              <a:t> </a:t>
            </a:r>
            <a:r>
              <a:rPr lang="en-US" sz="1700" i="1" dirty="0">
                <a:latin typeface="Verdana" pitchFamily="34" charset="0"/>
              </a:rPr>
              <a:t>?</a:t>
            </a:r>
            <a:endParaRPr lang="en-US" sz="1700" dirty="0">
              <a:latin typeface="Verdana" pitchFamily="34" charset="0"/>
            </a:endParaRPr>
          </a:p>
          <a:p>
            <a:pPr marL="311150" indent="-301625">
              <a:spcBef>
                <a:spcPts val="13"/>
              </a:spcBef>
              <a:buFont typeface="Verdana" pitchFamily="34" charset="0"/>
              <a:buChar char="•"/>
              <a:tabLst>
                <a:tab pos="311150" algn="l"/>
              </a:tabLst>
            </a:pPr>
            <a:r>
              <a:rPr lang="en-US" sz="1700" dirty="0">
                <a:latin typeface="Verdana" pitchFamily="34" charset="0"/>
              </a:rPr>
              <a:t>Does</a:t>
            </a:r>
            <a:r>
              <a:rPr lang="en-US" sz="1700" dirty="0">
                <a:latin typeface="Times New Roman" pitchFamily="18" charset="0"/>
                <a:cs typeface="Times New Roman" pitchFamily="18" charset="0"/>
              </a:rPr>
              <a:t> </a:t>
            </a:r>
            <a:r>
              <a:rPr lang="en-US" sz="1700" dirty="0">
                <a:latin typeface="Verdana" pitchFamily="34" charset="0"/>
              </a:rPr>
              <a:t>it</a:t>
            </a:r>
            <a:r>
              <a:rPr lang="en-US" sz="1700" dirty="0">
                <a:latin typeface="Times New Roman" pitchFamily="18" charset="0"/>
                <a:cs typeface="Times New Roman" pitchFamily="18" charset="0"/>
              </a:rPr>
              <a:t> </a:t>
            </a:r>
            <a:r>
              <a:rPr lang="en-US" sz="1700" dirty="0">
                <a:latin typeface="Verdana" pitchFamily="34" charset="0"/>
              </a:rPr>
              <a:t>apply</a:t>
            </a:r>
            <a:r>
              <a:rPr lang="en-US" sz="1700" dirty="0">
                <a:latin typeface="Times New Roman" pitchFamily="18" charset="0"/>
                <a:cs typeface="Times New Roman" pitchFamily="18" charset="0"/>
              </a:rPr>
              <a:t> </a:t>
            </a:r>
            <a:r>
              <a:rPr lang="en-US" sz="1700" dirty="0">
                <a:latin typeface="Verdana" pitchFamily="34" charset="0"/>
              </a:rPr>
              <a:t>to</a:t>
            </a:r>
            <a:r>
              <a:rPr lang="en-US" sz="1700" dirty="0">
                <a:latin typeface="Times New Roman" pitchFamily="18" charset="0"/>
                <a:cs typeface="Times New Roman" pitchFamily="18" charset="0"/>
              </a:rPr>
              <a:t> </a:t>
            </a:r>
            <a:r>
              <a:rPr lang="en-US" sz="1700" dirty="0">
                <a:latin typeface="Verdana" pitchFamily="34" charset="0"/>
              </a:rPr>
              <a:t>other</a:t>
            </a:r>
            <a:r>
              <a:rPr lang="en-US" sz="1700" dirty="0">
                <a:latin typeface="Times New Roman" pitchFamily="18" charset="0"/>
                <a:cs typeface="Times New Roman" pitchFamily="18" charset="0"/>
              </a:rPr>
              <a:t> </a:t>
            </a:r>
            <a:r>
              <a:rPr lang="en-US" sz="1700" dirty="0">
                <a:latin typeface="Verdana" pitchFamily="34" charset="0"/>
              </a:rPr>
              <a:t>languages</a:t>
            </a:r>
            <a:r>
              <a:rPr lang="en-US" sz="1700" dirty="0">
                <a:latin typeface="Times New Roman" pitchFamily="18" charset="0"/>
                <a:cs typeface="Times New Roman" pitchFamily="18" charset="0"/>
              </a:rPr>
              <a:t> </a:t>
            </a:r>
            <a:r>
              <a:rPr lang="en-US" sz="1700" dirty="0">
                <a:latin typeface="Verdana" pitchFamily="34" charset="0"/>
              </a:rPr>
              <a:t>?</a:t>
            </a:r>
            <a:r>
              <a:rPr lang="en-US" sz="1700" dirty="0">
                <a:latin typeface="Times New Roman" pitchFamily="18" charset="0"/>
                <a:cs typeface="Times New Roman" pitchFamily="18" charset="0"/>
              </a:rPr>
              <a:t> </a:t>
            </a:r>
            <a:r>
              <a:rPr lang="en-US" sz="1700" dirty="0">
                <a:latin typeface="Verdana" pitchFamily="34" charset="0"/>
              </a:rPr>
              <a:t>other</a:t>
            </a:r>
            <a:r>
              <a:rPr lang="en-US" sz="1700" dirty="0">
                <a:latin typeface="Times New Roman" pitchFamily="18" charset="0"/>
                <a:cs typeface="Times New Roman" pitchFamily="18" charset="0"/>
              </a:rPr>
              <a:t> </a:t>
            </a:r>
            <a:r>
              <a:rPr lang="en-US" sz="1700" dirty="0">
                <a:latin typeface="Verdana" pitchFamily="34" charset="0"/>
              </a:rPr>
              <a:t>sizes</a:t>
            </a:r>
            <a:r>
              <a:rPr lang="en-US" sz="1700" dirty="0">
                <a:latin typeface="Times New Roman" pitchFamily="18" charset="0"/>
                <a:cs typeface="Times New Roman" pitchFamily="18" charset="0"/>
              </a:rPr>
              <a:t> </a:t>
            </a:r>
            <a:r>
              <a:rPr lang="en-US" sz="1700" dirty="0">
                <a:latin typeface="Verdana" pitchFamily="34" charset="0"/>
              </a:rPr>
              <a:t>?</a:t>
            </a:r>
            <a:r>
              <a:rPr lang="en-US" sz="1700" dirty="0">
                <a:latin typeface="Times New Roman" pitchFamily="18" charset="0"/>
                <a:cs typeface="Times New Roman" pitchFamily="18" charset="0"/>
              </a:rPr>
              <a:t> </a:t>
            </a:r>
            <a:r>
              <a:rPr lang="en-US" sz="1700" dirty="0">
                <a:latin typeface="Verdana" pitchFamily="34" charset="0"/>
              </a:rPr>
              <a:t>other</a:t>
            </a:r>
            <a:r>
              <a:rPr lang="en-US" sz="1700" dirty="0">
                <a:latin typeface="Times New Roman" pitchFamily="18" charset="0"/>
                <a:cs typeface="Times New Roman" pitchFamily="18" charset="0"/>
              </a:rPr>
              <a:t> </a:t>
            </a:r>
            <a:r>
              <a:rPr lang="en-US" sz="1700" dirty="0">
                <a:latin typeface="Verdana" pitchFamily="34" charset="0"/>
              </a:rPr>
              <a:t>domains</a:t>
            </a:r>
            <a:r>
              <a:rPr lang="en-US" sz="1700" dirty="0">
                <a:latin typeface="Times New Roman" pitchFamily="18" charset="0"/>
                <a:cs typeface="Times New Roman" pitchFamily="18" charset="0"/>
              </a:rPr>
              <a:t> </a:t>
            </a:r>
            <a:r>
              <a:rPr lang="en-US" sz="1700" dirty="0">
                <a:latin typeface="Verdana" pitchFamily="34" charset="0"/>
              </a:rPr>
              <a:t>?</a:t>
            </a:r>
          </a:p>
          <a:p>
            <a:pPr marL="311150" indent="-301625">
              <a:spcBef>
                <a:spcPts val="13"/>
              </a:spcBef>
              <a:buFont typeface="Verdana" pitchFamily="34" charset="0"/>
              <a:buChar char="•"/>
              <a:tabLst>
                <a:tab pos="311150" algn="l"/>
              </a:tabLst>
            </a:pPr>
            <a:r>
              <a:rPr lang="en-US" sz="1700" dirty="0">
                <a:latin typeface="Verdana" pitchFamily="34" charset="0"/>
              </a:rPr>
              <a:t>Background</a:t>
            </a:r>
            <a:r>
              <a:rPr lang="en-US" sz="1700" dirty="0">
                <a:latin typeface="Times New Roman" pitchFamily="18" charset="0"/>
                <a:cs typeface="Times New Roman" pitchFamily="18" charset="0"/>
              </a:rPr>
              <a:t> </a:t>
            </a:r>
            <a:r>
              <a:rPr lang="en-US" sz="1700" dirty="0">
                <a:latin typeface="Verdana" pitchFamily="34" charset="0"/>
              </a:rPr>
              <a:t>&amp;</a:t>
            </a:r>
            <a:r>
              <a:rPr lang="en-US" sz="1700" dirty="0">
                <a:latin typeface="Times New Roman" pitchFamily="18" charset="0"/>
                <a:cs typeface="Times New Roman" pitchFamily="18" charset="0"/>
              </a:rPr>
              <a:t> </a:t>
            </a:r>
            <a:r>
              <a:rPr lang="en-US" sz="1700" dirty="0">
                <a:latin typeface="Verdana" pitchFamily="34" charset="0"/>
              </a:rPr>
              <a:t>education</a:t>
            </a:r>
            <a:r>
              <a:rPr lang="en-US" sz="1700" dirty="0">
                <a:latin typeface="Times New Roman" pitchFamily="18" charset="0"/>
                <a:cs typeface="Times New Roman" pitchFamily="18" charset="0"/>
              </a:rPr>
              <a:t> </a:t>
            </a:r>
            <a:r>
              <a:rPr lang="en-US" sz="1700" dirty="0">
                <a:latin typeface="Verdana" pitchFamily="34" charset="0"/>
              </a:rPr>
              <a:t>of</a:t>
            </a:r>
            <a:r>
              <a:rPr lang="en-US" sz="1700" dirty="0">
                <a:latin typeface="Times New Roman" pitchFamily="18" charset="0"/>
                <a:cs typeface="Times New Roman" pitchFamily="18" charset="0"/>
              </a:rPr>
              <a:t> </a:t>
            </a:r>
            <a:r>
              <a:rPr lang="en-US" sz="1700" dirty="0">
                <a:latin typeface="Verdana" pitchFamily="34" charset="0"/>
              </a:rPr>
              <a:t>participants</a:t>
            </a:r>
          </a:p>
          <a:p>
            <a:pPr marL="311150" indent="-301625">
              <a:spcBef>
                <a:spcPts val="13"/>
              </a:spcBef>
              <a:buFont typeface="Verdana" pitchFamily="34" charset="0"/>
              <a:buChar char="•"/>
              <a:tabLst>
                <a:tab pos="311150" algn="l"/>
              </a:tabLst>
            </a:pPr>
            <a:r>
              <a:rPr lang="en-US" sz="1700" dirty="0">
                <a:latin typeface="Verdana" pitchFamily="34" charset="0"/>
              </a:rPr>
              <a:t>Simplicity</a:t>
            </a:r>
            <a:r>
              <a:rPr lang="en-US" sz="1700" dirty="0">
                <a:latin typeface="Times New Roman" pitchFamily="18" charset="0"/>
                <a:cs typeface="Times New Roman" pitchFamily="18" charset="0"/>
              </a:rPr>
              <a:t> </a:t>
            </a:r>
            <a:r>
              <a:rPr lang="en-US" sz="1700" dirty="0">
                <a:latin typeface="Verdana" pitchFamily="34" charset="0"/>
              </a:rPr>
              <a:t>&amp;</a:t>
            </a:r>
            <a:r>
              <a:rPr lang="en-US" sz="1700" dirty="0">
                <a:latin typeface="Times New Roman" pitchFamily="18" charset="0"/>
                <a:cs typeface="Times New Roman" pitchFamily="18" charset="0"/>
              </a:rPr>
              <a:t> </a:t>
            </a:r>
            <a:r>
              <a:rPr lang="en-US" sz="1700" dirty="0">
                <a:latin typeface="Verdana" pitchFamily="34" charset="0"/>
              </a:rPr>
              <a:t>scale</a:t>
            </a:r>
            <a:r>
              <a:rPr lang="en-US" sz="1700" dirty="0">
                <a:latin typeface="Times New Roman" pitchFamily="18" charset="0"/>
                <a:cs typeface="Times New Roman" pitchFamily="18" charset="0"/>
              </a:rPr>
              <a:t> </a:t>
            </a:r>
            <a:r>
              <a:rPr lang="en-US" sz="1700" dirty="0">
                <a:latin typeface="Verdana" pitchFamily="34" charset="0"/>
              </a:rPr>
              <a:t>of</a:t>
            </a:r>
            <a:r>
              <a:rPr lang="en-US" sz="1700" dirty="0">
                <a:latin typeface="Times New Roman" pitchFamily="18" charset="0"/>
                <a:cs typeface="Times New Roman" pitchFamily="18" charset="0"/>
              </a:rPr>
              <a:t> </a:t>
            </a:r>
            <a:r>
              <a:rPr lang="en-US" sz="1700" dirty="0">
                <a:latin typeface="Verdana" pitchFamily="34" charset="0"/>
              </a:rPr>
              <a:t>the</a:t>
            </a:r>
            <a:r>
              <a:rPr lang="en-US" sz="1700" dirty="0">
                <a:latin typeface="Times New Roman" pitchFamily="18" charset="0"/>
                <a:cs typeface="Times New Roman" pitchFamily="18" charset="0"/>
              </a:rPr>
              <a:t> </a:t>
            </a:r>
            <a:r>
              <a:rPr lang="en-US" sz="1700" dirty="0">
                <a:latin typeface="Verdana" pitchFamily="34" charset="0"/>
              </a:rPr>
              <a:t>team</a:t>
            </a:r>
          </a:p>
          <a:p>
            <a:pPr marL="311150" indent="-301625">
              <a:spcBef>
                <a:spcPts val="13"/>
              </a:spcBef>
              <a:tabLst>
                <a:tab pos="311150" algn="l"/>
              </a:tabLst>
            </a:pPr>
            <a:r>
              <a:rPr lang="en-US" sz="1700" dirty="0">
                <a:latin typeface="Verdana" pitchFamily="34" charset="0"/>
              </a:rPr>
              <a:t>+</a:t>
            </a:r>
            <a:r>
              <a:rPr lang="en-US" sz="1700" dirty="0">
                <a:latin typeface="Times New Roman" pitchFamily="18" charset="0"/>
                <a:cs typeface="Times New Roman" pitchFamily="18" charset="0"/>
              </a:rPr>
              <a:t> </a:t>
            </a:r>
            <a:r>
              <a:rPr lang="en-US" sz="1700" dirty="0">
                <a:latin typeface="Verdana" pitchFamily="34" charset="0"/>
              </a:rPr>
              <a:t>small</a:t>
            </a:r>
            <a:r>
              <a:rPr lang="en-US" sz="1700" dirty="0">
                <a:latin typeface="Times New Roman" pitchFamily="18" charset="0"/>
                <a:cs typeface="Times New Roman" pitchFamily="18" charset="0"/>
              </a:rPr>
              <a:t> </a:t>
            </a:r>
            <a:r>
              <a:rPr lang="en-US" sz="1700" dirty="0">
                <a:latin typeface="Verdana" pitchFamily="34" charset="0"/>
              </a:rPr>
              <a:t>teams</a:t>
            </a:r>
            <a:r>
              <a:rPr lang="en-US" sz="1700" dirty="0">
                <a:latin typeface="Times New Roman" pitchFamily="18" charset="0"/>
                <a:cs typeface="Times New Roman" pitchFamily="18" charset="0"/>
              </a:rPr>
              <a:t> </a:t>
            </a:r>
            <a:r>
              <a:rPr lang="en-US" sz="1700" dirty="0">
                <a:latin typeface="Verdana" pitchFamily="34" charset="0"/>
              </a:rPr>
              <a:t>&amp;</a:t>
            </a:r>
            <a:r>
              <a:rPr lang="en-US" sz="1700" dirty="0">
                <a:latin typeface="Times New Roman" pitchFamily="18" charset="0"/>
                <a:cs typeface="Times New Roman" pitchFamily="18" charset="0"/>
              </a:rPr>
              <a:t> </a:t>
            </a:r>
            <a:r>
              <a:rPr lang="en-US" sz="1700" dirty="0">
                <a:latin typeface="Verdana" pitchFamily="34" charset="0"/>
              </a:rPr>
              <a:t>flexible</a:t>
            </a:r>
            <a:r>
              <a:rPr lang="en-US" sz="1700" dirty="0">
                <a:latin typeface="Times New Roman" pitchFamily="18" charset="0"/>
                <a:cs typeface="Times New Roman" pitchFamily="18" charset="0"/>
              </a:rPr>
              <a:t> </a:t>
            </a:r>
            <a:r>
              <a:rPr lang="en-US" sz="1700" dirty="0">
                <a:latin typeface="Verdana" pitchFamily="34" charset="0"/>
              </a:rPr>
              <a:t>roles</a:t>
            </a:r>
            <a:r>
              <a:rPr lang="en-US" sz="1700" dirty="0">
                <a:latin typeface="Times New Roman" pitchFamily="18" charset="0"/>
                <a:cs typeface="Times New Roman" pitchFamily="18" charset="0"/>
              </a:rPr>
              <a:t> </a:t>
            </a:r>
            <a:r>
              <a:rPr lang="en-US" sz="1700" dirty="0">
                <a:latin typeface="Verdana" pitchFamily="34" charset="0"/>
              </a:rPr>
              <a:t>vs.</a:t>
            </a:r>
            <a:r>
              <a:rPr lang="en-US" sz="1700" dirty="0">
                <a:latin typeface="Times New Roman" pitchFamily="18" charset="0"/>
                <a:cs typeface="Times New Roman" pitchFamily="18" charset="0"/>
              </a:rPr>
              <a:t> </a:t>
            </a:r>
            <a:r>
              <a:rPr lang="en-US" sz="1700" dirty="0">
                <a:latin typeface="Verdana" pitchFamily="34" charset="0"/>
              </a:rPr>
              <a:t>large</a:t>
            </a:r>
            <a:r>
              <a:rPr lang="en-US" sz="1700" dirty="0">
                <a:latin typeface="Times New Roman" pitchFamily="18" charset="0"/>
                <a:cs typeface="Times New Roman" pitchFamily="18" charset="0"/>
              </a:rPr>
              <a:t> </a:t>
            </a:r>
            <a:r>
              <a:rPr lang="en-US" sz="1700" dirty="0">
                <a:latin typeface="Verdana" pitchFamily="34" charset="0"/>
              </a:rPr>
              <a:t>organizations</a:t>
            </a:r>
            <a:r>
              <a:rPr lang="en-US" sz="1700" dirty="0">
                <a:latin typeface="Times New Roman" pitchFamily="18" charset="0"/>
                <a:cs typeface="Times New Roman" pitchFamily="18" charset="0"/>
              </a:rPr>
              <a:t> </a:t>
            </a:r>
            <a:r>
              <a:rPr lang="en-US" sz="1700" dirty="0">
                <a:latin typeface="Verdana" pitchFamily="34" charset="0"/>
              </a:rPr>
              <a:t>&amp;</a:t>
            </a:r>
            <a:r>
              <a:rPr lang="en-US" sz="1700" dirty="0">
                <a:latin typeface="Times New Roman" pitchFamily="18" charset="0"/>
                <a:cs typeface="Times New Roman" pitchFamily="18" charset="0"/>
              </a:rPr>
              <a:t> </a:t>
            </a:r>
            <a:r>
              <a:rPr lang="en-US" sz="1700" dirty="0">
                <a:latin typeface="Verdana" pitchFamily="34" charset="0"/>
              </a:rPr>
              <a:t>fixed</a:t>
            </a:r>
            <a:r>
              <a:rPr lang="en-US" sz="1700" dirty="0">
                <a:latin typeface="Times New Roman" pitchFamily="18" charset="0"/>
                <a:cs typeface="Times New Roman" pitchFamily="18" charset="0"/>
              </a:rPr>
              <a:t> </a:t>
            </a:r>
            <a:r>
              <a:rPr lang="en-US" sz="1700" dirty="0">
                <a:latin typeface="Verdana" pitchFamily="34" charset="0"/>
              </a:rPr>
              <a:t>roles</a:t>
            </a:r>
          </a:p>
          <a:p>
            <a:pPr marL="311150" indent="-301625">
              <a:lnSpc>
                <a:spcPts val="2038"/>
              </a:lnSpc>
              <a:spcBef>
                <a:spcPts val="13"/>
              </a:spcBef>
              <a:tabLst>
                <a:tab pos="311150" algn="l"/>
              </a:tabLst>
            </a:pPr>
            <a:endParaRPr lang="en-US" sz="2000" dirty="0"/>
          </a:p>
          <a:p>
            <a:pPr marL="311150" indent="-301625">
              <a:buFont typeface="Verdana" pitchFamily="34" charset="0"/>
              <a:buAutoNum type="arabicPeriod" startAt="4"/>
              <a:tabLst>
                <a:tab pos="311150" algn="l"/>
              </a:tabLst>
            </a:pPr>
            <a:r>
              <a:rPr lang="en-US" sz="1700" b="1" dirty="0">
                <a:latin typeface="Verdana" pitchFamily="34" charset="0"/>
              </a:rPr>
              <a:t>Reliability</a:t>
            </a:r>
            <a:endParaRPr lang="en-US" sz="1700" dirty="0">
              <a:latin typeface="Verdana" pitchFamily="34" charset="0"/>
            </a:endParaRPr>
          </a:p>
          <a:p>
            <a:pPr marL="514350" lvl="1" indent="-252413">
              <a:lnSpc>
                <a:spcPct val="101000"/>
              </a:lnSpc>
              <a:buFont typeface="Verdana" pitchFamily="34" charset="0"/>
              <a:buChar char="•"/>
              <a:tabLst>
                <a:tab pos="311150" algn="l"/>
              </a:tabLst>
            </a:pPr>
            <a:r>
              <a:rPr lang="en-US" sz="1700" i="1" dirty="0">
                <a:latin typeface="Verdana" pitchFamily="34" charset="0"/>
              </a:rPr>
              <a:t>To</a:t>
            </a:r>
            <a:r>
              <a:rPr lang="en-US" sz="1700" i="1" dirty="0">
                <a:latin typeface="Times New Roman" pitchFamily="18" charset="0"/>
                <a:cs typeface="Times New Roman" pitchFamily="18" charset="0"/>
              </a:rPr>
              <a:t> </a:t>
            </a:r>
            <a:r>
              <a:rPr lang="en-US" sz="1700" i="1" dirty="0">
                <a:latin typeface="Verdana" pitchFamily="34" charset="0"/>
              </a:rPr>
              <a:t>what</a:t>
            </a:r>
            <a:r>
              <a:rPr lang="en-US" sz="1700" i="1" dirty="0">
                <a:latin typeface="Times New Roman" pitchFamily="18" charset="0"/>
                <a:cs typeface="Times New Roman" pitchFamily="18" charset="0"/>
              </a:rPr>
              <a:t> </a:t>
            </a:r>
            <a:r>
              <a:rPr lang="en-US" sz="1700" i="1" dirty="0">
                <a:latin typeface="Verdana" pitchFamily="34" charset="0"/>
              </a:rPr>
              <a:t>extent</a:t>
            </a:r>
            <a:r>
              <a:rPr lang="en-US" sz="1700" i="1" dirty="0">
                <a:latin typeface="Times New Roman" pitchFamily="18" charset="0"/>
                <a:cs typeface="Times New Roman" pitchFamily="18" charset="0"/>
              </a:rPr>
              <a:t> </a:t>
            </a:r>
            <a:r>
              <a:rPr lang="en-US" sz="1700" i="1" dirty="0">
                <a:latin typeface="Verdana" pitchFamily="34" charset="0"/>
              </a:rPr>
              <a:t>is</a:t>
            </a:r>
            <a:r>
              <a:rPr lang="en-US" sz="1700" i="1" dirty="0">
                <a:latin typeface="Times New Roman" pitchFamily="18" charset="0"/>
                <a:cs typeface="Times New Roman" pitchFamily="18" charset="0"/>
              </a:rPr>
              <a:t> </a:t>
            </a:r>
            <a:r>
              <a:rPr lang="en-US" sz="1700" i="1" dirty="0">
                <a:latin typeface="Verdana" pitchFamily="34" charset="0"/>
              </a:rPr>
              <a:t>the</a:t>
            </a:r>
            <a:r>
              <a:rPr lang="en-US" sz="1700" i="1" dirty="0">
                <a:latin typeface="Times New Roman" pitchFamily="18" charset="0"/>
                <a:cs typeface="Times New Roman" pitchFamily="18" charset="0"/>
              </a:rPr>
              <a:t> </a:t>
            </a:r>
            <a:r>
              <a:rPr lang="en-US" sz="1700" i="1" dirty="0">
                <a:latin typeface="Verdana" pitchFamily="34" charset="0"/>
              </a:rPr>
              <a:t>data</a:t>
            </a:r>
            <a:r>
              <a:rPr lang="en-US" sz="1700" i="1" dirty="0">
                <a:latin typeface="Times New Roman" pitchFamily="18" charset="0"/>
                <a:cs typeface="Times New Roman" pitchFamily="18" charset="0"/>
              </a:rPr>
              <a:t> </a:t>
            </a:r>
            <a:r>
              <a:rPr lang="en-US" sz="1700" i="1" dirty="0">
                <a:latin typeface="Verdana" pitchFamily="34" charset="0"/>
              </a:rPr>
              <a:t>and</a:t>
            </a:r>
            <a:r>
              <a:rPr lang="en-US" sz="1700" i="1" dirty="0">
                <a:latin typeface="Times New Roman" pitchFamily="18" charset="0"/>
                <a:cs typeface="Times New Roman" pitchFamily="18" charset="0"/>
              </a:rPr>
              <a:t> </a:t>
            </a:r>
            <a:r>
              <a:rPr lang="en-US" sz="1700" i="1" dirty="0">
                <a:latin typeface="Verdana" pitchFamily="34" charset="0"/>
              </a:rPr>
              <a:t>the</a:t>
            </a:r>
            <a:r>
              <a:rPr lang="en-US" sz="1700" i="1" dirty="0">
                <a:latin typeface="Times New Roman" pitchFamily="18" charset="0"/>
                <a:cs typeface="Times New Roman" pitchFamily="18" charset="0"/>
              </a:rPr>
              <a:t> </a:t>
            </a:r>
            <a:r>
              <a:rPr lang="en-US" sz="1700" i="1" dirty="0">
                <a:latin typeface="Verdana" pitchFamily="34" charset="0"/>
              </a:rPr>
              <a:t>analysis</a:t>
            </a:r>
            <a:r>
              <a:rPr lang="en-US" sz="1700" i="1" dirty="0">
                <a:latin typeface="Times New Roman" pitchFamily="18" charset="0"/>
                <a:cs typeface="Times New Roman" pitchFamily="18" charset="0"/>
              </a:rPr>
              <a:t> </a:t>
            </a:r>
            <a:r>
              <a:rPr lang="en-US" sz="1700" i="1" dirty="0">
                <a:latin typeface="Verdana" pitchFamily="34" charset="0"/>
              </a:rPr>
              <a:t>dependent</a:t>
            </a:r>
            <a:r>
              <a:rPr lang="en-US" sz="1700" i="1" dirty="0">
                <a:latin typeface="Times New Roman" pitchFamily="18" charset="0"/>
                <a:cs typeface="Times New Roman" pitchFamily="18" charset="0"/>
              </a:rPr>
              <a:t> </a:t>
            </a:r>
            <a:r>
              <a:rPr lang="en-US" sz="1700" i="1" dirty="0">
                <a:latin typeface="Verdana" pitchFamily="34" charset="0"/>
              </a:rPr>
              <a:t>on</a:t>
            </a:r>
            <a:r>
              <a:rPr lang="en-US" sz="1700" i="1" dirty="0">
                <a:latin typeface="Times New Roman" pitchFamily="18" charset="0"/>
                <a:cs typeface="Times New Roman" pitchFamily="18" charset="0"/>
              </a:rPr>
              <a:t> </a:t>
            </a:r>
            <a:r>
              <a:rPr lang="en-US" sz="1700" i="1" dirty="0">
                <a:latin typeface="Verdana" pitchFamily="34" charset="0"/>
              </a:rPr>
              <a:t>the</a:t>
            </a:r>
            <a:r>
              <a:rPr lang="en-US" sz="1700" i="1" dirty="0">
                <a:latin typeface="Times New Roman" pitchFamily="18" charset="0"/>
                <a:cs typeface="Times New Roman" pitchFamily="18" charset="0"/>
              </a:rPr>
              <a:t> </a:t>
            </a:r>
            <a:r>
              <a:rPr lang="en-US" sz="1700" i="1" dirty="0">
                <a:latin typeface="Verdana" pitchFamily="34" charset="0"/>
              </a:rPr>
              <a:t>researcher</a:t>
            </a:r>
            <a:r>
              <a:rPr lang="en-US" sz="1700" i="1" dirty="0">
                <a:latin typeface="Times New Roman" pitchFamily="18" charset="0"/>
                <a:cs typeface="Times New Roman" pitchFamily="18" charset="0"/>
              </a:rPr>
              <a:t> (</a:t>
            </a:r>
            <a:r>
              <a:rPr lang="en-US" sz="1700" i="1" dirty="0">
                <a:latin typeface="Verdana" pitchFamily="34" charset="0"/>
              </a:rPr>
              <a:t>the</a:t>
            </a:r>
            <a:r>
              <a:rPr lang="en-US" sz="1700" i="1" dirty="0">
                <a:latin typeface="Times New Roman" pitchFamily="18" charset="0"/>
                <a:cs typeface="Times New Roman" pitchFamily="18" charset="0"/>
              </a:rPr>
              <a:t> </a:t>
            </a:r>
            <a:r>
              <a:rPr lang="en-US" sz="1700" i="1" dirty="0">
                <a:latin typeface="Verdana" pitchFamily="34" charset="0"/>
              </a:rPr>
              <a:t>instruments,</a:t>
            </a:r>
            <a:r>
              <a:rPr lang="en-US" sz="1700" i="1" dirty="0">
                <a:latin typeface="Times New Roman" pitchFamily="18" charset="0"/>
                <a:cs typeface="Times New Roman" pitchFamily="18" charset="0"/>
              </a:rPr>
              <a:t> </a:t>
            </a:r>
            <a:r>
              <a:rPr lang="en-US" sz="1700" i="1" dirty="0">
                <a:latin typeface="Verdana" pitchFamily="34" charset="0"/>
              </a:rPr>
              <a:t>…)</a:t>
            </a:r>
            <a:endParaRPr lang="en-US" sz="1700" dirty="0">
              <a:latin typeface="Verdana" pitchFamily="34" charset="0"/>
            </a:endParaRPr>
          </a:p>
          <a:p>
            <a:pPr marL="311150" indent="-301625">
              <a:spcBef>
                <a:spcPts val="13"/>
              </a:spcBef>
              <a:buFont typeface="Verdana" pitchFamily="34" charset="0"/>
              <a:buChar char="•"/>
              <a:tabLst>
                <a:tab pos="311150" algn="l"/>
              </a:tabLst>
            </a:pPr>
            <a:r>
              <a:rPr lang="en-US" sz="1700" dirty="0">
                <a:latin typeface="Verdana" pitchFamily="34" charset="0"/>
              </a:rPr>
              <a:t>How</a:t>
            </a:r>
            <a:r>
              <a:rPr lang="en-US" sz="1700" dirty="0">
                <a:latin typeface="Times New Roman" pitchFamily="18" charset="0"/>
                <a:cs typeface="Times New Roman" pitchFamily="18" charset="0"/>
              </a:rPr>
              <a:t> </a:t>
            </a:r>
            <a:r>
              <a:rPr lang="en-US" sz="1700" dirty="0">
                <a:latin typeface="Verdana" pitchFamily="34" charset="0"/>
              </a:rPr>
              <a:t>did</a:t>
            </a:r>
            <a:r>
              <a:rPr lang="en-US" sz="1700" dirty="0">
                <a:latin typeface="Times New Roman" pitchFamily="18" charset="0"/>
                <a:cs typeface="Times New Roman" pitchFamily="18" charset="0"/>
              </a:rPr>
              <a:t> </a:t>
            </a:r>
            <a:r>
              <a:rPr lang="en-US" sz="1700" dirty="0">
                <a:latin typeface="Verdana" pitchFamily="34" charset="0"/>
              </a:rPr>
              <a:t>you</a:t>
            </a:r>
            <a:r>
              <a:rPr lang="en-US" sz="1700" dirty="0">
                <a:latin typeface="Times New Roman" pitchFamily="18" charset="0"/>
                <a:cs typeface="Times New Roman" pitchFamily="18" charset="0"/>
              </a:rPr>
              <a:t> </a:t>
            </a:r>
            <a:r>
              <a:rPr lang="en-US" sz="1700" dirty="0">
                <a:latin typeface="Verdana" pitchFamily="34" charset="0"/>
              </a:rPr>
              <a:t>cope</a:t>
            </a:r>
            <a:r>
              <a:rPr lang="en-US" sz="1700" dirty="0">
                <a:latin typeface="Times New Roman" pitchFamily="18" charset="0"/>
                <a:cs typeface="Times New Roman" pitchFamily="18" charset="0"/>
              </a:rPr>
              <a:t> </a:t>
            </a:r>
            <a:r>
              <a:rPr lang="en-US" sz="1700" dirty="0">
                <a:latin typeface="Verdana" pitchFamily="34" charset="0"/>
              </a:rPr>
              <a:t>with</a:t>
            </a:r>
            <a:r>
              <a:rPr lang="en-US" sz="1700" dirty="0">
                <a:latin typeface="Times New Roman" pitchFamily="18" charset="0"/>
                <a:cs typeface="Times New Roman" pitchFamily="18" charset="0"/>
              </a:rPr>
              <a:t> </a:t>
            </a:r>
            <a:r>
              <a:rPr lang="en-US" sz="1700" dirty="0">
                <a:latin typeface="Verdana" pitchFamily="34" charset="0"/>
              </a:rPr>
              <a:t>bugs</a:t>
            </a:r>
            <a:r>
              <a:rPr lang="en-US" sz="1700" dirty="0">
                <a:latin typeface="Times New Roman" pitchFamily="18" charset="0"/>
                <a:cs typeface="Times New Roman" pitchFamily="18" charset="0"/>
              </a:rPr>
              <a:t> </a:t>
            </a:r>
            <a:r>
              <a:rPr lang="en-US" sz="1700" dirty="0">
                <a:latin typeface="Verdana" pitchFamily="34" charset="0"/>
              </a:rPr>
              <a:t>in</a:t>
            </a:r>
            <a:r>
              <a:rPr lang="en-US" sz="1700" dirty="0">
                <a:latin typeface="Times New Roman" pitchFamily="18" charset="0"/>
                <a:cs typeface="Times New Roman" pitchFamily="18" charset="0"/>
              </a:rPr>
              <a:t> </a:t>
            </a:r>
            <a:r>
              <a:rPr lang="en-US" sz="1700" dirty="0">
                <a:latin typeface="Verdana" pitchFamily="34" charset="0"/>
              </a:rPr>
              <a:t>the</a:t>
            </a:r>
            <a:r>
              <a:rPr lang="en-US" sz="1700" dirty="0">
                <a:latin typeface="Times New Roman" pitchFamily="18" charset="0"/>
                <a:cs typeface="Times New Roman" pitchFamily="18" charset="0"/>
              </a:rPr>
              <a:t> </a:t>
            </a:r>
            <a:r>
              <a:rPr lang="en-US" sz="1700" dirty="0">
                <a:latin typeface="Verdana" pitchFamily="34" charset="0"/>
              </a:rPr>
              <a:t>tool,</a:t>
            </a:r>
            <a:r>
              <a:rPr lang="en-US" sz="1700" dirty="0">
                <a:latin typeface="Times New Roman" pitchFamily="18" charset="0"/>
                <a:cs typeface="Times New Roman" pitchFamily="18" charset="0"/>
              </a:rPr>
              <a:t> </a:t>
            </a:r>
            <a:r>
              <a:rPr lang="en-US" sz="1700" dirty="0">
                <a:latin typeface="Verdana" pitchFamily="34" charset="0"/>
              </a:rPr>
              <a:t>the</a:t>
            </a:r>
            <a:r>
              <a:rPr lang="en-US" sz="1700" dirty="0">
                <a:latin typeface="Times New Roman" pitchFamily="18" charset="0"/>
                <a:cs typeface="Times New Roman" pitchFamily="18" charset="0"/>
              </a:rPr>
              <a:t> </a:t>
            </a:r>
            <a:r>
              <a:rPr lang="en-US" sz="1700" dirty="0">
                <a:latin typeface="Verdana" pitchFamily="34" charset="0"/>
              </a:rPr>
              <a:t>instrument</a:t>
            </a:r>
            <a:r>
              <a:rPr lang="en-US" sz="1700" dirty="0">
                <a:latin typeface="Times New Roman" pitchFamily="18" charset="0"/>
                <a:cs typeface="Times New Roman" pitchFamily="18" charset="0"/>
              </a:rPr>
              <a:t> </a:t>
            </a:r>
            <a:r>
              <a:rPr lang="en-US" sz="1700" dirty="0">
                <a:latin typeface="Verdana" pitchFamily="34" charset="0"/>
              </a:rPr>
              <a:t>?</a:t>
            </a:r>
          </a:p>
          <a:p>
            <a:pPr marL="311150" indent="-301625">
              <a:spcBef>
                <a:spcPts val="13"/>
              </a:spcBef>
              <a:buFont typeface="Verdana" pitchFamily="34" charset="0"/>
              <a:buChar char="•"/>
              <a:tabLst>
                <a:tab pos="311150" algn="l"/>
              </a:tabLst>
            </a:pPr>
            <a:r>
              <a:rPr lang="en-US" sz="1700" dirty="0">
                <a:latin typeface="Verdana" pitchFamily="34" charset="0"/>
              </a:rPr>
              <a:t>Classification:</a:t>
            </a:r>
            <a:r>
              <a:rPr lang="en-US" sz="1700" dirty="0">
                <a:latin typeface="Times New Roman" pitchFamily="18" charset="0"/>
                <a:cs typeface="Times New Roman" pitchFamily="18" charset="0"/>
              </a:rPr>
              <a:t> </a:t>
            </a:r>
            <a:r>
              <a:rPr lang="en-US" sz="1700" dirty="0">
                <a:latin typeface="Verdana" pitchFamily="34" charset="0"/>
              </a:rPr>
              <a:t>if</a:t>
            </a:r>
            <a:r>
              <a:rPr lang="en-US" sz="1700" dirty="0">
                <a:latin typeface="Times New Roman" pitchFamily="18" charset="0"/>
                <a:cs typeface="Times New Roman" pitchFamily="18" charset="0"/>
              </a:rPr>
              <a:t> </a:t>
            </a:r>
            <a:r>
              <a:rPr lang="en-US" sz="1700" dirty="0">
                <a:latin typeface="Verdana" pitchFamily="34" charset="0"/>
              </a:rPr>
              <a:t>others</a:t>
            </a:r>
            <a:r>
              <a:rPr lang="en-US" sz="1700" dirty="0">
                <a:latin typeface="Times New Roman" pitchFamily="18" charset="0"/>
                <a:cs typeface="Times New Roman" pitchFamily="18" charset="0"/>
              </a:rPr>
              <a:t> </a:t>
            </a:r>
            <a:r>
              <a:rPr lang="en-US" sz="1700" dirty="0">
                <a:latin typeface="Verdana" pitchFamily="34" charset="0"/>
              </a:rPr>
              <a:t>were</a:t>
            </a:r>
            <a:r>
              <a:rPr lang="en-US" sz="1700" dirty="0">
                <a:latin typeface="Times New Roman" pitchFamily="18" charset="0"/>
                <a:cs typeface="Times New Roman" pitchFamily="18" charset="0"/>
              </a:rPr>
              <a:t> </a:t>
            </a:r>
            <a:r>
              <a:rPr lang="en-US" sz="1700" dirty="0">
                <a:latin typeface="Verdana" pitchFamily="34" charset="0"/>
              </a:rPr>
              <a:t>to</a:t>
            </a:r>
            <a:r>
              <a:rPr lang="en-US" sz="1700" dirty="0">
                <a:latin typeface="Times New Roman" pitchFamily="18" charset="0"/>
                <a:cs typeface="Times New Roman" pitchFamily="18" charset="0"/>
              </a:rPr>
              <a:t> </a:t>
            </a:r>
            <a:r>
              <a:rPr lang="en-US" sz="1700" dirty="0">
                <a:latin typeface="Verdana" pitchFamily="34" charset="0"/>
              </a:rPr>
              <a:t>classify,</a:t>
            </a:r>
            <a:r>
              <a:rPr lang="en-US" sz="1700" dirty="0">
                <a:latin typeface="Times New Roman" pitchFamily="18" charset="0"/>
                <a:cs typeface="Times New Roman" pitchFamily="18" charset="0"/>
              </a:rPr>
              <a:t> </a:t>
            </a:r>
            <a:r>
              <a:rPr lang="en-US" sz="1700" dirty="0">
                <a:latin typeface="Verdana" pitchFamily="34" charset="0"/>
              </a:rPr>
              <a:t>would</a:t>
            </a:r>
            <a:r>
              <a:rPr lang="en-US" sz="1700" dirty="0">
                <a:latin typeface="Times New Roman" pitchFamily="18" charset="0"/>
                <a:cs typeface="Times New Roman" pitchFamily="18" charset="0"/>
              </a:rPr>
              <a:t> </a:t>
            </a:r>
            <a:r>
              <a:rPr lang="en-US" sz="1700" dirty="0">
                <a:latin typeface="Verdana" pitchFamily="34" charset="0"/>
              </a:rPr>
              <a:t>they</a:t>
            </a:r>
            <a:r>
              <a:rPr lang="en-US" sz="1700" dirty="0">
                <a:latin typeface="Times New Roman" pitchFamily="18" charset="0"/>
                <a:cs typeface="Times New Roman" pitchFamily="18" charset="0"/>
              </a:rPr>
              <a:t> </a:t>
            </a:r>
            <a:r>
              <a:rPr lang="en-US" sz="1700" dirty="0">
                <a:latin typeface="Verdana" pitchFamily="34" charset="0"/>
              </a:rPr>
              <a:t>obtain</a:t>
            </a:r>
            <a:r>
              <a:rPr lang="en-US" sz="1700" dirty="0">
                <a:latin typeface="Times New Roman" pitchFamily="18" charset="0"/>
                <a:cs typeface="Times New Roman" pitchFamily="18" charset="0"/>
              </a:rPr>
              <a:t> </a:t>
            </a:r>
            <a:r>
              <a:rPr lang="en-US" sz="1700" dirty="0">
                <a:latin typeface="Verdana" pitchFamily="34" charset="0"/>
              </a:rPr>
              <a:t>the</a:t>
            </a:r>
            <a:r>
              <a:rPr lang="en-US" sz="1700" dirty="0">
                <a:latin typeface="Times New Roman" pitchFamily="18" charset="0"/>
                <a:cs typeface="Times New Roman" pitchFamily="18" charset="0"/>
              </a:rPr>
              <a:t> </a:t>
            </a:r>
            <a:r>
              <a:rPr lang="en-US" sz="1700" dirty="0">
                <a:latin typeface="Verdana" pitchFamily="34" charset="0"/>
              </a:rPr>
              <a:t>same</a:t>
            </a:r>
            <a:r>
              <a:rPr lang="en-US" sz="1700" dirty="0">
                <a:latin typeface="Times New Roman" pitchFamily="18" charset="0"/>
                <a:cs typeface="Times New Roman" pitchFamily="18" charset="0"/>
              </a:rPr>
              <a:t> </a:t>
            </a:r>
            <a:r>
              <a:rPr lang="en-US" sz="1700" dirty="0">
                <a:latin typeface="Verdana" pitchFamily="34" charset="0"/>
              </a:rPr>
              <a:t>?</a:t>
            </a:r>
          </a:p>
          <a:p>
            <a:pPr marL="311150" indent="-301625">
              <a:spcBef>
                <a:spcPts val="13"/>
              </a:spcBef>
              <a:buFont typeface="Verdana" pitchFamily="34" charset="0"/>
              <a:buChar char="•"/>
              <a:tabLst>
                <a:tab pos="311150" algn="l"/>
              </a:tabLst>
            </a:pPr>
            <a:r>
              <a:rPr lang="en-US" sz="1700" dirty="0">
                <a:latin typeface="Verdana" pitchFamily="34" charset="0"/>
              </a:rPr>
              <a:t>How</a:t>
            </a:r>
            <a:r>
              <a:rPr lang="en-US" sz="1700" dirty="0">
                <a:latin typeface="Times New Roman" pitchFamily="18" charset="0"/>
                <a:cs typeface="Times New Roman" pitchFamily="18" charset="0"/>
              </a:rPr>
              <a:t> </a:t>
            </a:r>
            <a:r>
              <a:rPr lang="en-US" sz="1700" dirty="0">
                <a:latin typeface="Verdana" pitchFamily="34" charset="0"/>
              </a:rPr>
              <a:t>did</a:t>
            </a:r>
            <a:r>
              <a:rPr lang="en-US" sz="1700" dirty="0">
                <a:latin typeface="Times New Roman" pitchFamily="18" charset="0"/>
                <a:cs typeface="Times New Roman" pitchFamily="18" charset="0"/>
              </a:rPr>
              <a:t> </a:t>
            </a:r>
            <a:r>
              <a:rPr lang="en-US" sz="1700" dirty="0">
                <a:latin typeface="Verdana" pitchFamily="34" charset="0"/>
              </a:rPr>
              <a:t>you</a:t>
            </a:r>
            <a:r>
              <a:rPr lang="en-US" sz="1700" dirty="0">
                <a:latin typeface="Times New Roman" pitchFamily="18" charset="0"/>
                <a:cs typeface="Times New Roman" pitchFamily="18" charset="0"/>
              </a:rPr>
              <a:t> </a:t>
            </a:r>
            <a:r>
              <a:rPr lang="en-US" sz="1700" dirty="0">
                <a:latin typeface="Verdana" pitchFamily="34" charset="0"/>
              </a:rPr>
              <a:t>search</a:t>
            </a:r>
            <a:r>
              <a:rPr lang="en-US" sz="1700" dirty="0">
                <a:latin typeface="Times New Roman" pitchFamily="18" charset="0"/>
                <a:cs typeface="Times New Roman" pitchFamily="18" charset="0"/>
              </a:rPr>
              <a:t> </a:t>
            </a:r>
            <a:r>
              <a:rPr lang="en-US" sz="1700" dirty="0">
                <a:latin typeface="Verdana" pitchFamily="34" charset="0"/>
              </a:rPr>
              <a:t>for</a:t>
            </a:r>
            <a:r>
              <a:rPr lang="en-US" sz="1700" dirty="0">
                <a:latin typeface="Times New Roman" pitchFamily="18" charset="0"/>
                <a:cs typeface="Times New Roman" pitchFamily="18" charset="0"/>
              </a:rPr>
              <a:t> </a:t>
            </a:r>
            <a:r>
              <a:rPr lang="en-US" sz="1700" dirty="0">
                <a:latin typeface="Verdana" pitchFamily="34" charset="0"/>
              </a:rPr>
              <a:t>evidence</a:t>
            </a:r>
            <a:r>
              <a:rPr lang="en-US" sz="1700" dirty="0">
                <a:latin typeface="Times New Roman" pitchFamily="18" charset="0"/>
                <a:cs typeface="Times New Roman" pitchFamily="18" charset="0"/>
              </a:rPr>
              <a:t> </a:t>
            </a:r>
            <a:r>
              <a:rPr lang="en-US" sz="1700" dirty="0">
                <a:latin typeface="Verdana" pitchFamily="34" charset="0"/>
              </a:rPr>
              <a:t>in</a:t>
            </a:r>
            <a:r>
              <a:rPr lang="en-US" sz="1700" dirty="0">
                <a:latin typeface="Times New Roman" pitchFamily="18" charset="0"/>
                <a:cs typeface="Times New Roman" pitchFamily="18" charset="0"/>
              </a:rPr>
              <a:t> </a:t>
            </a:r>
            <a:r>
              <a:rPr lang="en-US" sz="1700" dirty="0">
                <a:latin typeface="Verdana" pitchFamily="34" charset="0"/>
              </a:rPr>
              <a:t>mailing</a:t>
            </a:r>
            <a:r>
              <a:rPr lang="en-US" sz="1700" dirty="0">
                <a:latin typeface="Times New Roman" pitchFamily="18" charset="0"/>
                <a:cs typeface="Times New Roman" pitchFamily="18" charset="0"/>
              </a:rPr>
              <a:t> </a:t>
            </a:r>
            <a:r>
              <a:rPr lang="en-US" sz="1700" dirty="0">
                <a:latin typeface="Verdana" pitchFamily="34" charset="0"/>
              </a:rPr>
              <a:t>archives,</a:t>
            </a:r>
            <a:r>
              <a:rPr lang="en-US" sz="1700" dirty="0">
                <a:latin typeface="Times New Roman" pitchFamily="18" charset="0"/>
                <a:cs typeface="Times New Roman" pitchFamily="18" charset="0"/>
              </a:rPr>
              <a:t> </a:t>
            </a:r>
            <a:r>
              <a:rPr lang="en-US" sz="1700" dirty="0">
                <a:latin typeface="Verdana" pitchFamily="34" charset="0"/>
              </a:rPr>
              <a:t>bug</a:t>
            </a:r>
            <a:r>
              <a:rPr lang="en-US" sz="1700" dirty="0">
                <a:latin typeface="Times New Roman" pitchFamily="18" charset="0"/>
                <a:cs typeface="Times New Roman" pitchFamily="18" charset="0"/>
              </a:rPr>
              <a:t> </a:t>
            </a:r>
            <a:r>
              <a:rPr lang="en-US" sz="1700" dirty="0">
                <a:latin typeface="Verdana" pitchFamily="34" charset="0"/>
              </a:rPr>
              <a:t>reports,</a:t>
            </a:r>
            <a:r>
              <a:rPr lang="en-US" sz="1700" dirty="0">
                <a:latin typeface="Times New Roman" pitchFamily="18" charset="0"/>
                <a:cs typeface="Times New Roman" pitchFamily="18" charset="0"/>
              </a:rPr>
              <a:t> </a:t>
            </a:r>
            <a:r>
              <a:rPr lang="en-US" sz="1700" dirty="0">
                <a:latin typeface="Verdana" pitchFamily="34" charset="0"/>
              </a:rPr>
              <a:t>…</a:t>
            </a:r>
          </a:p>
        </p:txBody>
      </p:sp>
    </p:spTree>
    <p:extLst>
      <p:ext uri="{BB962C8B-B14F-4D97-AF65-F5344CB8AC3E}">
        <p14:creationId xmlns:p14="http://schemas.microsoft.com/office/powerpoint/2010/main" val="2127768980"/>
      </p:ext>
    </p:extLst>
  </p:cSld>
  <p:clrMapOvr>
    <a:masterClrMapping/>
  </p:clrMapOvr>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srcRect l="47501" t="47000" r="31250" b="25999"/>
          <a:stretch>
            <a:fillRect/>
          </a:stretch>
        </p:blipFill>
        <p:spPr bwMode="auto">
          <a:xfrm>
            <a:off x="76200" y="1905000"/>
            <a:ext cx="3998913" cy="3175000"/>
          </a:xfrm>
          <a:prstGeom prst="rect">
            <a:avLst/>
          </a:prstGeom>
          <a:noFill/>
          <a:ln w="9525">
            <a:solidFill>
              <a:schemeClr val="tx1"/>
            </a:solidFill>
            <a:miter lim="800000"/>
            <a:headEnd/>
            <a:tailEnd/>
          </a:ln>
        </p:spPr>
      </p:pic>
      <p:pic>
        <p:nvPicPr>
          <p:cNvPr id="61443" name="Picture 3"/>
          <p:cNvPicPr>
            <a:picLocks noGrp="1" noChangeAspect="1" noChangeArrowheads="1"/>
          </p:cNvPicPr>
          <p:nvPr>
            <p:ph idx="1"/>
          </p:nvPr>
        </p:nvPicPr>
        <p:blipFill>
          <a:blip r:embed="rId3"/>
          <a:srcRect l="45370" t="50000" r="30045" b="24074"/>
          <a:stretch>
            <a:fillRect/>
          </a:stretch>
        </p:blipFill>
        <p:spPr>
          <a:xfrm>
            <a:off x="4191000" y="1905000"/>
            <a:ext cx="4856163" cy="3200400"/>
          </a:xfrm>
          <a:ln>
            <a:solidFill>
              <a:schemeClr val="tx1"/>
            </a:solidFill>
          </a:ln>
        </p:spPr>
      </p:pic>
      <p:sp>
        <p:nvSpPr>
          <p:cNvPr id="6" name="Rectangle 5"/>
          <p:cNvSpPr>
            <a:spLocks noChangeArrowheads="1"/>
          </p:cNvSpPr>
          <p:nvPr/>
        </p:nvSpPr>
        <p:spPr bwMode="auto">
          <a:xfrm>
            <a:off x="5775325" y="5867400"/>
            <a:ext cx="3076575" cy="523875"/>
          </a:xfrm>
          <a:prstGeom prst="rect">
            <a:avLst/>
          </a:prstGeom>
          <a:noFill/>
          <a:ln w="9525">
            <a:noFill/>
            <a:miter lim="800000"/>
            <a:headEnd/>
            <a:tailEnd/>
          </a:ln>
        </p:spPr>
        <p:txBody>
          <a:bodyPr wrap="none">
            <a:spAutoFit/>
          </a:bodyPr>
          <a:lstStyle/>
          <a:p>
            <a:pPr algn="r"/>
            <a:r>
              <a:rPr lang="en-US" sz="2800"/>
              <a:t>(Crotty, 1998:5-6) </a:t>
            </a:r>
          </a:p>
        </p:txBody>
      </p:sp>
    </p:spTree>
    <p:extLst>
      <p:ext uri="{BB962C8B-B14F-4D97-AF65-F5344CB8AC3E}">
        <p14:creationId xmlns:p14="http://schemas.microsoft.com/office/powerpoint/2010/main" val="13470643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443"/>
                                        </p:tgtEl>
                                        <p:attrNameLst>
                                          <p:attrName>style.visibility</p:attrName>
                                        </p:attrNameLst>
                                      </p:cBhvr>
                                      <p:to>
                                        <p:strVal val="visible"/>
                                      </p:to>
                                    </p:set>
                                    <p:animEffect transition="in" filter="fade">
                                      <p:cBhvr>
                                        <p:cTn id="12" dur="1000"/>
                                        <p:tgtEl>
                                          <p:spTgt spid="61443"/>
                                        </p:tgtEl>
                                      </p:cBhvr>
                                    </p:animEffect>
                                  </p:childTnLst>
                                </p:cTn>
                              </p:par>
                            </p:childTnLst>
                          </p:cTn>
                        </p:par>
                        <p:par>
                          <p:cTn id="13" fill="hold">
                            <p:stCondLst>
                              <p:cond delay="1000"/>
                            </p:stCondLst>
                            <p:childTnLst>
                              <p:par>
                                <p:cTn id="14" presetID="10" presetClass="entr" presetSubtype="0" fill="hold" grpId="1"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210146"/>
          </a:xfrm>
        </p:spPr>
        <p:txBody>
          <a:bodyPr/>
          <a:lstStyle/>
          <a:p>
            <a:r>
              <a:rPr lang="en-US" dirty="0" smtClean="0"/>
              <a:t>Research Design</a:t>
            </a:r>
            <a:br>
              <a:rPr lang="en-US" dirty="0" smtClean="0"/>
            </a:br>
            <a:r>
              <a:rPr lang="en-US" dirty="0" smtClean="0"/>
              <a:t> </a:t>
            </a:r>
            <a:r>
              <a:rPr lang="en-US" sz="1600" dirty="0" smtClean="0"/>
              <a:t>(</a:t>
            </a:r>
            <a:r>
              <a:rPr lang="en-US" sz="1600" dirty="0" err="1" smtClean="0"/>
              <a:t>Ranjit</a:t>
            </a:r>
            <a:r>
              <a:rPr lang="en-US" sz="1600" dirty="0" smtClean="0"/>
              <a:t> Kumar, Research Methodology: A Step-By-Step Guide for Beginners, 1999)</a:t>
            </a:r>
            <a:endParaRPr lang="en-MY" sz="1600" dirty="0"/>
          </a:p>
        </p:txBody>
      </p:sp>
      <p:sp>
        <p:nvSpPr>
          <p:cNvPr id="3" name="Content Placeholder 2"/>
          <p:cNvSpPr>
            <a:spLocks noGrp="1"/>
          </p:cNvSpPr>
          <p:nvPr>
            <p:ph idx="1"/>
          </p:nvPr>
        </p:nvSpPr>
        <p:spPr/>
        <p:txBody>
          <a:bodyPr/>
          <a:lstStyle/>
          <a:p>
            <a:r>
              <a:rPr lang="en-US" sz="2400" dirty="0" smtClean="0"/>
              <a:t>A research design is a </a:t>
            </a:r>
            <a:r>
              <a:rPr lang="en-US" sz="2400" dirty="0" smtClean="0">
                <a:solidFill>
                  <a:srgbClr val="FF0000"/>
                </a:solidFill>
              </a:rPr>
              <a:t>plan, structure</a:t>
            </a:r>
            <a:r>
              <a:rPr lang="en-US" sz="2400" dirty="0" smtClean="0"/>
              <a:t> and </a:t>
            </a:r>
            <a:r>
              <a:rPr lang="en-US" sz="2400" dirty="0" smtClean="0">
                <a:solidFill>
                  <a:srgbClr val="FF0000"/>
                </a:solidFill>
              </a:rPr>
              <a:t>strategy</a:t>
            </a:r>
            <a:r>
              <a:rPr lang="en-US" sz="2400" dirty="0" smtClean="0"/>
              <a:t> of investigation so conceived as </a:t>
            </a:r>
            <a:r>
              <a:rPr lang="en-US" sz="2400" dirty="0" smtClean="0">
                <a:solidFill>
                  <a:srgbClr val="FF0000"/>
                </a:solidFill>
              </a:rPr>
              <a:t>to obtain answers to research questions</a:t>
            </a:r>
            <a:r>
              <a:rPr lang="en-US" sz="2400" dirty="0" smtClean="0"/>
              <a:t> or problems.</a:t>
            </a:r>
            <a:endParaRPr lang="en-MY" sz="2400" dirty="0" smtClean="0"/>
          </a:p>
          <a:p>
            <a:r>
              <a:rPr lang="en-US" sz="2400" dirty="0" smtClean="0"/>
              <a:t>2 main functions of research design:</a:t>
            </a:r>
          </a:p>
          <a:p>
            <a:pPr lvl="1"/>
            <a:r>
              <a:rPr lang="en-US" sz="2000" dirty="0" smtClean="0"/>
              <a:t>Conceptualize an operational plan to undertake the various procedures and tasks required to complete the study</a:t>
            </a:r>
          </a:p>
          <a:p>
            <a:pPr lvl="1"/>
            <a:r>
              <a:rPr lang="en-US" sz="2000" dirty="0" smtClean="0"/>
              <a:t>Ensure that these procedures are adequate to obtain valid, objective and accurate answers to the research questions.</a:t>
            </a:r>
            <a:endParaRPr lang="en-MY" sz="2000" dirty="0"/>
          </a:p>
        </p:txBody>
      </p:sp>
      <p:sp>
        <p:nvSpPr>
          <p:cNvPr id="4" name="Date Placeholder 4"/>
          <p:cNvSpPr>
            <a:spLocks noGrp="1"/>
          </p:cNvSpPr>
          <p:nvPr>
            <p:ph type="dt" sz="quarter" idx="10"/>
          </p:nvPr>
        </p:nvSpPr>
        <p:spPr bwMode="auto">
          <a:xfrm>
            <a:off x="1830363" y="6492875"/>
            <a:ext cx="2016224" cy="365125"/>
          </a:xfrm>
          <a:noFill/>
          <a:ln>
            <a:miter lim="800000"/>
            <a:headEnd/>
            <a:tailEnd/>
          </a:ln>
        </p:spPr>
        <p:txBody>
          <a:bodyPr/>
          <a:lstStyle/>
          <a:p>
            <a:r>
              <a:rPr lang="en-US" sz="1000" dirty="0" smtClean="0">
                <a:solidFill>
                  <a:schemeClr val="bg1"/>
                </a:solidFill>
              </a:rPr>
              <a:t>Assoc. </a:t>
            </a:r>
            <a:r>
              <a:rPr lang="en-US" sz="1000" dirty="0">
                <a:solidFill>
                  <a:schemeClr val="bg1"/>
                </a:solidFill>
              </a:rPr>
              <a:t>Prof Dr </a:t>
            </a:r>
            <a:r>
              <a:rPr lang="en-US" sz="1000" dirty="0" err="1">
                <a:solidFill>
                  <a:schemeClr val="bg1"/>
                </a:solidFill>
              </a:rPr>
              <a:t>Subariah</a:t>
            </a:r>
            <a:r>
              <a:rPr lang="en-US" sz="1000" dirty="0">
                <a:solidFill>
                  <a:schemeClr val="bg1"/>
                </a:solidFill>
              </a:rPr>
              <a:t> Ibrahim</a:t>
            </a:r>
            <a:endParaRPr lang="en-MY" sz="1000" dirty="0">
              <a:solidFill>
                <a:schemeClr val="bg1"/>
              </a:solidFill>
            </a:endParaRPr>
          </a:p>
        </p:txBody>
      </p:sp>
    </p:spTree>
    <p:extLst>
      <p:ext uri="{BB962C8B-B14F-4D97-AF65-F5344CB8AC3E}">
        <p14:creationId xmlns:p14="http://schemas.microsoft.com/office/powerpoint/2010/main" val="1515557016"/>
      </p:ext>
    </p:extLst>
  </p:cSld>
  <p:clrMapOvr>
    <a:masterClrMapping/>
  </p:clrMapOvr>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Research Design</a:t>
            </a:r>
            <a:endParaRPr lang="en-MY" dirty="0">
              <a:solidFill>
                <a:srgbClr val="FF0000"/>
              </a:solidFill>
            </a:endParaRPr>
          </a:p>
        </p:txBody>
      </p:sp>
      <p:sp>
        <p:nvSpPr>
          <p:cNvPr id="3" name="Content Placeholder 2"/>
          <p:cNvSpPr>
            <a:spLocks noGrp="1"/>
          </p:cNvSpPr>
          <p:nvPr>
            <p:ph idx="1"/>
          </p:nvPr>
        </p:nvSpPr>
        <p:spPr/>
        <p:txBody>
          <a:bodyPr/>
          <a:lstStyle/>
          <a:p>
            <a:r>
              <a:rPr lang="en-US" sz="2800" dirty="0" smtClean="0"/>
              <a:t>Research design is a blueprint of research.</a:t>
            </a:r>
          </a:p>
          <a:p>
            <a:r>
              <a:rPr lang="en-US" sz="2800" dirty="0" smtClean="0"/>
              <a:t>It deals with at least 4 problems:</a:t>
            </a:r>
          </a:p>
          <a:p>
            <a:pPr lvl="1"/>
            <a:r>
              <a:rPr lang="en-US" sz="2400" dirty="0" smtClean="0"/>
              <a:t>What question to study</a:t>
            </a:r>
          </a:p>
          <a:p>
            <a:pPr lvl="1"/>
            <a:r>
              <a:rPr lang="en-US" sz="2400" dirty="0" smtClean="0"/>
              <a:t>What data are relevant</a:t>
            </a:r>
          </a:p>
          <a:p>
            <a:pPr lvl="1"/>
            <a:r>
              <a:rPr lang="en-US" sz="2400" dirty="0" smtClean="0"/>
              <a:t>What data to collect</a:t>
            </a:r>
          </a:p>
          <a:p>
            <a:pPr lvl="1"/>
            <a:r>
              <a:rPr lang="en-US" sz="2400" dirty="0" smtClean="0"/>
              <a:t>How to analyze the results</a:t>
            </a:r>
          </a:p>
        </p:txBody>
      </p:sp>
    </p:spTree>
    <p:extLst>
      <p:ext uri="{BB962C8B-B14F-4D97-AF65-F5344CB8AC3E}">
        <p14:creationId xmlns:p14="http://schemas.microsoft.com/office/powerpoint/2010/main" val="663230845"/>
      </p:ext>
    </p:extLst>
  </p:cSld>
  <p:clrMapOvr>
    <a:masterClrMapping/>
  </p:clrMapOvr>
  <p:transition/>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188640"/>
            <a:ext cx="7772400" cy="1143000"/>
          </a:xfrm>
        </p:spPr>
        <p:txBody>
          <a:bodyPr/>
          <a:lstStyle/>
          <a:p>
            <a:r>
              <a:rPr lang="en-US" dirty="0" smtClean="0"/>
              <a:t>Draw Up a Research Framework</a:t>
            </a:r>
            <a:endParaRPr lang="en-MY" dirty="0"/>
          </a:p>
        </p:txBody>
      </p:sp>
      <p:graphicFrame>
        <p:nvGraphicFramePr>
          <p:cNvPr id="4" name="Content Placeholder 3"/>
          <p:cNvGraphicFramePr>
            <a:graphicFrameLocks noGrp="1"/>
          </p:cNvGraphicFramePr>
          <p:nvPr>
            <p:ph idx="1"/>
            <p:extLst/>
          </p:nvPr>
        </p:nvGraphicFramePr>
        <p:xfrm>
          <a:off x="251519" y="1600200"/>
          <a:ext cx="8701981" cy="1935480"/>
        </p:xfrm>
        <a:graphic>
          <a:graphicData uri="http://schemas.openxmlformats.org/drawingml/2006/table">
            <a:tbl>
              <a:tblPr firstRow="1" bandRow="1">
                <a:tableStyleId>{00A15C55-8517-42AA-B614-E9B94910E393}</a:tableStyleId>
              </a:tblPr>
              <a:tblGrid>
                <a:gridCol w="799958"/>
                <a:gridCol w="1170670"/>
                <a:gridCol w="1287737"/>
                <a:gridCol w="1422156"/>
                <a:gridCol w="1440160"/>
                <a:gridCol w="1215518"/>
                <a:gridCol w="1365782"/>
              </a:tblGrid>
              <a:tr h="370840">
                <a:tc>
                  <a:txBody>
                    <a:bodyPr/>
                    <a:lstStyle/>
                    <a:p>
                      <a:r>
                        <a:rPr lang="en-US" sz="1600" dirty="0" smtClean="0"/>
                        <a:t>Phase</a:t>
                      </a:r>
                      <a:endParaRPr lang="en-MY" sz="1600" dirty="0"/>
                    </a:p>
                  </a:txBody>
                  <a:tcPr/>
                </a:tc>
                <a:tc>
                  <a:txBody>
                    <a:bodyPr/>
                    <a:lstStyle/>
                    <a:p>
                      <a:r>
                        <a:rPr lang="en-US" sz="1600" dirty="0" smtClean="0"/>
                        <a:t>Activities</a:t>
                      </a:r>
                      <a:endParaRPr lang="en-MY" sz="1600" dirty="0"/>
                    </a:p>
                  </a:txBody>
                  <a:tcPr/>
                </a:tc>
                <a:tc>
                  <a:txBody>
                    <a:bodyPr/>
                    <a:lstStyle/>
                    <a:p>
                      <a:r>
                        <a:rPr lang="en-US" sz="1600" dirty="0" smtClean="0"/>
                        <a:t>Resources</a:t>
                      </a:r>
                      <a:r>
                        <a:rPr lang="en-US" sz="1600" baseline="0" dirty="0" smtClean="0"/>
                        <a:t> Needed</a:t>
                      </a:r>
                      <a:endParaRPr lang="en-MY" sz="1600" dirty="0"/>
                    </a:p>
                  </a:txBody>
                  <a:tcPr/>
                </a:tc>
                <a:tc>
                  <a:txBody>
                    <a:bodyPr/>
                    <a:lstStyle/>
                    <a:p>
                      <a:r>
                        <a:rPr lang="en-US" sz="1600" dirty="0" smtClean="0"/>
                        <a:t>Benchmark</a:t>
                      </a:r>
                      <a:r>
                        <a:rPr lang="en-US" sz="1600" baseline="0" dirty="0" smtClean="0"/>
                        <a:t> Data</a:t>
                      </a:r>
                      <a:endParaRPr lang="en-MY" sz="1600" dirty="0"/>
                    </a:p>
                  </a:txBody>
                  <a:tcPr/>
                </a:tc>
                <a:tc>
                  <a:txBody>
                    <a:bodyPr/>
                    <a:lstStyle/>
                    <a:p>
                      <a:r>
                        <a:rPr lang="en-US" sz="1600" dirty="0" smtClean="0"/>
                        <a:t>Baselines for </a:t>
                      </a:r>
                      <a:r>
                        <a:rPr lang="en-US" sz="1600" baseline="0" dirty="0" smtClean="0"/>
                        <a:t> Comparison</a:t>
                      </a:r>
                      <a:endParaRPr lang="en-MY" sz="1600" dirty="0"/>
                    </a:p>
                  </a:txBody>
                  <a:tcPr/>
                </a:tc>
                <a:tc>
                  <a:txBody>
                    <a:bodyPr/>
                    <a:lstStyle/>
                    <a:p>
                      <a:r>
                        <a:rPr lang="en-US" sz="1600" dirty="0" err="1" smtClean="0"/>
                        <a:t>Perfor-mance</a:t>
                      </a:r>
                      <a:r>
                        <a:rPr lang="en-US" sz="1600" dirty="0" smtClean="0"/>
                        <a:t> Evaluation</a:t>
                      </a:r>
                      <a:endParaRPr lang="en-MY" sz="1600" dirty="0"/>
                    </a:p>
                  </a:txBody>
                  <a:tcPr/>
                </a:tc>
                <a:tc>
                  <a:txBody>
                    <a:bodyPr/>
                    <a:lstStyle/>
                    <a:p>
                      <a:r>
                        <a:rPr lang="en-US" sz="1600" dirty="0" smtClean="0"/>
                        <a:t>Objectives Addressed</a:t>
                      </a:r>
                      <a:endParaRPr lang="en-MY" sz="1600" dirty="0"/>
                    </a:p>
                  </a:txBody>
                  <a:tcPr/>
                </a:tc>
              </a:tr>
              <a:tr h="370840">
                <a:tc>
                  <a:txBody>
                    <a:bodyPr/>
                    <a:lstStyle/>
                    <a:p>
                      <a:endParaRPr lang="en-MY" sz="1600"/>
                    </a:p>
                  </a:txBody>
                  <a:tcPr/>
                </a:tc>
                <a:tc>
                  <a:txBody>
                    <a:bodyPr/>
                    <a:lstStyle/>
                    <a:p>
                      <a:endParaRPr lang="en-MY" sz="1600"/>
                    </a:p>
                  </a:txBody>
                  <a:tcPr/>
                </a:tc>
                <a:tc>
                  <a:txBody>
                    <a:bodyPr/>
                    <a:lstStyle/>
                    <a:p>
                      <a:endParaRPr lang="en-MY" sz="1600"/>
                    </a:p>
                  </a:txBody>
                  <a:tcPr/>
                </a:tc>
                <a:tc>
                  <a:txBody>
                    <a:bodyPr/>
                    <a:lstStyle/>
                    <a:p>
                      <a:endParaRPr lang="en-MY" sz="1600"/>
                    </a:p>
                  </a:txBody>
                  <a:tcPr/>
                </a:tc>
                <a:tc>
                  <a:txBody>
                    <a:bodyPr/>
                    <a:lstStyle/>
                    <a:p>
                      <a:endParaRPr lang="en-MY" sz="1600"/>
                    </a:p>
                  </a:txBody>
                  <a:tcPr/>
                </a:tc>
                <a:tc>
                  <a:txBody>
                    <a:bodyPr/>
                    <a:lstStyle/>
                    <a:p>
                      <a:endParaRPr lang="en-MY" sz="1600" dirty="0"/>
                    </a:p>
                  </a:txBody>
                  <a:tcPr/>
                </a:tc>
                <a:tc>
                  <a:txBody>
                    <a:bodyPr/>
                    <a:lstStyle/>
                    <a:p>
                      <a:endParaRPr lang="en-MY" sz="1600" dirty="0"/>
                    </a:p>
                  </a:txBody>
                  <a:tcPr/>
                </a:tc>
              </a:tr>
              <a:tr h="370840">
                <a:tc>
                  <a:txBody>
                    <a:bodyPr/>
                    <a:lstStyle/>
                    <a:p>
                      <a:endParaRPr lang="en-MY" sz="1600"/>
                    </a:p>
                  </a:txBody>
                  <a:tcPr/>
                </a:tc>
                <a:tc>
                  <a:txBody>
                    <a:bodyPr/>
                    <a:lstStyle/>
                    <a:p>
                      <a:endParaRPr lang="en-MY" sz="1600"/>
                    </a:p>
                  </a:txBody>
                  <a:tcPr/>
                </a:tc>
                <a:tc>
                  <a:txBody>
                    <a:bodyPr/>
                    <a:lstStyle/>
                    <a:p>
                      <a:endParaRPr lang="en-MY" sz="1600"/>
                    </a:p>
                  </a:txBody>
                  <a:tcPr/>
                </a:tc>
                <a:tc>
                  <a:txBody>
                    <a:bodyPr/>
                    <a:lstStyle/>
                    <a:p>
                      <a:endParaRPr lang="en-MY" sz="1600"/>
                    </a:p>
                  </a:txBody>
                  <a:tcPr/>
                </a:tc>
                <a:tc>
                  <a:txBody>
                    <a:bodyPr/>
                    <a:lstStyle/>
                    <a:p>
                      <a:endParaRPr lang="en-MY" sz="1600"/>
                    </a:p>
                  </a:txBody>
                  <a:tcPr/>
                </a:tc>
                <a:tc>
                  <a:txBody>
                    <a:bodyPr/>
                    <a:lstStyle/>
                    <a:p>
                      <a:endParaRPr lang="en-MY" sz="1600" dirty="0"/>
                    </a:p>
                  </a:txBody>
                  <a:tcPr/>
                </a:tc>
                <a:tc>
                  <a:txBody>
                    <a:bodyPr/>
                    <a:lstStyle/>
                    <a:p>
                      <a:endParaRPr lang="en-MY" sz="1600" dirty="0"/>
                    </a:p>
                  </a:txBody>
                  <a:tcPr/>
                </a:tc>
              </a:tr>
              <a:tr h="370840">
                <a:tc>
                  <a:txBody>
                    <a:bodyPr/>
                    <a:lstStyle/>
                    <a:p>
                      <a:endParaRPr lang="en-MY" sz="1600" dirty="0"/>
                    </a:p>
                  </a:txBody>
                  <a:tcPr/>
                </a:tc>
                <a:tc>
                  <a:txBody>
                    <a:bodyPr/>
                    <a:lstStyle/>
                    <a:p>
                      <a:endParaRPr lang="en-MY" sz="1600" dirty="0"/>
                    </a:p>
                  </a:txBody>
                  <a:tcPr/>
                </a:tc>
                <a:tc>
                  <a:txBody>
                    <a:bodyPr/>
                    <a:lstStyle/>
                    <a:p>
                      <a:endParaRPr lang="en-MY" sz="1600"/>
                    </a:p>
                  </a:txBody>
                  <a:tcPr/>
                </a:tc>
                <a:tc>
                  <a:txBody>
                    <a:bodyPr/>
                    <a:lstStyle/>
                    <a:p>
                      <a:endParaRPr lang="en-MY" sz="1600"/>
                    </a:p>
                  </a:txBody>
                  <a:tcPr/>
                </a:tc>
                <a:tc>
                  <a:txBody>
                    <a:bodyPr/>
                    <a:lstStyle/>
                    <a:p>
                      <a:endParaRPr lang="en-MY" sz="1600"/>
                    </a:p>
                  </a:txBody>
                  <a:tcPr/>
                </a:tc>
                <a:tc>
                  <a:txBody>
                    <a:bodyPr/>
                    <a:lstStyle/>
                    <a:p>
                      <a:endParaRPr lang="en-MY" sz="1600" dirty="0"/>
                    </a:p>
                  </a:txBody>
                  <a:tcPr/>
                </a:tc>
                <a:tc>
                  <a:txBody>
                    <a:bodyPr/>
                    <a:lstStyle/>
                    <a:p>
                      <a:endParaRPr lang="en-MY" sz="1600" dirty="0"/>
                    </a:p>
                  </a:txBody>
                  <a:tcPr/>
                </a:tc>
              </a:tr>
            </a:tbl>
          </a:graphicData>
        </a:graphic>
      </p:graphicFrame>
      <p:sp>
        <p:nvSpPr>
          <p:cNvPr id="5" name="TextBox 4"/>
          <p:cNvSpPr txBox="1"/>
          <p:nvPr/>
        </p:nvSpPr>
        <p:spPr>
          <a:xfrm>
            <a:off x="1352550" y="3990885"/>
            <a:ext cx="3009900" cy="1815882"/>
          </a:xfrm>
          <a:prstGeom prst="rect">
            <a:avLst/>
          </a:prstGeom>
          <a:noFill/>
        </p:spPr>
        <p:txBody>
          <a:bodyPr wrap="square" rtlCol="0">
            <a:spAutoFit/>
          </a:bodyPr>
          <a:lstStyle/>
          <a:p>
            <a:pPr marL="723900" indent="-723900">
              <a:buFont typeface="Arial" pitchFamily="34" charset="0"/>
              <a:buChar char="•"/>
            </a:pPr>
            <a:r>
              <a:rPr lang="en-US" sz="2800" dirty="0" smtClean="0"/>
              <a:t>Diagram</a:t>
            </a:r>
          </a:p>
          <a:p>
            <a:pPr marL="723900" indent="-723900">
              <a:buFont typeface="Arial" pitchFamily="34" charset="0"/>
              <a:buChar char="•"/>
            </a:pPr>
            <a:r>
              <a:rPr lang="en-US" sz="2800" dirty="0" smtClean="0"/>
              <a:t>Table</a:t>
            </a:r>
          </a:p>
          <a:p>
            <a:pPr marL="723900" indent="-723900">
              <a:buFont typeface="Arial" pitchFamily="34" charset="0"/>
              <a:buChar char="•"/>
            </a:pPr>
            <a:r>
              <a:rPr lang="en-US" sz="2800" dirty="0" smtClean="0"/>
              <a:t>Description</a:t>
            </a:r>
          </a:p>
          <a:p>
            <a:pPr marL="723900" indent="-723900">
              <a:buFont typeface="Arial" pitchFamily="34" charset="0"/>
              <a:buChar char="•"/>
            </a:pPr>
            <a:r>
              <a:rPr lang="en-US" sz="2800" dirty="0" smtClean="0"/>
              <a:t>Gantt Chart</a:t>
            </a:r>
            <a:endParaRPr lang="en-MY" sz="2800" dirty="0"/>
          </a:p>
        </p:txBody>
      </p:sp>
    </p:spTree>
    <p:extLst>
      <p:ext uri="{BB962C8B-B14F-4D97-AF65-F5344CB8AC3E}">
        <p14:creationId xmlns:p14="http://schemas.microsoft.com/office/powerpoint/2010/main" val="2787968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3429000" y="609600"/>
            <a:ext cx="5715000" cy="533400"/>
          </a:xfrm>
        </p:spPr>
        <p:txBody>
          <a:bodyPr/>
          <a:lstStyle/>
          <a:p>
            <a:pPr eaLnBrk="1" hangingPunct="1"/>
            <a:r>
              <a:rPr lang="en-US" altLang="en-US" b="1" smtClean="0">
                <a:ea typeface="ＭＳ Ｐゴシック" pitchFamily="34" charset="-128"/>
              </a:rPr>
              <a:t>Grounded Theory</a:t>
            </a:r>
          </a:p>
        </p:txBody>
      </p:sp>
      <p:sp>
        <p:nvSpPr>
          <p:cNvPr id="3075" name="Content Placeholder 2"/>
          <p:cNvSpPr>
            <a:spLocks noGrp="1"/>
          </p:cNvSpPr>
          <p:nvPr>
            <p:ph idx="1"/>
          </p:nvPr>
        </p:nvSpPr>
        <p:spPr>
          <a:xfrm>
            <a:off x="228600" y="1676400"/>
            <a:ext cx="8686800" cy="4114800"/>
          </a:xfrm>
        </p:spPr>
        <p:txBody>
          <a:bodyPr/>
          <a:lstStyle/>
          <a:p>
            <a:pPr eaLnBrk="1" hangingPunct="1"/>
            <a:r>
              <a:rPr lang="en-US" altLang="en-US" dirty="0" smtClean="0">
                <a:ea typeface="ＭＳ Ｐゴシック" pitchFamily="34" charset="-128"/>
              </a:rPr>
              <a:t>Glaser and Strauss (1967) and their work on the interactions between health care professionals and dying patients. </a:t>
            </a:r>
          </a:p>
          <a:p>
            <a:pPr eaLnBrk="1" hangingPunct="1"/>
            <a:r>
              <a:rPr lang="en-US" altLang="en-US" dirty="0" smtClean="0">
                <a:solidFill>
                  <a:srgbClr val="002060"/>
                </a:solidFill>
                <a:ea typeface="ＭＳ Ｐゴシック" pitchFamily="34" charset="-128"/>
              </a:rPr>
              <a:t>Development of new theory through the collection and analysis of data about a phenomenon</a:t>
            </a:r>
            <a:r>
              <a:rPr lang="en-US" altLang="en-US" dirty="0" smtClean="0">
                <a:ea typeface="ＭＳ Ｐゴシック" pitchFamily="34" charset="-128"/>
              </a:rPr>
              <a:t>. </a:t>
            </a:r>
          </a:p>
          <a:p>
            <a:pPr eaLnBrk="1" hangingPunct="1"/>
            <a:r>
              <a:rPr lang="en-US" altLang="en-US" dirty="0" smtClean="0">
                <a:ea typeface="ＭＳ Ｐゴシック" pitchFamily="34" charset="-128"/>
              </a:rPr>
              <a:t>The explanations that emerge are genuinely </a:t>
            </a:r>
            <a:r>
              <a:rPr lang="en-US" altLang="en-US" i="1" dirty="0" smtClean="0">
                <a:ea typeface="ＭＳ Ｐゴシック" pitchFamily="34" charset="-128"/>
              </a:rPr>
              <a:t>new </a:t>
            </a:r>
            <a:r>
              <a:rPr lang="en-US" altLang="en-US" dirty="0" smtClean="0">
                <a:ea typeface="ＭＳ Ｐゴシック" pitchFamily="34" charset="-128"/>
              </a:rPr>
              <a:t>knowledge and are used to develop new theories about a phenomenon.</a:t>
            </a:r>
          </a:p>
        </p:txBody>
      </p:sp>
    </p:spTree>
    <p:extLst>
      <p:ext uri="{BB962C8B-B14F-4D97-AF65-F5344CB8AC3E}">
        <p14:creationId xmlns:p14="http://schemas.microsoft.com/office/powerpoint/2010/main" val="21240651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animEffect transition="in" filter="fade">
                                      <p:cBhvr>
                                        <p:cTn id="7" dur="1000"/>
                                        <p:tgtEl>
                                          <p:spTgt spid="30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075">
                                            <p:txEl>
                                              <p:pRg st="1" end="1"/>
                                            </p:txEl>
                                          </p:spTgt>
                                        </p:tgtEl>
                                        <p:attrNameLst>
                                          <p:attrName>style.visibility</p:attrName>
                                        </p:attrNameLst>
                                      </p:cBhvr>
                                      <p:to>
                                        <p:strVal val="visible"/>
                                      </p:to>
                                    </p:set>
                                    <p:animEffect transition="in" filter="fade">
                                      <p:cBhvr>
                                        <p:cTn id="12" dur="1000"/>
                                        <p:tgtEl>
                                          <p:spTgt spid="307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075">
                                            <p:txEl>
                                              <p:pRg st="2" end="2"/>
                                            </p:txEl>
                                          </p:spTgt>
                                        </p:tgtEl>
                                        <p:attrNameLst>
                                          <p:attrName>style.visibility</p:attrName>
                                        </p:attrNameLst>
                                      </p:cBhvr>
                                      <p:to>
                                        <p:strVal val="visible"/>
                                      </p:to>
                                    </p:set>
                                    <p:animEffect transition="in" filter="fade">
                                      <p:cBhvr>
                                        <p:cTn id="17" dur="1000"/>
                                        <p:tgtEl>
                                          <p:spTgt spid="307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322712" cy="1143000"/>
          </a:xfrm>
        </p:spPr>
        <p:txBody>
          <a:bodyPr/>
          <a:lstStyle/>
          <a:p>
            <a:r>
              <a:rPr lang="en-MY" sz="2400" dirty="0" smtClean="0">
                <a:solidFill>
                  <a:srgbClr val="FF0000"/>
                </a:solidFill>
              </a:rPr>
              <a:t>Example 1: Research Design</a:t>
            </a:r>
            <a:endParaRPr lang="en-MY" sz="2400" dirty="0">
              <a:solidFill>
                <a:srgbClr val="FF0000"/>
              </a:solidFill>
            </a:endParaRPr>
          </a:p>
        </p:txBody>
      </p:sp>
      <p:pic>
        <p:nvPicPr>
          <p:cNvPr id="2050" name="Picture 2"/>
          <p:cNvPicPr>
            <a:picLocks noChangeAspect="1" noChangeArrowheads="1"/>
          </p:cNvPicPr>
          <p:nvPr/>
        </p:nvPicPr>
        <p:blipFill>
          <a:blip r:embed="rId2" cstate="print"/>
          <a:srcRect/>
          <a:stretch>
            <a:fillRect/>
          </a:stretch>
        </p:blipFill>
        <p:spPr bwMode="auto">
          <a:xfrm>
            <a:off x="4211960" y="188640"/>
            <a:ext cx="4680520" cy="6130043"/>
          </a:xfrm>
          <a:prstGeom prst="rect">
            <a:avLst/>
          </a:prstGeom>
          <a:noFill/>
          <a:ln w="9525">
            <a:noFill/>
            <a:miter lim="800000"/>
            <a:headEnd/>
            <a:tailEnd/>
          </a:ln>
        </p:spPr>
      </p:pic>
      <p:graphicFrame>
        <p:nvGraphicFramePr>
          <p:cNvPr id="5" name="Table 4"/>
          <p:cNvGraphicFramePr>
            <a:graphicFrameLocks noGrp="1"/>
          </p:cNvGraphicFramePr>
          <p:nvPr/>
        </p:nvGraphicFramePr>
        <p:xfrm>
          <a:off x="179512" y="1628800"/>
          <a:ext cx="3888432" cy="4668520"/>
        </p:xfrm>
        <a:graphic>
          <a:graphicData uri="http://schemas.openxmlformats.org/drawingml/2006/table">
            <a:tbl>
              <a:tblPr firstRow="1" bandRow="1">
                <a:tableStyleId>{00A15C55-8517-42AA-B614-E9B94910E393}</a:tableStyleId>
              </a:tblPr>
              <a:tblGrid>
                <a:gridCol w="792088"/>
                <a:gridCol w="3096344"/>
              </a:tblGrid>
              <a:tr h="370840">
                <a:tc>
                  <a:txBody>
                    <a:bodyPr/>
                    <a:lstStyle/>
                    <a:p>
                      <a:r>
                        <a:rPr lang="en-US" sz="1600" dirty="0" smtClean="0"/>
                        <a:t>Phase</a:t>
                      </a:r>
                      <a:endParaRPr lang="en-US" sz="1600" dirty="0"/>
                    </a:p>
                  </a:txBody>
                  <a:tcPr/>
                </a:tc>
                <a:tc>
                  <a:txBody>
                    <a:bodyPr/>
                    <a:lstStyle/>
                    <a:p>
                      <a:r>
                        <a:rPr lang="en-US" sz="1600" dirty="0" smtClean="0"/>
                        <a:t>Objective</a:t>
                      </a:r>
                      <a:endParaRPr lang="en-US" sz="1600" dirty="0"/>
                    </a:p>
                  </a:txBody>
                  <a:tcPr/>
                </a:tc>
              </a:tr>
              <a:tr h="370840">
                <a:tc>
                  <a:txBody>
                    <a:bodyPr/>
                    <a:lstStyle/>
                    <a:p>
                      <a:pPr algn="ctr"/>
                      <a:r>
                        <a:rPr lang="en-US" dirty="0" smtClean="0"/>
                        <a:t>1</a:t>
                      </a:r>
                      <a:endParaRPr lang="en-US" dirty="0"/>
                    </a:p>
                  </a:txBody>
                  <a:tcPr/>
                </a:tc>
                <a:tc>
                  <a:txBody>
                    <a:bodyPr/>
                    <a:lstStyle/>
                    <a:p>
                      <a:r>
                        <a:rPr lang="en-US" sz="1800" kern="1200" baseline="0" dirty="0" smtClean="0"/>
                        <a:t>To develop an on-line recognition scheme that can perform timely and</a:t>
                      </a:r>
                    </a:p>
                    <a:p>
                      <a:r>
                        <a:rPr lang="en-US" sz="1800" kern="1200" baseline="0" dirty="0" smtClean="0"/>
                        <a:t>accurate recognition of CCPs even as they are developing</a:t>
                      </a:r>
                      <a:endParaRPr lang="en-US" sz="1800" kern="1200" dirty="0" smtClean="0">
                        <a:solidFill>
                          <a:schemeClr val="dk1"/>
                        </a:solidFill>
                        <a:latin typeface="+mn-lt"/>
                        <a:ea typeface="+mn-ea"/>
                        <a:cs typeface="+mn-cs"/>
                      </a:endParaRPr>
                    </a:p>
                  </a:txBody>
                  <a:tcPr/>
                </a:tc>
              </a:tr>
              <a:tr h="370840">
                <a:tc>
                  <a:txBody>
                    <a:bodyPr/>
                    <a:lstStyle/>
                    <a:p>
                      <a:pPr algn="ctr"/>
                      <a:r>
                        <a:rPr lang="en-US" dirty="0" smtClean="0"/>
                        <a:t>2</a:t>
                      </a:r>
                      <a:endParaRPr lang="en-US" dirty="0"/>
                    </a:p>
                  </a:txBody>
                  <a:tcPr/>
                </a:tc>
                <a:tc>
                  <a:txBody>
                    <a:bodyPr/>
                    <a:lstStyle/>
                    <a:p>
                      <a:r>
                        <a:rPr lang="en-US" sz="1800" kern="1200" baseline="0" dirty="0" smtClean="0"/>
                        <a:t>To develop improved </a:t>
                      </a:r>
                      <a:r>
                        <a:rPr lang="en-US" sz="1800" kern="1200" baseline="0" dirty="0" err="1" smtClean="0"/>
                        <a:t>recognisers</a:t>
                      </a:r>
                      <a:r>
                        <a:rPr lang="en-US" sz="1800" kern="1200" baseline="0" dirty="0" smtClean="0"/>
                        <a:t> that can perform accurate classification of</a:t>
                      </a:r>
                    </a:p>
                    <a:p>
                      <a:r>
                        <a:rPr lang="en-US" sz="1800" kern="1200" baseline="0" dirty="0" smtClean="0"/>
                        <a:t>partially developed CCPs. In particular, this research focuses on improving</a:t>
                      </a:r>
                    </a:p>
                    <a:p>
                      <a:r>
                        <a:rPr lang="en-US" sz="1800" kern="1200" baseline="0" dirty="0" smtClean="0"/>
                        <a:t>input representation and design of the ANN-based </a:t>
                      </a:r>
                      <a:r>
                        <a:rPr lang="en-US" sz="1800" kern="1200" baseline="0" dirty="0" err="1" smtClean="0"/>
                        <a:t>recognisers</a:t>
                      </a:r>
                      <a:r>
                        <a:rPr lang="en-US" sz="1800" kern="1200" baseline="0" dirty="0" smtClean="0"/>
                        <a:t>.</a:t>
                      </a:r>
                      <a:endParaRPr lang="en-US" sz="1800" kern="1200" dirty="0" smtClean="0">
                        <a:solidFill>
                          <a:schemeClr val="dk1"/>
                        </a:solidFill>
                        <a:latin typeface="+mn-lt"/>
                        <a:ea typeface="+mn-ea"/>
                        <a:cs typeface="+mn-cs"/>
                      </a:endParaRPr>
                    </a:p>
                  </a:txBody>
                  <a:tcPr/>
                </a:tc>
              </a:tr>
            </a:tbl>
          </a:graphicData>
        </a:graphic>
      </p:graphicFrame>
      <p:sp>
        <p:nvSpPr>
          <p:cNvPr id="6" name="Date Placeholder 4"/>
          <p:cNvSpPr>
            <a:spLocks noGrp="1"/>
          </p:cNvSpPr>
          <p:nvPr>
            <p:ph type="dt" sz="quarter" idx="10"/>
          </p:nvPr>
        </p:nvSpPr>
        <p:spPr bwMode="auto">
          <a:xfrm>
            <a:off x="1830363" y="6492875"/>
            <a:ext cx="2016224" cy="365125"/>
          </a:xfrm>
          <a:noFill/>
          <a:ln>
            <a:miter lim="800000"/>
            <a:headEnd/>
            <a:tailEnd/>
          </a:ln>
        </p:spPr>
        <p:txBody>
          <a:bodyPr/>
          <a:lstStyle/>
          <a:p>
            <a:r>
              <a:rPr lang="en-US" sz="1000" dirty="0" smtClean="0">
                <a:solidFill>
                  <a:schemeClr val="bg1"/>
                </a:solidFill>
              </a:rPr>
              <a:t>Assoc. </a:t>
            </a:r>
            <a:r>
              <a:rPr lang="en-US" sz="1000" dirty="0">
                <a:solidFill>
                  <a:schemeClr val="bg1"/>
                </a:solidFill>
              </a:rPr>
              <a:t>Prof Dr </a:t>
            </a:r>
            <a:r>
              <a:rPr lang="en-US" sz="1000" dirty="0" err="1">
                <a:solidFill>
                  <a:schemeClr val="bg1"/>
                </a:solidFill>
              </a:rPr>
              <a:t>Subariah</a:t>
            </a:r>
            <a:r>
              <a:rPr lang="en-US" sz="1000" dirty="0">
                <a:solidFill>
                  <a:schemeClr val="bg1"/>
                </a:solidFill>
              </a:rPr>
              <a:t> Ibrahim</a:t>
            </a:r>
            <a:endParaRPr lang="en-MY" sz="1000" dirty="0">
              <a:solidFill>
                <a:schemeClr val="bg1"/>
              </a:solidFill>
            </a:endParaRPr>
          </a:p>
        </p:txBody>
      </p:sp>
    </p:spTree>
    <p:extLst>
      <p:ext uri="{BB962C8B-B14F-4D97-AF65-F5344CB8AC3E}">
        <p14:creationId xmlns:p14="http://schemas.microsoft.com/office/powerpoint/2010/main" val="1480683985"/>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Performance Measures</a:t>
            </a:r>
            <a:endParaRPr lang="en-MY"/>
          </a:p>
        </p:txBody>
      </p:sp>
      <p:pic>
        <p:nvPicPr>
          <p:cNvPr id="4098" name="Picture 2"/>
          <p:cNvPicPr>
            <a:picLocks noChangeAspect="1" noChangeArrowheads="1"/>
          </p:cNvPicPr>
          <p:nvPr/>
        </p:nvPicPr>
        <p:blipFill>
          <a:blip r:embed="rId2" cstate="print"/>
          <a:srcRect/>
          <a:stretch>
            <a:fillRect/>
          </a:stretch>
        </p:blipFill>
        <p:spPr bwMode="auto">
          <a:xfrm>
            <a:off x="683567" y="1700808"/>
            <a:ext cx="8081333" cy="4248472"/>
          </a:xfrm>
          <a:prstGeom prst="rect">
            <a:avLst/>
          </a:prstGeom>
          <a:noFill/>
          <a:ln w="9525">
            <a:noFill/>
            <a:miter lim="800000"/>
            <a:headEnd/>
            <a:tailEnd/>
          </a:ln>
        </p:spPr>
      </p:pic>
      <p:sp>
        <p:nvSpPr>
          <p:cNvPr id="4" name="Date Placeholder 4"/>
          <p:cNvSpPr>
            <a:spLocks noGrp="1"/>
          </p:cNvSpPr>
          <p:nvPr>
            <p:ph type="dt" sz="quarter" idx="10"/>
          </p:nvPr>
        </p:nvSpPr>
        <p:spPr bwMode="auto">
          <a:xfrm>
            <a:off x="1830363" y="6492875"/>
            <a:ext cx="2016224" cy="365125"/>
          </a:xfrm>
          <a:noFill/>
          <a:ln>
            <a:miter lim="800000"/>
            <a:headEnd/>
            <a:tailEnd/>
          </a:ln>
        </p:spPr>
        <p:txBody>
          <a:bodyPr/>
          <a:lstStyle/>
          <a:p>
            <a:r>
              <a:rPr lang="en-US" sz="1000" dirty="0" smtClean="0">
                <a:solidFill>
                  <a:schemeClr val="bg1"/>
                </a:solidFill>
              </a:rPr>
              <a:t>Assoc. </a:t>
            </a:r>
            <a:r>
              <a:rPr lang="en-US" sz="1000" dirty="0">
                <a:solidFill>
                  <a:schemeClr val="bg1"/>
                </a:solidFill>
              </a:rPr>
              <a:t>Prof Dr </a:t>
            </a:r>
            <a:r>
              <a:rPr lang="en-US" sz="1000" dirty="0" err="1">
                <a:solidFill>
                  <a:schemeClr val="bg1"/>
                </a:solidFill>
              </a:rPr>
              <a:t>Subariah</a:t>
            </a:r>
            <a:r>
              <a:rPr lang="en-US" sz="1000" dirty="0">
                <a:solidFill>
                  <a:schemeClr val="bg1"/>
                </a:solidFill>
              </a:rPr>
              <a:t> Ibrahim</a:t>
            </a:r>
            <a:endParaRPr lang="en-MY" sz="1000" dirty="0">
              <a:solidFill>
                <a:schemeClr val="bg1"/>
              </a:solidFill>
            </a:endParaRPr>
          </a:p>
        </p:txBody>
      </p:sp>
    </p:spTree>
    <p:extLst>
      <p:ext uri="{BB962C8B-B14F-4D97-AF65-F5344CB8AC3E}">
        <p14:creationId xmlns:p14="http://schemas.microsoft.com/office/powerpoint/2010/main" val="815234459"/>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2: Research Design</a:t>
            </a:r>
            <a:endParaRPr lang="en-MY" dirty="0"/>
          </a:p>
        </p:txBody>
      </p:sp>
      <p:pic>
        <p:nvPicPr>
          <p:cNvPr id="3074" name="Picture 2"/>
          <p:cNvPicPr>
            <a:picLocks noChangeAspect="1" noChangeArrowheads="1"/>
          </p:cNvPicPr>
          <p:nvPr/>
        </p:nvPicPr>
        <p:blipFill>
          <a:blip r:embed="rId2" cstate="print"/>
          <a:srcRect/>
          <a:stretch>
            <a:fillRect/>
          </a:stretch>
        </p:blipFill>
        <p:spPr bwMode="auto">
          <a:xfrm>
            <a:off x="467544" y="1484784"/>
            <a:ext cx="7992888" cy="4921153"/>
          </a:xfrm>
          <a:prstGeom prst="rect">
            <a:avLst/>
          </a:prstGeom>
          <a:noFill/>
          <a:ln w="9525">
            <a:noFill/>
            <a:miter lim="800000"/>
            <a:headEnd/>
            <a:tailEnd/>
          </a:ln>
        </p:spPr>
      </p:pic>
      <p:sp>
        <p:nvSpPr>
          <p:cNvPr id="4" name="Date Placeholder 4"/>
          <p:cNvSpPr>
            <a:spLocks noGrp="1"/>
          </p:cNvSpPr>
          <p:nvPr>
            <p:ph type="dt" sz="quarter" idx="10"/>
          </p:nvPr>
        </p:nvSpPr>
        <p:spPr bwMode="auto">
          <a:xfrm>
            <a:off x="1830363" y="6492875"/>
            <a:ext cx="2016224" cy="365125"/>
          </a:xfrm>
          <a:noFill/>
          <a:ln>
            <a:miter lim="800000"/>
            <a:headEnd/>
            <a:tailEnd/>
          </a:ln>
        </p:spPr>
        <p:txBody>
          <a:bodyPr/>
          <a:lstStyle/>
          <a:p>
            <a:r>
              <a:rPr lang="en-US" sz="1000" dirty="0" smtClean="0">
                <a:solidFill>
                  <a:schemeClr val="bg1"/>
                </a:solidFill>
              </a:rPr>
              <a:t>Assoc. </a:t>
            </a:r>
            <a:r>
              <a:rPr lang="en-US" sz="1000" dirty="0">
                <a:solidFill>
                  <a:schemeClr val="bg1"/>
                </a:solidFill>
              </a:rPr>
              <a:t>Prof Dr </a:t>
            </a:r>
            <a:r>
              <a:rPr lang="en-US" sz="1000" dirty="0" err="1">
                <a:solidFill>
                  <a:schemeClr val="bg1"/>
                </a:solidFill>
              </a:rPr>
              <a:t>Subariah</a:t>
            </a:r>
            <a:r>
              <a:rPr lang="en-US" sz="1000" dirty="0">
                <a:solidFill>
                  <a:schemeClr val="bg1"/>
                </a:solidFill>
              </a:rPr>
              <a:t> Ibrahim</a:t>
            </a:r>
            <a:endParaRPr lang="en-MY" sz="1000" dirty="0">
              <a:solidFill>
                <a:schemeClr val="bg1"/>
              </a:solidFill>
            </a:endParaRPr>
          </a:p>
        </p:txBody>
      </p:sp>
    </p:spTree>
    <p:extLst>
      <p:ext uri="{BB962C8B-B14F-4D97-AF65-F5344CB8AC3E}">
        <p14:creationId xmlns:p14="http://schemas.microsoft.com/office/powerpoint/2010/main" val="699884553"/>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2674640" cy="1354162"/>
          </a:xfrm>
        </p:spPr>
        <p:txBody>
          <a:bodyPr/>
          <a:lstStyle/>
          <a:p>
            <a:r>
              <a:rPr lang="en-US" sz="2400" dirty="0" smtClean="0"/>
              <a:t>Example 3 of Research Design (</a:t>
            </a:r>
            <a:r>
              <a:rPr lang="en-US" sz="2400" dirty="0" err="1" smtClean="0"/>
              <a:t>A.Zainal,IDS</a:t>
            </a:r>
            <a:r>
              <a:rPr lang="en-US" sz="2400" dirty="0" smtClean="0"/>
              <a:t>)</a:t>
            </a:r>
            <a:endParaRPr lang="en-MY" sz="2400" dirty="0"/>
          </a:p>
        </p:txBody>
      </p:sp>
      <p:pic>
        <p:nvPicPr>
          <p:cNvPr id="57346" name="Picture 2"/>
          <p:cNvPicPr>
            <a:picLocks noChangeAspect="1" noChangeArrowheads="1"/>
          </p:cNvPicPr>
          <p:nvPr/>
        </p:nvPicPr>
        <p:blipFill>
          <a:blip r:embed="rId2" cstate="print"/>
          <a:srcRect/>
          <a:stretch>
            <a:fillRect/>
          </a:stretch>
        </p:blipFill>
        <p:spPr bwMode="auto">
          <a:xfrm>
            <a:off x="3590925" y="0"/>
            <a:ext cx="5553075" cy="6400800"/>
          </a:xfrm>
          <a:prstGeom prst="rect">
            <a:avLst/>
          </a:prstGeom>
          <a:noFill/>
          <a:ln w="9525">
            <a:noFill/>
            <a:miter lim="800000"/>
            <a:headEnd/>
            <a:tailEnd/>
          </a:ln>
        </p:spPr>
      </p:pic>
      <p:sp>
        <p:nvSpPr>
          <p:cNvPr id="5" name="Content Placeholder 2"/>
          <p:cNvSpPr txBox="1">
            <a:spLocks/>
          </p:cNvSpPr>
          <p:nvPr/>
        </p:nvSpPr>
        <p:spPr>
          <a:xfrm>
            <a:off x="179512" y="1772816"/>
            <a:ext cx="3178696" cy="4536504"/>
          </a:xfrm>
          <a:prstGeom prst="rect">
            <a:avLst/>
          </a:prstGeom>
          <a:solidFill>
            <a:schemeClr val="accent6">
              <a:lumMod val="20000"/>
              <a:lumOff val="80000"/>
            </a:schemeClr>
          </a:solidFill>
        </p:spPr>
        <p:txBody>
          <a:bodyPr/>
          <a:lstStyle/>
          <a:p>
            <a:pPr marL="400050" lvl="0" indent="-400050" eaLnBrk="0" hangingPunct="0">
              <a:spcBef>
                <a:spcPct val="20000"/>
              </a:spcBef>
              <a:buAutoNum type="romanLcParenR"/>
            </a:pPr>
            <a:r>
              <a:rPr lang="en-US" sz="1400" dirty="0" smtClean="0"/>
              <a:t>To </a:t>
            </a:r>
            <a:r>
              <a:rPr lang="en-US" sz="1400" u="sng" dirty="0" smtClean="0">
                <a:solidFill>
                  <a:srgbClr val="0070C0"/>
                </a:solidFill>
              </a:rPr>
              <a:t>improve</a:t>
            </a:r>
            <a:r>
              <a:rPr lang="en-US" sz="1400" dirty="0" smtClean="0">
                <a:solidFill>
                  <a:srgbClr val="0070C0"/>
                </a:solidFill>
              </a:rPr>
              <a:t> the effectiveness of pre-detection stage</a:t>
            </a:r>
            <a:r>
              <a:rPr lang="en-US" sz="1400" dirty="0" smtClean="0"/>
              <a:t> by designing procedures for minimizing unnecessary recognition and selectively choose the network connection.</a:t>
            </a:r>
          </a:p>
          <a:p>
            <a:pPr marL="400050" lvl="0" indent="-400050" eaLnBrk="0" hangingPunct="0">
              <a:spcBef>
                <a:spcPct val="20000"/>
              </a:spcBef>
              <a:buAutoNum type="romanLcParenR"/>
            </a:pPr>
            <a:r>
              <a:rPr lang="en-US" sz="1400" dirty="0" smtClean="0"/>
              <a:t>To </a:t>
            </a:r>
            <a:r>
              <a:rPr lang="en-US" sz="1400" u="sng" dirty="0" smtClean="0">
                <a:solidFill>
                  <a:srgbClr val="FF0000"/>
                </a:solidFill>
              </a:rPr>
              <a:t>design and develop </a:t>
            </a:r>
            <a:r>
              <a:rPr lang="en-US" sz="1400" dirty="0" smtClean="0">
                <a:solidFill>
                  <a:srgbClr val="FF0000"/>
                </a:solidFill>
              </a:rPr>
              <a:t>IDS model </a:t>
            </a:r>
            <a:r>
              <a:rPr lang="en-US" sz="1400" dirty="0" smtClean="0"/>
              <a:t>that can adaptively learn the dynamic circumstances in the network traffic and regularly update the reference model to reflect the changes</a:t>
            </a:r>
          </a:p>
          <a:p>
            <a:pPr marL="400050" lvl="0" indent="-400050" eaLnBrk="0" hangingPunct="0">
              <a:spcBef>
                <a:spcPct val="20000"/>
              </a:spcBef>
              <a:buAutoNum type="romanLcParenR"/>
            </a:pPr>
            <a:r>
              <a:rPr lang="en-US" sz="1400" dirty="0" smtClean="0"/>
              <a:t>To</a:t>
            </a:r>
            <a:r>
              <a:rPr lang="en-US" sz="1400" dirty="0" smtClean="0">
                <a:solidFill>
                  <a:srgbClr val="00B050"/>
                </a:solidFill>
              </a:rPr>
              <a:t> i</a:t>
            </a:r>
            <a:r>
              <a:rPr lang="en-US" sz="1400" u="sng" dirty="0" smtClean="0">
                <a:solidFill>
                  <a:srgbClr val="00B050"/>
                </a:solidFill>
              </a:rPr>
              <a:t>mprov</a:t>
            </a:r>
            <a:r>
              <a:rPr lang="en-US" sz="1400" dirty="0" smtClean="0">
                <a:solidFill>
                  <a:srgbClr val="00B050"/>
                </a:solidFill>
              </a:rPr>
              <a:t>e discriminative capability of the IDS model to deal with vague boundary between normal and abnormal traffic pattern </a:t>
            </a:r>
            <a:r>
              <a:rPr lang="en-US" sz="1400" dirty="0" smtClean="0"/>
              <a:t>and on imbalanced dataset. </a:t>
            </a:r>
            <a:r>
              <a:rPr lang="en-US" sz="1400" dirty="0" err="1" smtClean="0"/>
              <a:t>Inparticular</a:t>
            </a:r>
            <a:r>
              <a:rPr lang="en-US" sz="1400" dirty="0" smtClean="0"/>
              <a:t> this research investigates on the design of classifiers by the means of ensemble classifier.</a:t>
            </a:r>
          </a:p>
          <a:p>
            <a:pPr marL="400050" lvl="0" indent="-400050" eaLnBrk="0" hangingPunct="0">
              <a:spcBef>
                <a:spcPct val="20000"/>
              </a:spcBef>
              <a:buAutoNum type="romanLcParenR"/>
            </a:pPr>
            <a:endParaRPr lang="en-US" sz="1600" dirty="0" smtClean="0"/>
          </a:p>
          <a:p>
            <a:pPr marL="400050" lvl="0" indent="-400050" eaLnBrk="0" hangingPunct="0">
              <a:spcBef>
                <a:spcPct val="20000"/>
              </a:spcBef>
            </a:pPr>
            <a:endParaRPr kumimoji="0" lang="en-MY" sz="1600" b="0" i="0" u="none" strike="noStrike" kern="1200" cap="none" spc="0" normalizeH="0" baseline="0" noProof="0" dirty="0" smtClean="0">
              <a:ln>
                <a:noFill/>
              </a:ln>
              <a:solidFill>
                <a:schemeClr val="tx1"/>
              </a:solidFill>
              <a:effectLst/>
              <a:uLnTx/>
              <a:uFillTx/>
              <a:latin typeface="+mn-lt"/>
              <a:ea typeface="+mn-ea"/>
              <a:cs typeface="+mn-cs"/>
            </a:endParaRPr>
          </a:p>
          <a:p>
            <a:pPr marL="342900" indent="-342900" eaLnBrk="0" hangingPunct="0">
              <a:spcBef>
                <a:spcPct val="20000"/>
              </a:spcBef>
            </a:pPr>
            <a:r>
              <a:rPr kumimoji="0" lang="en-MY" sz="1600" b="0" i="0" u="none" strike="noStrike" kern="1200" cap="none" spc="0" normalizeH="0" baseline="0" noProof="0" dirty="0" smtClean="0">
                <a:ln>
                  <a:noFill/>
                </a:ln>
                <a:solidFill>
                  <a:schemeClr val="tx1"/>
                </a:solidFill>
                <a:effectLst/>
                <a:uLnTx/>
                <a:uFillTx/>
                <a:latin typeface="+mn-lt"/>
                <a:ea typeface="+mn-ea"/>
                <a:cs typeface="+mn-cs"/>
              </a:rPr>
              <a:t>ii) 	</a:t>
            </a:r>
            <a:endParaRPr kumimoji="0" lang="en-MY" sz="1600" b="0" i="0" u="none" strike="noStrike" kern="1200" cap="none" spc="0" normalizeH="0" baseline="0" noProof="0" dirty="0">
              <a:ln>
                <a:noFill/>
              </a:ln>
              <a:solidFill>
                <a:schemeClr val="tx1"/>
              </a:solidFill>
              <a:effectLst/>
              <a:uLnTx/>
              <a:uFillTx/>
              <a:latin typeface="+mn-lt"/>
              <a:ea typeface="+mn-ea"/>
              <a:cs typeface="+mn-cs"/>
            </a:endParaRPr>
          </a:p>
        </p:txBody>
      </p:sp>
      <p:sp>
        <p:nvSpPr>
          <p:cNvPr id="6" name="Date Placeholder 4"/>
          <p:cNvSpPr>
            <a:spLocks noGrp="1"/>
          </p:cNvSpPr>
          <p:nvPr>
            <p:ph type="dt" sz="quarter" idx="10"/>
          </p:nvPr>
        </p:nvSpPr>
        <p:spPr bwMode="auto">
          <a:xfrm>
            <a:off x="1830363" y="6492875"/>
            <a:ext cx="2016224" cy="365125"/>
          </a:xfrm>
          <a:noFill/>
          <a:ln>
            <a:miter lim="800000"/>
            <a:headEnd/>
            <a:tailEnd/>
          </a:ln>
        </p:spPr>
        <p:txBody>
          <a:bodyPr/>
          <a:lstStyle/>
          <a:p>
            <a:r>
              <a:rPr lang="en-US" sz="1000" dirty="0" smtClean="0">
                <a:solidFill>
                  <a:schemeClr val="bg1"/>
                </a:solidFill>
              </a:rPr>
              <a:t>Assoc. </a:t>
            </a:r>
            <a:r>
              <a:rPr lang="en-US" sz="1000" dirty="0">
                <a:solidFill>
                  <a:schemeClr val="bg1"/>
                </a:solidFill>
              </a:rPr>
              <a:t>Prof Dr </a:t>
            </a:r>
            <a:r>
              <a:rPr lang="en-US" sz="1000" dirty="0" err="1">
                <a:solidFill>
                  <a:schemeClr val="bg1"/>
                </a:solidFill>
              </a:rPr>
              <a:t>Subariah</a:t>
            </a:r>
            <a:r>
              <a:rPr lang="en-US" sz="1000" dirty="0">
                <a:solidFill>
                  <a:schemeClr val="bg1"/>
                </a:solidFill>
              </a:rPr>
              <a:t> Ibrahim</a:t>
            </a:r>
            <a:endParaRPr lang="en-MY" sz="1000" dirty="0">
              <a:solidFill>
                <a:schemeClr val="bg1"/>
              </a:solidFill>
            </a:endParaRPr>
          </a:p>
        </p:txBody>
      </p:sp>
    </p:spTree>
    <p:extLst>
      <p:ext uri="{BB962C8B-B14F-4D97-AF65-F5344CB8AC3E}">
        <p14:creationId xmlns:p14="http://schemas.microsoft.com/office/powerpoint/2010/main" val="1191747652"/>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332656"/>
            <a:ext cx="2746648" cy="2146250"/>
          </a:xfrm>
        </p:spPr>
        <p:txBody>
          <a:bodyPr/>
          <a:lstStyle/>
          <a:p>
            <a:r>
              <a:rPr lang="en-US" sz="2400" dirty="0" smtClean="0"/>
              <a:t>Example 4: Research Framework</a:t>
            </a:r>
            <a:br>
              <a:rPr lang="en-US" sz="2400" dirty="0" smtClean="0"/>
            </a:br>
            <a:r>
              <a:rPr lang="en-US" sz="2400" dirty="0" smtClean="0"/>
              <a:t>(Software Watermarking – Master Project)</a:t>
            </a:r>
            <a:endParaRPr lang="en-MY" sz="2400" dirty="0"/>
          </a:p>
        </p:txBody>
      </p:sp>
      <p:grpSp>
        <p:nvGrpSpPr>
          <p:cNvPr id="3" name="Canvas 355"/>
          <p:cNvGrpSpPr>
            <a:grpSpLocks/>
          </p:cNvGrpSpPr>
          <p:nvPr/>
        </p:nvGrpSpPr>
        <p:grpSpPr bwMode="auto">
          <a:xfrm>
            <a:off x="3491880" y="84224"/>
            <a:ext cx="5508104" cy="6381328"/>
            <a:chOff x="2301" y="1441"/>
            <a:chExt cx="8220" cy="13125"/>
          </a:xfrm>
        </p:grpSpPr>
        <p:sp>
          <p:nvSpPr>
            <p:cNvPr id="4" name="AutoShape 49"/>
            <p:cNvSpPr>
              <a:spLocks noChangeAspect="1" noChangeArrowheads="1"/>
            </p:cNvSpPr>
            <p:nvPr/>
          </p:nvSpPr>
          <p:spPr bwMode="auto">
            <a:xfrm>
              <a:off x="2301" y="1441"/>
              <a:ext cx="8220" cy="13125"/>
            </a:xfrm>
            <a:prstGeom prst="rect">
              <a:avLst/>
            </a:prstGeom>
            <a:no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MY"/>
            </a:p>
          </p:txBody>
        </p:sp>
        <p:sp>
          <p:nvSpPr>
            <p:cNvPr id="5" name="Rounded Rectangle 209"/>
            <p:cNvSpPr>
              <a:spLocks noChangeArrowheads="1"/>
            </p:cNvSpPr>
            <p:nvPr/>
          </p:nvSpPr>
          <p:spPr bwMode="auto">
            <a:xfrm>
              <a:off x="2408" y="1848"/>
              <a:ext cx="2901" cy="1474"/>
            </a:xfrm>
            <a:prstGeom prst="roundRect">
              <a:avLst>
                <a:gd name="adj" fmla="val 16667"/>
              </a:avLst>
            </a:prstGeom>
            <a:solidFill>
              <a:srgbClr val="FFFFFF"/>
            </a:solidFill>
            <a:ln w="25400">
              <a:solidFill>
                <a:srgbClr val="C0504D"/>
              </a:solidFill>
              <a:prstDash val="dash"/>
              <a:round/>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AU" sz="8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AU" sz="1800" b="0" i="0" u="none" strike="noStrike" cap="none" normalizeH="0" baseline="0" smtClean="0">
                <a:ln>
                  <a:noFill/>
                </a:ln>
                <a:solidFill>
                  <a:schemeClr val="tx1"/>
                </a:solidFill>
                <a:effectLst/>
                <a:latin typeface="Arial" pitchFamily="34" charset="0"/>
                <a:cs typeface="Arial" pitchFamily="34" charset="0"/>
              </a:endParaRPr>
            </a:p>
          </p:txBody>
        </p:sp>
        <p:sp>
          <p:nvSpPr>
            <p:cNvPr id="6" name="Rounded Rectangle 345"/>
            <p:cNvSpPr>
              <a:spLocks noChangeArrowheads="1"/>
            </p:cNvSpPr>
            <p:nvPr/>
          </p:nvSpPr>
          <p:spPr bwMode="auto">
            <a:xfrm>
              <a:off x="4281" y="10452"/>
              <a:ext cx="3105" cy="2558"/>
            </a:xfrm>
            <a:prstGeom prst="roundRect">
              <a:avLst>
                <a:gd name="adj" fmla="val 16667"/>
              </a:avLst>
            </a:prstGeom>
            <a:noFill/>
            <a:ln w="25400">
              <a:solidFill>
                <a:srgbClr val="C0504D"/>
              </a:solidFill>
              <a:prstDash val="dash"/>
              <a:round/>
              <a:headEnd/>
              <a:tailEnd/>
            </a:ln>
          </p:spPr>
          <p:txBody>
            <a:bodyPr vert="horz" wrap="square" lIns="91440" tIns="45720" rIns="91440" bIns="45720" numCol="1" anchor="ctr" anchorCtr="0" compatLnSpc="1">
              <a:prstTxWarp prst="textNoShape">
                <a:avLst/>
              </a:prstTxWarp>
            </a:bodyPr>
            <a:lstStyle/>
            <a:p>
              <a:endParaRPr lang="en-MY"/>
            </a:p>
          </p:txBody>
        </p:sp>
        <p:sp>
          <p:nvSpPr>
            <p:cNvPr id="7" name="Elbow Connector 352"/>
            <p:cNvSpPr>
              <a:spLocks noChangeShapeType="1"/>
            </p:cNvSpPr>
            <p:nvPr/>
          </p:nvSpPr>
          <p:spPr bwMode="auto">
            <a:xfrm>
              <a:off x="7406" y="11731"/>
              <a:ext cx="162" cy="1568"/>
            </a:xfrm>
            <a:prstGeom prst="bentConnector2">
              <a:avLst/>
            </a:prstGeom>
            <a:noFill/>
            <a:ln w="9525">
              <a:solidFill>
                <a:srgbClr val="4A7EBB"/>
              </a:solidFill>
              <a:miter lim="800000"/>
              <a:headEnd/>
              <a:tailEnd type="triangle" w="med" len="med"/>
            </a:ln>
          </p:spPr>
          <p:txBody>
            <a:bodyPr vert="horz" wrap="square" lIns="91440" tIns="45720" rIns="91440" bIns="45720" numCol="1" anchor="t" anchorCtr="0" compatLnSpc="1">
              <a:prstTxWarp prst="textNoShape">
                <a:avLst/>
              </a:prstTxWarp>
            </a:bodyPr>
            <a:lstStyle/>
            <a:p>
              <a:endParaRPr lang="en-MY"/>
            </a:p>
          </p:txBody>
        </p:sp>
        <p:sp>
          <p:nvSpPr>
            <p:cNvPr id="8" name="Elbow Connector 174"/>
            <p:cNvSpPr>
              <a:spLocks noChangeShapeType="1"/>
            </p:cNvSpPr>
            <p:nvPr/>
          </p:nvSpPr>
          <p:spPr bwMode="auto">
            <a:xfrm rot="16200000" flipH="1">
              <a:off x="6234" y="9670"/>
              <a:ext cx="971" cy="645"/>
            </a:xfrm>
            <a:prstGeom prst="bentConnector3">
              <a:avLst>
                <a:gd name="adj1" fmla="val -18009"/>
              </a:avLst>
            </a:prstGeom>
            <a:noFill/>
            <a:ln w="9525">
              <a:solidFill>
                <a:srgbClr val="4A7EBB"/>
              </a:solidFill>
              <a:miter lim="800000"/>
              <a:headEnd/>
              <a:tailEnd type="triangle" w="med" len="med"/>
            </a:ln>
          </p:spPr>
          <p:txBody>
            <a:bodyPr vert="horz" wrap="square" lIns="91440" tIns="45720" rIns="91440" bIns="45720" numCol="1" anchor="t" anchorCtr="0" compatLnSpc="1">
              <a:prstTxWarp prst="textNoShape">
                <a:avLst/>
              </a:prstTxWarp>
            </a:bodyPr>
            <a:lstStyle/>
            <a:p>
              <a:endParaRPr lang="en-MY"/>
            </a:p>
          </p:txBody>
        </p:sp>
        <p:sp>
          <p:nvSpPr>
            <p:cNvPr id="9" name="Elbow Connector 167"/>
            <p:cNvSpPr>
              <a:spLocks noChangeShapeType="1"/>
            </p:cNvSpPr>
            <p:nvPr/>
          </p:nvSpPr>
          <p:spPr bwMode="auto">
            <a:xfrm rot="16200000" flipH="1">
              <a:off x="5605" y="6928"/>
              <a:ext cx="1416" cy="525"/>
            </a:xfrm>
            <a:prstGeom prst="bentConnector3">
              <a:avLst>
                <a:gd name="adj1" fmla="val -1903"/>
              </a:avLst>
            </a:prstGeom>
            <a:noFill/>
            <a:ln w="9525">
              <a:solidFill>
                <a:srgbClr val="4A7EBB"/>
              </a:solidFill>
              <a:miter lim="800000"/>
              <a:headEnd/>
              <a:tailEnd type="triangle" w="med" len="med"/>
            </a:ln>
          </p:spPr>
          <p:txBody>
            <a:bodyPr vert="horz" wrap="square" lIns="91440" tIns="45720" rIns="91440" bIns="45720" numCol="1" anchor="t" anchorCtr="0" compatLnSpc="1">
              <a:prstTxWarp prst="textNoShape">
                <a:avLst/>
              </a:prstTxWarp>
            </a:bodyPr>
            <a:lstStyle/>
            <a:p>
              <a:endParaRPr lang="en-MY"/>
            </a:p>
          </p:txBody>
        </p:sp>
        <p:sp>
          <p:nvSpPr>
            <p:cNvPr id="10" name="Rounded Rectangle 176"/>
            <p:cNvSpPr>
              <a:spLocks noChangeArrowheads="1"/>
            </p:cNvSpPr>
            <p:nvPr/>
          </p:nvSpPr>
          <p:spPr bwMode="auto">
            <a:xfrm>
              <a:off x="3621" y="5913"/>
              <a:ext cx="2595" cy="1371"/>
            </a:xfrm>
            <a:prstGeom prst="roundRect">
              <a:avLst>
                <a:gd name="adj" fmla="val 16667"/>
              </a:avLst>
            </a:prstGeom>
            <a:solidFill>
              <a:srgbClr val="FFFFFF"/>
            </a:solidFill>
            <a:ln w="25400">
              <a:solidFill>
                <a:srgbClr val="C0504D"/>
              </a:solidFill>
              <a:prstDash val="dash"/>
              <a:round/>
              <a:headEnd/>
              <a:tailEnd/>
            </a:ln>
          </p:spPr>
          <p:txBody>
            <a:bodyPr vert="horz" wrap="square" lIns="91440" tIns="45720" rIns="91440" bIns="45720" numCol="1" anchor="ctr" anchorCtr="0" compatLnSpc="1">
              <a:prstTxWarp prst="textNoShape">
                <a:avLst/>
              </a:prstTxWarp>
            </a:bodyPr>
            <a:lstStyle/>
            <a:p>
              <a:endParaRPr lang="en-MY"/>
            </a:p>
          </p:txBody>
        </p:sp>
        <p:sp>
          <p:nvSpPr>
            <p:cNvPr id="11" name="Elbow Connector 177"/>
            <p:cNvSpPr>
              <a:spLocks noChangeShapeType="1"/>
            </p:cNvSpPr>
            <p:nvPr/>
          </p:nvSpPr>
          <p:spPr bwMode="auto">
            <a:xfrm>
              <a:off x="5344" y="6226"/>
              <a:ext cx="496" cy="335"/>
            </a:xfrm>
            <a:prstGeom prst="bentConnector3">
              <a:avLst>
                <a:gd name="adj1" fmla="val 113500"/>
              </a:avLst>
            </a:prstGeom>
            <a:noFill/>
            <a:ln w="9525">
              <a:solidFill>
                <a:srgbClr val="4A7EBB"/>
              </a:solidFill>
              <a:miter lim="800000"/>
              <a:headEnd/>
              <a:tailEnd/>
            </a:ln>
          </p:spPr>
          <p:txBody>
            <a:bodyPr vert="horz" wrap="square" lIns="91440" tIns="45720" rIns="91440" bIns="45720" numCol="1" anchor="t" anchorCtr="0" compatLnSpc="1">
              <a:prstTxWarp prst="textNoShape">
                <a:avLst/>
              </a:prstTxWarp>
            </a:bodyPr>
            <a:lstStyle/>
            <a:p>
              <a:endParaRPr lang="en-MY"/>
            </a:p>
          </p:txBody>
        </p:sp>
        <p:sp>
          <p:nvSpPr>
            <p:cNvPr id="12" name="Rounded Rectangle 204"/>
            <p:cNvSpPr>
              <a:spLocks noChangeArrowheads="1"/>
            </p:cNvSpPr>
            <p:nvPr/>
          </p:nvSpPr>
          <p:spPr bwMode="auto">
            <a:xfrm>
              <a:off x="4084" y="7937"/>
              <a:ext cx="2491" cy="2057"/>
            </a:xfrm>
            <a:prstGeom prst="roundRect">
              <a:avLst>
                <a:gd name="adj" fmla="val 16667"/>
              </a:avLst>
            </a:prstGeom>
            <a:solidFill>
              <a:srgbClr val="FFFFFF"/>
            </a:solidFill>
            <a:ln w="25400">
              <a:solidFill>
                <a:srgbClr val="C0504D"/>
              </a:solidFill>
              <a:prstDash val="dash"/>
              <a:round/>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AU" sz="8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 </a:t>
              </a:r>
              <a:endParaRPr kumimoji="0" lang="en-AU"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sz="1800" b="0" i="0" u="none" strike="noStrike" cap="none" normalizeH="0" baseline="0" smtClean="0">
                <a:ln>
                  <a:noFill/>
                </a:ln>
                <a:solidFill>
                  <a:schemeClr val="tx1"/>
                </a:solidFill>
                <a:effectLst/>
                <a:latin typeface="Arial" pitchFamily="34" charset="0"/>
                <a:cs typeface="Arial" pitchFamily="34" charset="0"/>
              </a:endParaRPr>
            </a:p>
          </p:txBody>
        </p:sp>
        <p:sp>
          <p:nvSpPr>
            <p:cNvPr id="13" name="Rounded Rectangle 205"/>
            <p:cNvSpPr>
              <a:spLocks noChangeArrowheads="1"/>
            </p:cNvSpPr>
            <p:nvPr/>
          </p:nvSpPr>
          <p:spPr bwMode="auto">
            <a:xfrm>
              <a:off x="2960" y="4201"/>
              <a:ext cx="2745" cy="1295"/>
            </a:xfrm>
            <a:prstGeom prst="roundRect">
              <a:avLst>
                <a:gd name="adj" fmla="val 16667"/>
              </a:avLst>
            </a:prstGeom>
            <a:solidFill>
              <a:srgbClr val="FFFFFF"/>
            </a:solidFill>
            <a:ln w="25400">
              <a:solidFill>
                <a:srgbClr val="C0504D"/>
              </a:solidFill>
              <a:prstDash val="dash"/>
              <a:round/>
              <a:headEnd/>
              <a:tailEnd/>
            </a:ln>
          </p:spPr>
          <p:txBody>
            <a:bodyPr vert="horz" wrap="square" lIns="91440" tIns="45720" rIns="91440" bIns="45720" numCol="1" anchor="ctr" anchorCtr="0" compatLnSpc="1">
              <a:prstTxWarp prst="textNoShape">
                <a:avLst/>
              </a:prstTxWarp>
            </a:bodyPr>
            <a:lstStyle/>
            <a:p>
              <a:endParaRPr lang="en-MY"/>
            </a:p>
          </p:txBody>
        </p:sp>
        <p:sp>
          <p:nvSpPr>
            <p:cNvPr id="14" name="Text Box 24"/>
            <p:cNvSpPr txBox="1">
              <a:spLocks noChangeArrowheads="1"/>
            </p:cNvSpPr>
            <p:nvPr/>
          </p:nvSpPr>
          <p:spPr bwMode="auto">
            <a:xfrm>
              <a:off x="2406" y="1499"/>
              <a:ext cx="6300" cy="510"/>
            </a:xfrm>
            <a:prstGeom prst="rect">
              <a:avLst/>
            </a:prstGeom>
            <a:noFill/>
            <a:ln w="63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ea typeface="Calibri" pitchFamily="34" charset="0"/>
                  <a:cs typeface="Arial" pitchFamily="34" charset="0"/>
                </a:rPr>
                <a:t>PHASE 1 – Analysis of Software Watermarking Algorithm</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5" name="Text Box 211"/>
            <p:cNvSpPr txBox="1">
              <a:spLocks noChangeArrowheads="1"/>
            </p:cNvSpPr>
            <p:nvPr/>
          </p:nvSpPr>
          <p:spPr bwMode="auto">
            <a:xfrm>
              <a:off x="3861" y="2085"/>
              <a:ext cx="1341" cy="1036"/>
            </a:xfrm>
            <a:prstGeom prst="rect">
              <a:avLst/>
            </a:prstGeom>
            <a:no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Classify pros and cons of tested algorithm</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6" name="Straight Arrow Connector 212"/>
            <p:cNvSpPr>
              <a:spLocks noChangeShapeType="1"/>
            </p:cNvSpPr>
            <p:nvPr/>
          </p:nvSpPr>
          <p:spPr bwMode="auto">
            <a:xfrm>
              <a:off x="3625" y="2504"/>
              <a:ext cx="240" cy="1"/>
            </a:xfrm>
            <a:prstGeom prst="straightConnector1">
              <a:avLst/>
            </a:prstGeom>
            <a:noFill/>
            <a:ln w="9525">
              <a:solidFill>
                <a:srgbClr val="4A7EBB"/>
              </a:solidFill>
              <a:round/>
              <a:headEnd/>
              <a:tailEnd type="triangle" w="med" len="med"/>
            </a:ln>
          </p:spPr>
          <p:txBody>
            <a:bodyPr vert="horz" wrap="square" lIns="91440" tIns="45720" rIns="91440" bIns="45720" numCol="1" anchor="t" anchorCtr="0" compatLnSpc="1">
              <a:prstTxWarp prst="textNoShape">
                <a:avLst/>
              </a:prstTxWarp>
            </a:bodyPr>
            <a:lstStyle/>
            <a:p>
              <a:endParaRPr lang="en-MY"/>
            </a:p>
          </p:txBody>
        </p:sp>
        <p:sp>
          <p:nvSpPr>
            <p:cNvPr id="17" name="Text Box 26"/>
            <p:cNvSpPr txBox="1">
              <a:spLocks noChangeArrowheads="1"/>
            </p:cNvSpPr>
            <p:nvPr/>
          </p:nvSpPr>
          <p:spPr bwMode="auto">
            <a:xfrm>
              <a:off x="3295" y="4546"/>
              <a:ext cx="735" cy="513"/>
            </a:xfrm>
            <a:prstGeom prst="rect">
              <a:avLst/>
            </a:prstGeom>
            <a:no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ea typeface="Calibri" pitchFamily="34" charset="0"/>
                  <a:cs typeface="Arial" pitchFamily="34" charset="0"/>
                </a:rPr>
                <a:t>Apply Hash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8" name="Text Box 27"/>
            <p:cNvSpPr txBox="1">
              <a:spLocks noChangeArrowheads="1"/>
            </p:cNvSpPr>
            <p:nvPr/>
          </p:nvSpPr>
          <p:spPr bwMode="auto">
            <a:xfrm>
              <a:off x="4276" y="4370"/>
              <a:ext cx="1247" cy="790"/>
            </a:xfrm>
            <a:prstGeom prst="rect">
              <a:avLst/>
            </a:prstGeom>
            <a:no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ea typeface="Calibri" pitchFamily="34" charset="0"/>
                  <a:cs typeface="Arial" pitchFamily="34" charset="0"/>
                </a:rPr>
                <a:t>Produce fixed size of bit sequences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9" name="Straight Arrow Connector 320"/>
            <p:cNvSpPr>
              <a:spLocks noChangeShapeType="1"/>
            </p:cNvSpPr>
            <p:nvPr/>
          </p:nvSpPr>
          <p:spPr bwMode="auto">
            <a:xfrm>
              <a:off x="4041" y="4831"/>
              <a:ext cx="240" cy="0"/>
            </a:xfrm>
            <a:prstGeom prst="straightConnector1">
              <a:avLst/>
            </a:prstGeom>
            <a:noFill/>
            <a:ln w="9525">
              <a:solidFill>
                <a:srgbClr val="4A7EBB"/>
              </a:solidFill>
              <a:round/>
              <a:headEnd/>
              <a:tailEnd type="triangle" w="med" len="med"/>
            </a:ln>
          </p:spPr>
          <p:txBody>
            <a:bodyPr vert="horz" wrap="square" lIns="91440" tIns="45720" rIns="91440" bIns="45720" numCol="1" anchor="t" anchorCtr="0" compatLnSpc="1">
              <a:prstTxWarp prst="textNoShape">
                <a:avLst/>
              </a:prstTxWarp>
            </a:bodyPr>
            <a:lstStyle/>
            <a:p>
              <a:endParaRPr lang="en-MY"/>
            </a:p>
          </p:txBody>
        </p:sp>
        <p:sp>
          <p:nvSpPr>
            <p:cNvPr id="20" name="Text Box 29"/>
            <p:cNvSpPr txBox="1">
              <a:spLocks noChangeArrowheads="1"/>
            </p:cNvSpPr>
            <p:nvPr/>
          </p:nvSpPr>
          <p:spPr bwMode="auto">
            <a:xfrm>
              <a:off x="2869" y="3811"/>
              <a:ext cx="2550" cy="495"/>
            </a:xfrm>
            <a:prstGeom prst="rect">
              <a:avLst/>
            </a:prstGeom>
            <a:noFill/>
            <a:ln w="63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sng" strike="noStrike" cap="none" normalizeH="0" baseline="0" smtClean="0">
                  <a:ln>
                    <a:noFill/>
                  </a:ln>
                  <a:solidFill>
                    <a:schemeClr val="tx1"/>
                  </a:solidFill>
                  <a:effectLst/>
                  <a:latin typeface="Arial" pitchFamily="34" charset="0"/>
                  <a:ea typeface="Calibri" pitchFamily="34" charset="0"/>
                  <a:cs typeface="Arial" pitchFamily="34" charset="0"/>
                </a:rPr>
                <a:t>Watermark character sequences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1" name="Straight Arrow Connector 322"/>
            <p:cNvSpPr>
              <a:spLocks noChangeShapeType="1"/>
            </p:cNvSpPr>
            <p:nvPr/>
          </p:nvSpPr>
          <p:spPr bwMode="auto">
            <a:xfrm>
              <a:off x="3696" y="4073"/>
              <a:ext cx="0" cy="479"/>
            </a:xfrm>
            <a:prstGeom prst="straightConnector1">
              <a:avLst/>
            </a:prstGeom>
            <a:noFill/>
            <a:ln w="9525">
              <a:solidFill>
                <a:srgbClr val="4A7EBB"/>
              </a:solidFill>
              <a:round/>
              <a:headEnd/>
              <a:tailEnd type="triangle" w="med" len="med"/>
            </a:ln>
          </p:spPr>
          <p:txBody>
            <a:bodyPr vert="horz" wrap="square" lIns="91440" tIns="45720" rIns="91440" bIns="45720" numCol="1" anchor="t" anchorCtr="0" compatLnSpc="1">
              <a:prstTxWarp prst="textNoShape">
                <a:avLst/>
              </a:prstTxWarp>
            </a:bodyPr>
            <a:lstStyle/>
            <a:p>
              <a:endParaRPr lang="en-MY"/>
            </a:p>
          </p:txBody>
        </p:sp>
        <p:sp>
          <p:nvSpPr>
            <p:cNvPr id="22" name="Text Box 50"/>
            <p:cNvSpPr txBox="1">
              <a:spLocks noChangeArrowheads="1"/>
            </p:cNvSpPr>
            <p:nvPr/>
          </p:nvSpPr>
          <p:spPr bwMode="auto">
            <a:xfrm>
              <a:off x="6099" y="4130"/>
              <a:ext cx="4110" cy="929"/>
            </a:xfrm>
            <a:prstGeom prst="rect">
              <a:avLst/>
            </a:prstGeom>
            <a:noFill/>
            <a:ln w="63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smtClean="0">
                  <a:ln>
                    <a:noFill/>
                  </a:ln>
                  <a:solidFill>
                    <a:schemeClr val="tx1"/>
                  </a:solidFill>
                  <a:effectLst/>
                  <a:latin typeface="Arial" pitchFamily="34" charset="0"/>
                  <a:ea typeface="Calibri" pitchFamily="34" charset="0"/>
                  <a:cs typeface="Arial" pitchFamily="34" charset="0"/>
                </a:rPr>
                <a:t>Phase 2 (a) Watermark’s Encoding Procedure</a:t>
              </a:r>
              <a:endParaRPr kumimoji="0" lang="en-AU"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ea typeface="Calibri" pitchFamily="34" charset="0"/>
                  <a:cs typeface="Arial" pitchFamily="34" charset="0"/>
                </a:rPr>
                <a:t>To produce a fixed bit sequences by hashing the watermark characters.</a:t>
              </a:r>
              <a:endParaRPr kumimoji="0" lang="en-AU"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ea typeface="Calibri" pitchFamily="34" charset="0"/>
                  <a:cs typeface="Arial" pitchFamily="34" charset="0"/>
                </a:rPr>
                <a:t> </a:t>
              </a:r>
              <a:endParaRPr kumimoji="0" lang="en-AU"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800" b="1" i="0" u="none" strike="noStrike" cap="none" normalizeH="0" baseline="0" smtClean="0">
                  <a:ln>
                    <a:noFill/>
                  </a:ln>
                  <a:solidFill>
                    <a:schemeClr val="tx1"/>
                  </a:solidFill>
                  <a:effectLst/>
                  <a:latin typeface="Arial" pitchFamily="34" charset="0"/>
                  <a:ea typeface="Calibri" pitchFamily="34"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3" name="Text Box 56"/>
            <p:cNvSpPr txBox="1">
              <a:spLocks noChangeArrowheads="1"/>
            </p:cNvSpPr>
            <p:nvPr/>
          </p:nvSpPr>
          <p:spPr bwMode="auto">
            <a:xfrm>
              <a:off x="6599" y="5235"/>
              <a:ext cx="3015" cy="540"/>
            </a:xfrm>
            <a:prstGeom prst="rect">
              <a:avLst/>
            </a:prstGeom>
            <a:solidFill>
              <a:srgbClr val="FFFFFF"/>
            </a:solidFill>
            <a:ln w="63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tx1"/>
                  </a:solidFill>
                  <a:effectLst/>
                  <a:latin typeface="Arial" pitchFamily="34" charset="0"/>
                  <a:ea typeface="Calibri" pitchFamily="34" charset="0"/>
                  <a:cs typeface="Arial" pitchFamily="34" charset="0"/>
                </a:rPr>
                <a:t>Output: </a:t>
              </a:r>
              <a:endParaRPr kumimoji="0" lang="en-AU"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pitchFamily="34" charset="0"/>
                  <a:ea typeface="Calibri" pitchFamily="34" charset="0"/>
                  <a:cs typeface="Arial" pitchFamily="34" charset="0"/>
                </a:rPr>
                <a:t>Fixed size of watermark bit sequences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4" name="Text Box 85"/>
            <p:cNvSpPr txBox="1">
              <a:spLocks noChangeArrowheads="1"/>
            </p:cNvSpPr>
            <p:nvPr/>
          </p:nvSpPr>
          <p:spPr bwMode="auto">
            <a:xfrm>
              <a:off x="3698" y="6096"/>
              <a:ext cx="1645" cy="1040"/>
            </a:xfrm>
            <a:prstGeom prst="rect">
              <a:avLst/>
            </a:prstGeom>
            <a:no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pitchFamily="34" charset="0"/>
                  <a:ea typeface="Calibri" pitchFamily="34" charset="0"/>
                  <a:cs typeface="Arial" pitchFamily="34" charset="0"/>
                </a:rPr>
                <a:t>Create different Dummy Method’s code</a:t>
              </a:r>
              <a:r>
                <a:rPr kumimoji="0" lang="en-US" sz="800" b="0" i="0" u="none" strike="noStrike" cap="none" normalizeH="0" dirty="0" smtClean="0">
                  <a:ln>
                    <a:noFill/>
                  </a:ln>
                  <a:solidFill>
                    <a:schemeClr val="tx1"/>
                  </a:solidFill>
                  <a:effectLst/>
                  <a:latin typeface="Arial" pitchFamily="34" charset="0"/>
                  <a:ea typeface="Calibri" pitchFamily="34" charset="0"/>
                  <a:cs typeface="Arial" pitchFamily="34" charset="0"/>
                </a:rPr>
                <a:t> </a:t>
              </a:r>
              <a:r>
                <a:rPr kumimoji="0" lang="en-US" sz="800" b="0" i="0" u="none" strike="noStrike" cap="none" normalizeH="0" baseline="0" dirty="0" smtClean="0">
                  <a:ln>
                    <a:noFill/>
                  </a:ln>
                  <a:solidFill>
                    <a:schemeClr val="tx1"/>
                  </a:solidFill>
                  <a:effectLst/>
                  <a:latin typeface="Arial" pitchFamily="34" charset="0"/>
                  <a:ea typeface="Calibri" pitchFamily="34" charset="0"/>
                  <a:cs typeface="Arial" pitchFamily="34" charset="0"/>
                </a:rPr>
                <a:t>representation</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5" name="Text Box 326"/>
            <p:cNvSpPr txBox="1">
              <a:spLocks noChangeArrowheads="1"/>
            </p:cNvSpPr>
            <p:nvPr/>
          </p:nvSpPr>
          <p:spPr bwMode="auto">
            <a:xfrm>
              <a:off x="5419" y="1848"/>
              <a:ext cx="4172" cy="685"/>
            </a:xfrm>
            <a:prstGeom prst="rect">
              <a:avLst/>
            </a:prstGeom>
            <a:noFill/>
            <a:ln w="63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Phase 1 Analysis of static watermarking algorithm</a:t>
              </a:r>
              <a:endParaRPr kumimoji="0" lang="en-AU"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To identify pros and cons of tested algorithm</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6" name="Text Box 327"/>
            <p:cNvSpPr txBox="1">
              <a:spLocks noChangeArrowheads="1"/>
            </p:cNvSpPr>
            <p:nvPr/>
          </p:nvSpPr>
          <p:spPr bwMode="auto">
            <a:xfrm>
              <a:off x="5705" y="2386"/>
              <a:ext cx="4379" cy="1134"/>
            </a:xfrm>
            <a:prstGeom prst="rect">
              <a:avLst/>
            </a:prstGeom>
            <a:noFill/>
            <a:ln w="63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Output:</a:t>
              </a:r>
              <a:endParaRPr kumimoji="0" lang="en-AU"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Results and classification of potential software watermarking algorithm </a:t>
              </a:r>
              <a:endParaRPr kumimoji="0" lang="en-AU"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Problem Identification – Identify problem that is not stated in the paper</a:t>
              </a:r>
              <a:endParaRPr kumimoji="0" lang="en-AU"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sz="1800" b="0" i="0" u="none" strike="noStrike" cap="none" normalizeH="0" baseline="0" smtClean="0">
                <a:ln>
                  <a:noFill/>
                </a:ln>
                <a:solidFill>
                  <a:schemeClr val="tx1"/>
                </a:solidFill>
                <a:effectLst/>
                <a:latin typeface="Arial" pitchFamily="34" charset="0"/>
                <a:cs typeface="Arial" pitchFamily="34" charset="0"/>
              </a:endParaRPr>
            </a:p>
          </p:txBody>
        </p:sp>
        <p:sp>
          <p:nvSpPr>
            <p:cNvPr id="27" name="Text Box 91"/>
            <p:cNvSpPr txBox="1">
              <a:spLocks noChangeArrowheads="1"/>
            </p:cNvSpPr>
            <p:nvPr/>
          </p:nvSpPr>
          <p:spPr bwMode="auto">
            <a:xfrm>
              <a:off x="2301" y="3436"/>
              <a:ext cx="6300" cy="405"/>
            </a:xfrm>
            <a:prstGeom prst="rect">
              <a:avLst/>
            </a:prstGeom>
            <a:noFill/>
            <a:ln w="63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ea typeface="Calibri" pitchFamily="34" charset="0"/>
                  <a:cs typeface="Arial" pitchFamily="34" charset="0"/>
                </a:rPr>
                <a:t>PHASE 2 – Watermark Encoding and Dummy Method Development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8" name="Straight Connector 329"/>
            <p:cNvSpPr>
              <a:spLocks noChangeShapeType="1"/>
            </p:cNvSpPr>
            <p:nvPr/>
          </p:nvSpPr>
          <p:spPr bwMode="auto">
            <a:xfrm flipV="1">
              <a:off x="2482" y="3451"/>
              <a:ext cx="7934" cy="0"/>
            </a:xfrm>
            <a:prstGeom prst="line">
              <a:avLst/>
            </a:prstGeom>
            <a:noFill/>
            <a:ln w="9525">
              <a:solidFill>
                <a:srgbClr val="4A7EBB"/>
              </a:solidFill>
              <a:prstDash val="sysDash"/>
              <a:round/>
              <a:headEnd/>
              <a:tailEnd/>
            </a:ln>
          </p:spPr>
          <p:txBody>
            <a:bodyPr vert="horz" wrap="square" lIns="91440" tIns="45720" rIns="91440" bIns="45720" numCol="1" anchor="t" anchorCtr="0" compatLnSpc="1">
              <a:prstTxWarp prst="textNoShape">
                <a:avLst/>
              </a:prstTxWarp>
            </a:bodyPr>
            <a:lstStyle/>
            <a:p>
              <a:endParaRPr lang="en-MY"/>
            </a:p>
          </p:txBody>
        </p:sp>
        <p:sp>
          <p:nvSpPr>
            <p:cNvPr id="29" name="Text Box 102"/>
            <p:cNvSpPr txBox="1">
              <a:spLocks noChangeArrowheads="1"/>
            </p:cNvSpPr>
            <p:nvPr/>
          </p:nvSpPr>
          <p:spPr bwMode="auto">
            <a:xfrm>
              <a:off x="6474" y="5808"/>
              <a:ext cx="3735" cy="791"/>
            </a:xfrm>
            <a:prstGeom prst="rect">
              <a:avLst/>
            </a:prstGeom>
            <a:noFill/>
            <a:ln w="6350">
              <a:noFill/>
              <a:prstDash val="dash"/>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smtClean="0">
                  <a:ln>
                    <a:noFill/>
                  </a:ln>
                  <a:solidFill>
                    <a:schemeClr val="tx1"/>
                  </a:solidFill>
                  <a:effectLst/>
                  <a:latin typeface="Arial" pitchFamily="34" charset="0"/>
                  <a:ea typeface="Calibri" pitchFamily="34" charset="0"/>
                  <a:cs typeface="Arial" pitchFamily="34" charset="0"/>
                </a:rPr>
                <a:t>Phase 2 (b) Multiple Dummy Method Creation</a:t>
              </a:r>
              <a:endParaRPr kumimoji="0" lang="en-AU"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ea typeface="Calibri" pitchFamily="34" charset="0"/>
                  <a:cs typeface="Arial" pitchFamily="34" charset="0"/>
                </a:rPr>
                <a:t>Prepare several dummy methods to reduce watermark visibility detection.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0" name="Text Box 118"/>
            <p:cNvSpPr txBox="1">
              <a:spLocks noChangeArrowheads="1"/>
            </p:cNvSpPr>
            <p:nvPr/>
          </p:nvSpPr>
          <p:spPr bwMode="auto">
            <a:xfrm>
              <a:off x="7299" y="6441"/>
              <a:ext cx="2910" cy="645"/>
            </a:xfrm>
            <a:prstGeom prst="rect">
              <a:avLst/>
            </a:prstGeom>
            <a:noFill/>
            <a:ln w="63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smtClean="0">
                  <a:ln>
                    <a:noFill/>
                  </a:ln>
                  <a:solidFill>
                    <a:schemeClr val="tx1"/>
                  </a:solidFill>
                  <a:effectLst/>
                  <a:latin typeface="Arial" pitchFamily="34" charset="0"/>
                  <a:ea typeface="Calibri" pitchFamily="34" charset="0"/>
                  <a:cs typeface="Arial" pitchFamily="34" charset="0"/>
                </a:rPr>
                <a:t>Output:</a:t>
              </a:r>
              <a:endParaRPr kumimoji="0" lang="en-AU"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ea typeface="Calibri" pitchFamily="34" charset="0"/>
                  <a:cs typeface="Arial" pitchFamily="34" charset="0"/>
                </a:rPr>
                <a:t>Multiple Dummy Method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1" name="Text Box 91"/>
            <p:cNvSpPr txBox="1">
              <a:spLocks noChangeArrowheads="1"/>
            </p:cNvSpPr>
            <p:nvPr/>
          </p:nvSpPr>
          <p:spPr bwMode="auto">
            <a:xfrm>
              <a:off x="2301" y="7302"/>
              <a:ext cx="6300" cy="510"/>
            </a:xfrm>
            <a:prstGeom prst="rect">
              <a:avLst/>
            </a:prstGeom>
            <a:noFill/>
            <a:ln w="63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ea typeface="Calibri" pitchFamily="34" charset="0"/>
                  <a:cs typeface="Arial" pitchFamily="34" charset="0"/>
                </a:rPr>
                <a:t>PHASE 3 – Random Dummy Method Insertion Technique and Recognition</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2" name="Straight Connector 333"/>
            <p:cNvSpPr>
              <a:spLocks noChangeShapeType="1"/>
            </p:cNvSpPr>
            <p:nvPr/>
          </p:nvSpPr>
          <p:spPr bwMode="auto">
            <a:xfrm flipV="1">
              <a:off x="2406" y="7284"/>
              <a:ext cx="7803" cy="15"/>
            </a:xfrm>
            <a:prstGeom prst="line">
              <a:avLst/>
            </a:prstGeom>
            <a:noFill/>
            <a:ln w="9525">
              <a:solidFill>
                <a:srgbClr val="4A7EBB"/>
              </a:solidFill>
              <a:prstDash val="sysDash"/>
              <a:round/>
              <a:headEnd/>
              <a:tailEnd/>
            </a:ln>
          </p:spPr>
          <p:txBody>
            <a:bodyPr vert="horz" wrap="square" lIns="91440" tIns="45720" rIns="91440" bIns="45720" numCol="1" anchor="t" anchorCtr="0" compatLnSpc="1">
              <a:prstTxWarp prst="textNoShape">
                <a:avLst/>
              </a:prstTxWarp>
            </a:bodyPr>
            <a:lstStyle/>
            <a:p>
              <a:endParaRPr lang="en-MY"/>
            </a:p>
          </p:txBody>
        </p:sp>
        <p:sp>
          <p:nvSpPr>
            <p:cNvPr id="33" name="Text Box 3"/>
            <p:cNvSpPr txBox="1">
              <a:spLocks noChangeArrowheads="1"/>
            </p:cNvSpPr>
            <p:nvPr/>
          </p:nvSpPr>
          <p:spPr bwMode="auto">
            <a:xfrm>
              <a:off x="4516" y="10642"/>
              <a:ext cx="1228" cy="918"/>
            </a:xfrm>
            <a:prstGeom prst="rect">
              <a:avLst/>
            </a:prstGeom>
            <a:no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ea typeface="Calibri" pitchFamily="34" charset="0"/>
                  <a:cs typeface="Arial" pitchFamily="34" charset="0"/>
                </a:rPr>
                <a:t>Extract watermark from class file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4" name="Text Box 4"/>
            <p:cNvSpPr txBox="1">
              <a:spLocks noChangeArrowheads="1"/>
            </p:cNvSpPr>
            <p:nvPr/>
          </p:nvSpPr>
          <p:spPr bwMode="auto">
            <a:xfrm>
              <a:off x="4691" y="11803"/>
              <a:ext cx="2377" cy="885"/>
            </a:xfrm>
            <a:prstGeom prst="rect">
              <a:avLst/>
            </a:prstGeom>
            <a:no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ea typeface="Calibri" pitchFamily="34" charset="0"/>
                  <a:cs typeface="Arial" pitchFamily="34" charset="0"/>
                </a:rPr>
                <a:t>Compared message digest for both of claimed and extracted watermark</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5" name="Text Box 96"/>
            <p:cNvSpPr txBox="1">
              <a:spLocks noChangeArrowheads="1"/>
            </p:cNvSpPr>
            <p:nvPr/>
          </p:nvSpPr>
          <p:spPr bwMode="auto">
            <a:xfrm>
              <a:off x="4842" y="10624"/>
              <a:ext cx="3414" cy="781"/>
            </a:xfrm>
            <a:prstGeom prst="rect">
              <a:avLst/>
            </a:prstGeom>
            <a:noFill/>
            <a:ln w="6350">
              <a:no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ea typeface="Calibri" pitchFamily="34" charset="0"/>
                  <a:cs typeface="Arial" pitchFamily="34" charset="0"/>
                </a:rPr>
                <a:t>Watermark character</a:t>
              </a:r>
              <a:endParaRPr kumimoji="0" lang="en-AU"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ea typeface="Calibri" pitchFamily="34" charset="0"/>
                  <a:cs typeface="Arial" pitchFamily="34" charset="0"/>
                </a:rPr>
                <a:t> sequences</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6" name="Text Box 6"/>
            <p:cNvSpPr txBox="1">
              <a:spLocks noChangeArrowheads="1"/>
            </p:cNvSpPr>
            <p:nvPr/>
          </p:nvSpPr>
          <p:spPr bwMode="auto">
            <a:xfrm>
              <a:off x="7625" y="10229"/>
              <a:ext cx="2828" cy="1422"/>
            </a:xfrm>
            <a:prstGeom prst="rect">
              <a:avLst/>
            </a:prstGeom>
            <a:noFill/>
            <a:ln w="63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smtClean="0">
                  <a:ln>
                    <a:noFill/>
                  </a:ln>
                  <a:solidFill>
                    <a:schemeClr val="tx1"/>
                  </a:solidFill>
                  <a:effectLst/>
                  <a:latin typeface="Arial" pitchFamily="34" charset="0"/>
                  <a:ea typeface="Calibri" pitchFamily="34" charset="0"/>
                  <a:cs typeface="Arial" pitchFamily="34" charset="0"/>
                </a:rPr>
                <a:t>Phase 3(b) Comparison between claimed and extracted watermark</a:t>
              </a:r>
              <a:endParaRPr kumimoji="0" lang="en-AU"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ea typeface="Calibri" pitchFamily="34" charset="0"/>
                  <a:cs typeface="Arial" pitchFamily="34" charset="0"/>
                </a:rPr>
                <a:t>To identify which watermark is originally embedded into class file </a:t>
              </a:r>
              <a:endParaRPr kumimoji="0" lang="en-AU"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ea typeface="Calibri" pitchFamily="34"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37" name="Text Box 7"/>
            <p:cNvSpPr txBox="1">
              <a:spLocks noChangeArrowheads="1"/>
            </p:cNvSpPr>
            <p:nvPr/>
          </p:nvSpPr>
          <p:spPr bwMode="auto">
            <a:xfrm>
              <a:off x="7996" y="11456"/>
              <a:ext cx="2497" cy="1664"/>
            </a:xfrm>
            <a:prstGeom prst="rect">
              <a:avLst/>
            </a:prstGeom>
            <a:noFill/>
            <a:ln w="63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tx1"/>
                  </a:solidFill>
                  <a:effectLst/>
                  <a:latin typeface="Arial" pitchFamily="34" charset="0"/>
                  <a:ea typeface="Calibri" pitchFamily="34" charset="0"/>
                  <a:cs typeface="Arial" pitchFamily="34" charset="0"/>
                </a:rPr>
                <a:t>Output:</a:t>
              </a:r>
              <a:r>
                <a:rPr kumimoji="0" lang="en-US" sz="800" b="0" i="0" u="none" strike="noStrike" cap="none" normalizeH="0" baseline="0" dirty="0" smtClean="0">
                  <a:ln>
                    <a:noFill/>
                  </a:ln>
                  <a:solidFill>
                    <a:schemeClr val="tx1"/>
                  </a:solidFill>
                  <a:effectLst/>
                  <a:latin typeface="Arial" pitchFamily="34" charset="0"/>
                  <a:ea typeface="Calibri" pitchFamily="34" charset="0"/>
                  <a:cs typeface="Arial" pitchFamily="34" charset="0"/>
                </a:rPr>
                <a:t> </a:t>
              </a:r>
              <a:endParaRPr kumimoji="0" lang="en-AU"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pitchFamily="34" charset="0"/>
                  <a:ea typeface="Calibri" pitchFamily="34" charset="0"/>
                  <a:cs typeface="Arial" pitchFamily="34" charset="0"/>
                </a:rPr>
                <a:t>Message verification whether the claimed watermark has same message digest as extracted watermark from class file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nvGrpSpPr>
            <p:cNvPr id="38" name="Group 12"/>
            <p:cNvGrpSpPr>
              <a:grpSpLocks/>
            </p:cNvGrpSpPr>
            <p:nvPr/>
          </p:nvGrpSpPr>
          <p:grpSpPr bwMode="auto">
            <a:xfrm>
              <a:off x="4371" y="8044"/>
              <a:ext cx="1845" cy="1839"/>
              <a:chOff x="3696" y="9118"/>
              <a:chExt cx="1845" cy="1989"/>
            </a:xfrm>
          </p:grpSpPr>
          <p:sp>
            <p:nvSpPr>
              <p:cNvPr id="49" name="Straight Arrow Connector 341"/>
              <p:cNvSpPr>
                <a:spLocks noChangeShapeType="1"/>
              </p:cNvSpPr>
              <p:nvPr/>
            </p:nvSpPr>
            <p:spPr bwMode="auto">
              <a:xfrm>
                <a:off x="4619" y="9994"/>
                <a:ext cx="15" cy="237"/>
              </a:xfrm>
              <a:prstGeom prst="straightConnector1">
                <a:avLst/>
              </a:prstGeom>
              <a:noFill/>
              <a:ln w="9525">
                <a:solidFill>
                  <a:srgbClr val="4A7EBB"/>
                </a:solidFill>
                <a:round/>
                <a:headEnd/>
                <a:tailEnd type="triangle" w="med" len="med"/>
              </a:ln>
            </p:spPr>
            <p:txBody>
              <a:bodyPr vert="horz" wrap="square" lIns="91440" tIns="45720" rIns="91440" bIns="45720" numCol="1" anchor="t" anchorCtr="0" compatLnSpc="1">
                <a:prstTxWarp prst="textNoShape">
                  <a:avLst/>
                </a:prstTxWarp>
              </a:bodyPr>
              <a:lstStyle/>
              <a:p>
                <a:endParaRPr lang="en-MY"/>
              </a:p>
            </p:txBody>
          </p:sp>
          <p:sp>
            <p:nvSpPr>
              <p:cNvPr id="50" name="Text Box 3"/>
              <p:cNvSpPr txBox="1">
                <a:spLocks noChangeArrowheads="1"/>
              </p:cNvSpPr>
              <p:nvPr/>
            </p:nvSpPr>
            <p:spPr bwMode="auto">
              <a:xfrm>
                <a:off x="3696" y="9118"/>
                <a:ext cx="1845" cy="876"/>
              </a:xfrm>
              <a:prstGeom prst="rect">
                <a:avLst/>
              </a:prstGeom>
              <a:no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ea typeface="Calibri" pitchFamily="34" charset="0"/>
                    <a:cs typeface="Arial" pitchFamily="34" charset="0"/>
                  </a:rPr>
                  <a:t>Select one of dummy method randomly and inject into class file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1" name="Text Box 4"/>
              <p:cNvSpPr txBox="1">
                <a:spLocks noChangeArrowheads="1"/>
              </p:cNvSpPr>
              <p:nvPr/>
            </p:nvSpPr>
            <p:spPr bwMode="auto">
              <a:xfrm>
                <a:off x="3726" y="10231"/>
                <a:ext cx="1815" cy="876"/>
              </a:xfrm>
              <a:prstGeom prst="rect">
                <a:avLst/>
              </a:prstGeom>
              <a:no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Embed watermark in dummy method within the class file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sp>
          <p:nvSpPr>
            <p:cNvPr id="39" name="Text Box 109"/>
            <p:cNvSpPr txBox="1">
              <a:spLocks noChangeArrowheads="1"/>
            </p:cNvSpPr>
            <p:nvPr/>
          </p:nvSpPr>
          <p:spPr bwMode="auto">
            <a:xfrm>
              <a:off x="6590" y="7898"/>
              <a:ext cx="3931" cy="1303"/>
            </a:xfrm>
            <a:prstGeom prst="rect">
              <a:avLst/>
            </a:prstGeom>
            <a:noFill/>
            <a:ln w="63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smtClean="0">
                  <a:ln>
                    <a:noFill/>
                  </a:ln>
                  <a:solidFill>
                    <a:schemeClr val="tx1"/>
                  </a:solidFill>
                  <a:effectLst/>
                  <a:latin typeface="Arial" pitchFamily="34" charset="0"/>
                  <a:ea typeface="Calibri" pitchFamily="34" charset="0"/>
                  <a:cs typeface="Arial" pitchFamily="34" charset="0"/>
                </a:rPr>
                <a:t>Phase 3(a) Dummy Method and Watermark Insertion</a:t>
              </a:r>
              <a:endParaRPr kumimoji="0" lang="en-AU" sz="1200" b="0" i="0" u="none" strike="noStrike" cap="none" normalizeH="0" baseline="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ea typeface="Calibri" pitchFamily="34" charset="0"/>
                  <a:cs typeface="Arial" pitchFamily="34" charset="0"/>
                </a:rPr>
                <a:t>Embed bit sequences by replacing opcodes and overwriting numerical operands in dummy method.</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0" name="Straight Arrow Connector 346"/>
            <p:cNvSpPr>
              <a:spLocks noChangeShapeType="1"/>
            </p:cNvSpPr>
            <p:nvPr/>
          </p:nvSpPr>
          <p:spPr bwMode="auto">
            <a:xfrm flipH="1">
              <a:off x="5449" y="6564"/>
              <a:ext cx="388" cy="1"/>
            </a:xfrm>
            <a:prstGeom prst="straightConnector1">
              <a:avLst/>
            </a:prstGeom>
            <a:noFill/>
            <a:ln w="9525">
              <a:solidFill>
                <a:srgbClr val="4A7EBB"/>
              </a:solidFill>
              <a:round/>
              <a:headEnd/>
              <a:tailEnd type="triangle" w="med" len="med"/>
            </a:ln>
          </p:spPr>
          <p:txBody>
            <a:bodyPr vert="horz" wrap="square" lIns="91440" tIns="45720" rIns="91440" bIns="45720" numCol="1" anchor="t" anchorCtr="0" compatLnSpc="1">
              <a:prstTxWarp prst="textNoShape">
                <a:avLst/>
              </a:prstTxWarp>
            </a:bodyPr>
            <a:lstStyle/>
            <a:p>
              <a:endParaRPr lang="en-MY"/>
            </a:p>
          </p:txBody>
        </p:sp>
        <p:sp>
          <p:nvSpPr>
            <p:cNvPr id="41" name="Text Box 347"/>
            <p:cNvSpPr txBox="1">
              <a:spLocks noChangeArrowheads="1"/>
            </p:cNvSpPr>
            <p:nvPr/>
          </p:nvSpPr>
          <p:spPr bwMode="auto">
            <a:xfrm>
              <a:off x="5270" y="6225"/>
              <a:ext cx="811" cy="335"/>
            </a:xfrm>
            <a:prstGeom prst="rect">
              <a:avLst/>
            </a:prstGeom>
            <a:noFill/>
            <a:ln w="63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Times New Roman" pitchFamily="18" charset="0"/>
                  <a:ea typeface="Times New Roman" pitchFamily="18" charset="0"/>
                  <a:cs typeface="Times New Roman" pitchFamily="18" charset="0"/>
                </a:rPr>
                <a:t>Loop</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2" name="Text Box 110"/>
            <p:cNvSpPr txBox="1">
              <a:spLocks noChangeArrowheads="1"/>
            </p:cNvSpPr>
            <p:nvPr/>
          </p:nvSpPr>
          <p:spPr bwMode="auto">
            <a:xfrm>
              <a:off x="7674" y="9234"/>
              <a:ext cx="2685" cy="765"/>
            </a:xfrm>
            <a:prstGeom prst="rect">
              <a:avLst/>
            </a:prstGeom>
            <a:noFill/>
            <a:ln w="63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dirty="0" smtClean="0">
                  <a:ln>
                    <a:noFill/>
                  </a:ln>
                  <a:solidFill>
                    <a:schemeClr val="tx1"/>
                  </a:solidFill>
                  <a:effectLst/>
                  <a:latin typeface="Arial" pitchFamily="34" charset="0"/>
                  <a:ea typeface="Calibri" pitchFamily="34" charset="0"/>
                  <a:cs typeface="Arial" pitchFamily="34" charset="0"/>
                </a:rPr>
                <a:t>Output:</a:t>
              </a:r>
              <a:endParaRPr kumimoji="0" lang="en-AU" sz="1200" b="0" i="0" u="none" strike="noStrike" cap="none" normalizeH="0" baseline="0" dirty="0" smtClean="0">
                <a:ln>
                  <a:noFill/>
                </a:ln>
                <a:solidFill>
                  <a:schemeClr val="tx1"/>
                </a:solidFill>
                <a:effectLst/>
                <a:latin typeface="Arial" pitchFamily="34" charset="0"/>
                <a:ea typeface="Times New Roman" pitchFamily="18"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pitchFamily="34" charset="0"/>
                  <a:ea typeface="Calibri" pitchFamily="34" charset="0"/>
                  <a:cs typeface="Arial" pitchFamily="34" charset="0"/>
                </a:rPr>
                <a:t>Random Dummy Method insertion and embedded watermark</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3" name="Text Box 123"/>
            <p:cNvSpPr txBox="1">
              <a:spLocks noChangeArrowheads="1"/>
            </p:cNvSpPr>
            <p:nvPr/>
          </p:nvSpPr>
          <p:spPr bwMode="auto">
            <a:xfrm>
              <a:off x="6590" y="13299"/>
              <a:ext cx="3195" cy="568"/>
            </a:xfrm>
            <a:prstGeom prst="rect">
              <a:avLst/>
            </a:prstGeom>
            <a:no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chemeClr val="tx1"/>
                  </a:solidFill>
                  <a:effectLst/>
                  <a:latin typeface="Arial" pitchFamily="34" charset="0"/>
                  <a:ea typeface="Calibri" pitchFamily="34" charset="0"/>
                  <a:cs typeface="Arial" pitchFamily="34" charset="0"/>
                </a:rPr>
                <a:t>Fixed Size Encoding and Random Dummy Method Insertion Technique</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44" name="Elbow Connector 350"/>
            <p:cNvSpPr>
              <a:spLocks noChangeShapeType="1"/>
            </p:cNvSpPr>
            <p:nvPr/>
          </p:nvSpPr>
          <p:spPr bwMode="auto">
            <a:xfrm>
              <a:off x="5331" y="2599"/>
              <a:ext cx="254" cy="1487"/>
            </a:xfrm>
            <a:prstGeom prst="bentConnector2">
              <a:avLst/>
            </a:prstGeom>
            <a:noFill/>
            <a:ln w="9525" cap="sq">
              <a:solidFill>
                <a:srgbClr val="4A7EBB"/>
              </a:solidFill>
              <a:miter lim="800000"/>
              <a:headEnd/>
              <a:tailEnd type="triangle" w="med" len="med"/>
            </a:ln>
          </p:spPr>
          <p:txBody>
            <a:bodyPr vert="horz" wrap="square" lIns="91440" tIns="45720" rIns="91440" bIns="45720" numCol="1" anchor="t" anchorCtr="0" compatLnSpc="1">
              <a:prstTxWarp prst="textNoShape">
                <a:avLst/>
              </a:prstTxWarp>
            </a:bodyPr>
            <a:lstStyle/>
            <a:p>
              <a:endParaRPr lang="en-MY"/>
            </a:p>
          </p:txBody>
        </p:sp>
        <p:sp>
          <p:nvSpPr>
            <p:cNvPr id="45" name="Elbow Connector 351"/>
            <p:cNvSpPr>
              <a:spLocks noChangeShapeType="1"/>
            </p:cNvSpPr>
            <p:nvPr/>
          </p:nvSpPr>
          <p:spPr bwMode="auto">
            <a:xfrm rot="16200000" flipH="1">
              <a:off x="5411" y="5252"/>
              <a:ext cx="903" cy="254"/>
            </a:xfrm>
            <a:prstGeom prst="bentConnector3">
              <a:avLst>
                <a:gd name="adj1" fmla="val 3463"/>
              </a:avLst>
            </a:prstGeom>
            <a:noFill/>
            <a:ln w="9525">
              <a:solidFill>
                <a:srgbClr val="4A7EBB"/>
              </a:solidFill>
              <a:miter lim="800000"/>
              <a:headEnd/>
              <a:tailEnd type="triangle" w="med" len="med"/>
            </a:ln>
          </p:spPr>
          <p:txBody>
            <a:bodyPr vert="horz" wrap="square" lIns="91440" tIns="45720" rIns="91440" bIns="45720" numCol="1" anchor="t" anchorCtr="0" compatLnSpc="1">
              <a:prstTxWarp prst="textNoShape">
                <a:avLst/>
              </a:prstTxWarp>
            </a:bodyPr>
            <a:lstStyle/>
            <a:p>
              <a:endParaRPr lang="en-MY"/>
            </a:p>
          </p:txBody>
        </p:sp>
        <p:sp>
          <p:nvSpPr>
            <p:cNvPr id="46" name="Straight Arrow Connector 353"/>
            <p:cNvSpPr>
              <a:spLocks noChangeShapeType="1"/>
            </p:cNvSpPr>
            <p:nvPr/>
          </p:nvSpPr>
          <p:spPr bwMode="auto">
            <a:xfrm>
              <a:off x="6590" y="11107"/>
              <a:ext cx="0" cy="657"/>
            </a:xfrm>
            <a:prstGeom prst="straightConnector1">
              <a:avLst/>
            </a:prstGeom>
            <a:noFill/>
            <a:ln w="9525">
              <a:solidFill>
                <a:srgbClr val="4A7EBB"/>
              </a:solidFill>
              <a:round/>
              <a:headEnd/>
              <a:tailEnd type="triangle" w="med" len="med"/>
            </a:ln>
          </p:spPr>
          <p:txBody>
            <a:bodyPr vert="horz" wrap="square" lIns="91440" tIns="45720" rIns="91440" bIns="45720" numCol="1" anchor="t" anchorCtr="0" compatLnSpc="1">
              <a:prstTxWarp prst="textNoShape">
                <a:avLst/>
              </a:prstTxWarp>
            </a:bodyPr>
            <a:lstStyle/>
            <a:p>
              <a:endParaRPr lang="en-MY"/>
            </a:p>
          </p:txBody>
        </p:sp>
        <p:sp>
          <p:nvSpPr>
            <p:cNvPr id="47" name="Straight Arrow Connector 354"/>
            <p:cNvSpPr>
              <a:spLocks noChangeShapeType="1"/>
            </p:cNvSpPr>
            <p:nvPr/>
          </p:nvSpPr>
          <p:spPr bwMode="auto">
            <a:xfrm>
              <a:off x="5405" y="11556"/>
              <a:ext cx="1" cy="233"/>
            </a:xfrm>
            <a:prstGeom prst="straightConnector1">
              <a:avLst/>
            </a:prstGeom>
            <a:noFill/>
            <a:ln w="9525">
              <a:solidFill>
                <a:srgbClr val="4A7EBB"/>
              </a:solidFill>
              <a:round/>
              <a:headEnd/>
              <a:tailEnd type="triangle" w="med" len="med"/>
            </a:ln>
          </p:spPr>
          <p:txBody>
            <a:bodyPr vert="horz" wrap="square" lIns="91440" tIns="45720" rIns="91440" bIns="45720" numCol="1" anchor="t" anchorCtr="0" compatLnSpc="1">
              <a:prstTxWarp prst="textNoShape">
                <a:avLst/>
              </a:prstTxWarp>
            </a:bodyPr>
            <a:lstStyle/>
            <a:p>
              <a:endParaRPr lang="en-MY"/>
            </a:p>
          </p:txBody>
        </p:sp>
        <p:sp>
          <p:nvSpPr>
            <p:cNvPr id="48" name="Text Box 145"/>
            <p:cNvSpPr txBox="1">
              <a:spLocks noChangeArrowheads="1"/>
            </p:cNvSpPr>
            <p:nvPr/>
          </p:nvSpPr>
          <p:spPr bwMode="auto">
            <a:xfrm>
              <a:off x="2516" y="2084"/>
              <a:ext cx="1105" cy="842"/>
            </a:xfrm>
            <a:prstGeom prst="rect">
              <a:avLst/>
            </a:prstGeom>
            <a:noFill/>
            <a:ln w="635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smtClean="0">
                  <a:ln>
                    <a:noFill/>
                  </a:ln>
                  <a:solidFill>
                    <a:schemeClr val="tx1"/>
                  </a:solidFill>
                  <a:effectLst/>
                  <a:latin typeface="Arial" pitchFamily="34" charset="0"/>
                  <a:ea typeface="Calibri" pitchFamily="34" charset="0"/>
                  <a:cs typeface="Arial" pitchFamily="34" charset="0"/>
                </a:rPr>
                <a:t>Analyze existing algorithms</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sp>
        <p:nvSpPr>
          <p:cNvPr id="53" name="Content Placeholder 2"/>
          <p:cNvSpPr txBox="1">
            <a:spLocks/>
          </p:cNvSpPr>
          <p:nvPr/>
        </p:nvSpPr>
        <p:spPr>
          <a:xfrm>
            <a:off x="0" y="2996952"/>
            <a:ext cx="3178696" cy="3312368"/>
          </a:xfrm>
          <a:prstGeom prst="rect">
            <a:avLst/>
          </a:prstGeom>
          <a:solidFill>
            <a:schemeClr val="accent6">
              <a:lumMod val="20000"/>
              <a:lumOff val="80000"/>
            </a:schemeClr>
          </a:solidFill>
        </p:spPr>
        <p:txBody>
          <a:bodyPr/>
          <a:lstStyle/>
          <a:p>
            <a:pPr marL="400050" lvl="0" indent="-400050" eaLnBrk="0" hangingPunct="0">
              <a:spcBef>
                <a:spcPct val="20000"/>
              </a:spcBef>
              <a:buAutoNum type="romanLcParenR"/>
            </a:pPr>
            <a:r>
              <a:rPr lang="en-US" sz="1600" dirty="0" smtClean="0"/>
              <a:t>To analyze existing technique in software watermarking</a:t>
            </a:r>
          </a:p>
          <a:p>
            <a:pPr marL="400050" lvl="0" indent="-400050" eaLnBrk="0" hangingPunct="0">
              <a:spcBef>
                <a:spcPct val="20000"/>
              </a:spcBef>
            </a:pPr>
            <a:endParaRPr kumimoji="0" lang="en-MY" sz="1600" b="0" i="0" u="none" strike="noStrike" kern="1200" cap="none" spc="0" normalizeH="0" baseline="0" noProof="0" dirty="0" smtClean="0">
              <a:ln>
                <a:noFill/>
              </a:ln>
              <a:solidFill>
                <a:schemeClr val="tx1"/>
              </a:solidFill>
              <a:effectLst/>
              <a:uLnTx/>
              <a:uFillTx/>
              <a:latin typeface="+mn-lt"/>
              <a:ea typeface="+mn-ea"/>
              <a:cs typeface="+mn-cs"/>
            </a:endParaRPr>
          </a:p>
          <a:p>
            <a:pPr marL="342900" indent="-342900" eaLnBrk="0" hangingPunct="0">
              <a:spcBef>
                <a:spcPct val="20000"/>
              </a:spcBef>
            </a:pPr>
            <a:r>
              <a:rPr kumimoji="0" lang="en-MY" sz="1600" b="0" i="0" u="none" strike="noStrike" kern="1200" cap="none" spc="0" normalizeH="0" baseline="0" noProof="0" dirty="0" smtClean="0">
                <a:ln>
                  <a:noFill/>
                </a:ln>
                <a:solidFill>
                  <a:schemeClr val="tx1"/>
                </a:solidFill>
                <a:effectLst/>
                <a:uLnTx/>
                <a:uFillTx/>
                <a:latin typeface="+mn-lt"/>
                <a:ea typeface="+mn-ea"/>
                <a:cs typeface="+mn-cs"/>
              </a:rPr>
              <a:t>ii) 	</a:t>
            </a:r>
            <a:r>
              <a:rPr lang="en-US" sz="1600" dirty="0" smtClean="0"/>
              <a:t>To design and implement an encoding scheme for watermark to be embedded in software.</a:t>
            </a:r>
            <a:endParaRPr lang="en-MY" sz="1600" dirty="0" smtClean="0"/>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None/>
              <a:tabLst/>
              <a:defRPr/>
            </a:pPr>
            <a:endParaRPr kumimoji="0" lang="en-MY" sz="1600" b="0" i="0" u="none" strike="noStrike" kern="1200" cap="none" spc="0" normalizeH="0" baseline="0" noProof="0" dirty="0" smtClean="0">
              <a:ln>
                <a:noFill/>
              </a:ln>
              <a:solidFill>
                <a:schemeClr val="tx1"/>
              </a:solidFill>
              <a:effectLst/>
              <a:uLnTx/>
              <a:uFillTx/>
              <a:latin typeface="+mn-lt"/>
              <a:ea typeface="+mn-ea"/>
              <a:cs typeface="+mn-cs"/>
            </a:endParaRPr>
          </a:p>
          <a:p>
            <a:pPr marL="342900" lvl="0" indent="-342900" eaLnBrk="0" hangingPunct="0">
              <a:spcBef>
                <a:spcPct val="20000"/>
              </a:spcBef>
            </a:pPr>
            <a:r>
              <a:rPr kumimoji="0" lang="en-MY" sz="1600" b="0" i="0" u="none" strike="noStrike" kern="1200" cap="none" spc="0" normalizeH="0" baseline="0" noProof="0" dirty="0" smtClean="0">
                <a:ln>
                  <a:noFill/>
                </a:ln>
                <a:solidFill>
                  <a:schemeClr val="tx1"/>
                </a:solidFill>
                <a:effectLst/>
                <a:uLnTx/>
                <a:uFillTx/>
                <a:latin typeface="+mn-lt"/>
                <a:ea typeface="+mn-ea"/>
                <a:cs typeface="+mn-cs"/>
              </a:rPr>
              <a:t>iii)	</a:t>
            </a:r>
            <a:r>
              <a:rPr lang="en-US" sz="1600" dirty="0" smtClean="0"/>
              <a:t>To enhance a watermarking technique that is less noticeable to attacker</a:t>
            </a:r>
            <a:endParaRPr kumimoji="0" lang="en-MY" sz="16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 typeface="Arial" pitchFamily="34" charset="0"/>
              <a:buNone/>
              <a:tabLst/>
              <a:defRPr/>
            </a:pPr>
            <a:endParaRPr kumimoji="0" lang="en-MY" sz="1600" b="0" i="0" u="none" strike="noStrike" kern="1200" cap="none" spc="0" normalizeH="0" baseline="0" noProof="0" dirty="0">
              <a:ln>
                <a:noFill/>
              </a:ln>
              <a:solidFill>
                <a:schemeClr val="tx1"/>
              </a:solidFill>
              <a:effectLst/>
              <a:uLnTx/>
              <a:uFillTx/>
              <a:latin typeface="+mn-lt"/>
              <a:ea typeface="+mn-ea"/>
              <a:cs typeface="+mn-cs"/>
            </a:endParaRPr>
          </a:p>
        </p:txBody>
      </p:sp>
      <p:sp>
        <p:nvSpPr>
          <p:cNvPr id="54" name="Date Placeholder 4"/>
          <p:cNvSpPr>
            <a:spLocks noGrp="1"/>
          </p:cNvSpPr>
          <p:nvPr>
            <p:ph type="dt" sz="quarter" idx="10"/>
          </p:nvPr>
        </p:nvSpPr>
        <p:spPr bwMode="auto">
          <a:xfrm>
            <a:off x="1830363" y="6492875"/>
            <a:ext cx="2016224" cy="365125"/>
          </a:xfrm>
          <a:noFill/>
          <a:ln>
            <a:miter lim="800000"/>
            <a:headEnd/>
            <a:tailEnd/>
          </a:ln>
        </p:spPr>
        <p:txBody>
          <a:bodyPr/>
          <a:lstStyle/>
          <a:p>
            <a:r>
              <a:rPr lang="en-US" sz="1000" dirty="0" smtClean="0">
                <a:solidFill>
                  <a:schemeClr val="bg1"/>
                </a:solidFill>
              </a:rPr>
              <a:t>Assoc. </a:t>
            </a:r>
            <a:r>
              <a:rPr lang="en-US" sz="1000" dirty="0">
                <a:solidFill>
                  <a:schemeClr val="bg1"/>
                </a:solidFill>
              </a:rPr>
              <a:t>Prof Dr </a:t>
            </a:r>
            <a:r>
              <a:rPr lang="en-US" sz="1000" dirty="0" err="1">
                <a:solidFill>
                  <a:schemeClr val="bg1"/>
                </a:solidFill>
              </a:rPr>
              <a:t>Subariah</a:t>
            </a:r>
            <a:r>
              <a:rPr lang="en-US" sz="1000" dirty="0">
                <a:solidFill>
                  <a:schemeClr val="bg1"/>
                </a:solidFill>
              </a:rPr>
              <a:t> Ibrahim</a:t>
            </a:r>
            <a:endParaRPr lang="en-MY" sz="1000" dirty="0">
              <a:solidFill>
                <a:schemeClr val="bg1"/>
              </a:solidFill>
            </a:endParaRPr>
          </a:p>
        </p:txBody>
      </p:sp>
    </p:spTree>
    <p:extLst>
      <p:ext uri="{BB962C8B-B14F-4D97-AF65-F5344CB8AC3E}">
        <p14:creationId xmlns:p14="http://schemas.microsoft.com/office/powerpoint/2010/main" val="122811595"/>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b="1" dirty="0" smtClean="0">
                <a:solidFill>
                  <a:srgbClr val="C00000"/>
                </a:solidFill>
              </a:rPr>
              <a:t>THANK YOU</a:t>
            </a:r>
            <a:endParaRPr lang="en-MY" b="1" dirty="0">
              <a:solidFill>
                <a:srgbClr val="C00000"/>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Title 1"/>
          <p:cNvSpPr>
            <a:spLocks noGrp="1"/>
          </p:cNvSpPr>
          <p:nvPr>
            <p:ph type="title"/>
          </p:nvPr>
        </p:nvSpPr>
        <p:spPr>
          <a:xfrm>
            <a:off x="3429000" y="609600"/>
            <a:ext cx="5715000" cy="533400"/>
          </a:xfrm>
        </p:spPr>
        <p:txBody>
          <a:bodyPr/>
          <a:lstStyle/>
          <a:p>
            <a:pPr eaLnBrk="1" hangingPunct="1"/>
            <a:r>
              <a:rPr lang="en-US" altLang="en-US" b="1" smtClean="0">
                <a:ea typeface="ＭＳ Ｐゴシック" pitchFamily="34" charset="-128"/>
              </a:rPr>
              <a:t>Grounded Theory</a:t>
            </a:r>
          </a:p>
        </p:txBody>
      </p:sp>
      <p:sp>
        <p:nvSpPr>
          <p:cNvPr id="3075" name="Content Placeholder 2"/>
          <p:cNvSpPr>
            <a:spLocks noGrp="1"/>
          </p:cNvSpPr>
          <p:nvPr>
            <p:ph idx="1"/>
          </p:nvPr>
        </p:nvSpPr>
        <p:spPr>
          <a:xfrm>
            <a:off x="228600" y="1676400"/>
            <a:ext cx="8686800" cy="4114800"/>
          </a:xfrm>
        </p:spPr>
        <p:txBody>
          <a:bodyPr/>
          <a:lstStyle/>
          <a:p>
            <a:pPr eaLnBrk="1" hangingPunct="1"/>
            <a:r>
              <a:rPr lang="en-US" altLang="en-US" smtClean="0">
                <a:ea typeface="ＭＳ Ｐゴシック" pitchFamily="34" charset="-128"/>
              </a:rPr>
              <a:t>GT is one that will </a:t>
            </a:r>
            <a:r>
              <a:rPr lang="en-US" altLang="en-US" i="1" smtClean="0">
                <a:ea typeface="ＭＳ Ｐゴシック" pitchFamily="34" charset="-128"/>
              </a:rPr>
              <a:t>fit</a:t>
            </a:r>
            <a:r>
              <a:rPr lang="en-US" altLang="en-US" smtClean="0">
                <a:ea typeface="ＭＳ Ｐゴシック" pitchFamily="34" charset="-128"/>
              </a:rPr>
              <a:t> a situation being researched, and will </a:t>
            </a:r>
            <a:r>
              <a:rPr lang="en-US" altLang="en-US" i="1" smtClean="0">
                <a:ea typeface="ＭＳ Ｐゴシック" pitchFamily="34" charset="-128"/>
              </a:rPr>
              <a:t>work</a:t>
            </a:r>
            <a:r>
              <a:rPr lang="en-US" altLang="en-US" smtClean="0">
                <a:ea typeface="ＭＳ Ｐゴシック" pitchFamily="34" charset="-128"/>
              </a:rPr>
              <a:t> when put into use.  </a:t>
            </a:r>
          </a:p>
          <a:p>
            <a:pPr eaLnBrk="1" hangingPunct="1"/>
            <a:r>
              <a:rPr lang="en-US" altLang="en-US" smtClean="0">
                <a:ea typeface="ＭＳ Ｐゴシック" pitchFamily="34" charset="-128"/>
              </a:rPr>
              <a:t>Fit - the categories generated through research must be readily (not forcibly) applicable to and indicated by the data under study. </a:t>
            </a:r>
          </a:p>
          <a:p>
            <a:pPr eaLnBrk="1" hangingPunct="1"/>
            <a:r>
              <a:rPr lang="en-US" altLang="en-US" smtClean="0">
                <a:ea typeface="ＭＳ Ｐゴシック" pitchFamily="34" charset="-128"/>
              </a:rPr>
              <a:t>Work - those categories must be meaningfully relevant to and be able to explain the behaviour under study </a:t>
            </a:r>
          </a:p>
        </p:txBody>
      </p:sp>
    </p:spTree>
    <p:extLst>
      <p:ext uri="{BB962C8B-B14F-4D97-AF65-F5344CB8AC3E}">
        <p14:creationId xmlns:p14="http://schemas.microsoft.com/office/powerpoint/2010/main" val="154202625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animEffect transition="in" filter="fade">
                                      <p:cBhvr>
                                        <p:cTn id="7" dur="1000"/>
                                        <p:tgtEl>
                                          <p:spTgt spid="30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075">
                                            <p:txEl>
                                              <p:pRg st="1" end="1"/>
                                            </p:txEl>
                                          </p:spTgt>
                                        </p:tgtEl>
                                        <p:attrNameLst>
                                          <p:attrName>style.visibility</p:attrName>
                                        </p:attrNameLst>
                                      </p:cBhvr>
                                      <p:to>
                                        <p:strVal val="visible"/>
                                      </p:to>
                                    </p:set>
                                    <p:animEffect transition="in" filter="fade">
                                      <p:cBhvr>
                                        <p:cTn id="12" dur="1000"/>
                                        <p:tgtEl>
                                          <p:spTgt spid="307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075">
                                            <p:txEl>
                                              <p:pRg st="2" end="2"/>
                                            </p:txEl>
                                          </p:spTgt>
                                        </p:tgtEl>
                                        <p:attrNameLst>
                                          <p:attrName>style.visibility</p:attrName>
                                        </p:attrNameLst>
                                      </p:cBhvr>
                                      <p:to>
                                        <p:strVal val="visible"/>
                                      </p:to>
                                    </p:set>
                                    <p:animEffect transition="in" filter="fade">
                                      <p:cBhvr>
                                        <p:cTn id="17" dur="1000"/>
                                        <p:tgtEl>
                                          <p:spTgt spid="307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Title 1"/>
          <p:cNvSpPr>
            <a:spLocks noGrp="1"/>
          </p:cNvSpPr>
          <p:nvPr>
            <p:ph type="title"/>
          </p:nvPr>
        </p:nvSpPr>
        <p:spPr>
          <a:xfrm>
            <a:off x="3429000" y="609600"/>
            <a:ext cx="5715000" cy="533400"/>
          </a:xfrm>
        </p:spPr>
        <p:txBody>
          <a:bodyPr/>
          <a:lstStyle/>
          <a:p>
            <a:pPr eaLnBrk="1" hangingPunct="1"/>
            <a:r>
              <a:rPr lang="en-US" altLang="en-US" b="1" smtClean="0">
                <a:ea typeface="ＭＳ Ｐゴシック" pitchFamily="34" charset="-128"/>
              </a:rPr>
              <a:t>Grounded Theory</a:t>
            </a:r>
          </a:p>
        </p:txBody>
      </p:sp>
      <p:sp>
        <p:nvSpPr>
          <p:cNvPr id="3075" name="Content Placeholder 2"/>
          <p:cNvSpPr>
            <a:spLocks noGrp="1"/>
          </p:cNvSpPr>
          <p:nvPr>
            <p:ph idx="1"/>
          </p:nvPr>
        </p:nvSpPr>
        <p:spPr>
          <a:xfrm>
            <a:off x="228600" y="1752600"/>
            <a:ext cx="8915400" cy="4114800"/>
          </a:xfrm>
        </p:spPr>
        <p:txBody>
          <a:bodyPr/>
          <a:lstStyle/>
          <a:p>
            <a:pPr eaLnBrk="1" hangingPunct="1">
              <a:buFontTx/>
              <a:buNone/>
            </a:pPr>
            <a:r>
              <a:rPr lang="en-US" altLang="en-US" smtClean="0">
                <a:ea typeface="ＭＳ Ｐゴシック" pitchFamily="34" charset="-128"/>
              </a:rPr>
              <a:t>Five premises underlying GT: </a:t>
            </a:r>
          </a:p>
          <a:p>
            <a:pPr eaLnBrk="1" hangingPunct="1"/>
            <a:r>
              <a:rPr lang="en-US" altLang="en-US" smtClean="0">
                <a:ea typeface="ＭＳ Ｐゴシック" pitchFamily="34" charset="-128"/>
              </a:rPr>
              <a:t>The analysis of data is a ‘pragmatic’ one, guidelines and rules of thumb</a:t>
            </a:r>
          </a:p>
          <a:p>
            <a:pPr eaLnBrk="1" hangingPunct="1"/>
            <a:r>
              <a:rPr lang="en-US" altLang="en-US" smtClean="0">
                <a:ea typeface="ＭＳ Ｐゴシック" pitchFamily="34" charset="-128"/>
              </a:rPr>
              <a:t>Analysis </a:t>
            </a:r>
            <a:r>
              <a:rPr lang="en-US" altLang="en-US" smtClean="0">
                <a:ea typeface="ＭＳ Ｐゴシック" pitchFamily="34" charset="-128"/>
                <a:sym typeface="Wingdings" pitchFamily="2" charset="2"/>
              </a:rPr>
              <a:t> </a:t>
            </a:r>
            <a:r>
              <a:rPr lang="en-US" altLang="en-US" smtClean="0">
                <a:ea typeface="ＭＳ Ｐゴシック" pitchFamily="34" charset="-128"/>
              </a:rPr>
              <a:t>generating new concepts/theories.  </a:t>
            </a:r>
          </a:p>
          <a:p>
            <a:pPr eaLnBrk="1" hangingPunct="1"/>
            <a:r>
              <a:rPr lang="en-US" altLang="en-US" smtClean="0">
                <a:ea typeface="ＭＳ Ｐゴシック" pitchFamily="34" charset="-128"/>
              </a:rPr>
              <a:t>‘grounded’ in empirical - ‘constant comparison’</a:t>
            </a:r>
          </a:p>
          <a:p>
            <a:pPr eaLnBrk="1" hangingPunct="1"/>
            <a:r>
              <a:rPr lang="en-US" altLang="en-US" smtClean="0">
                <a:ea typeface="ＭＳ Ｐゴシック" pitchFamily="34" charset="-128"/>
              </a:rPr>
              <a:t>‘open-mind’</a:t>
            </a:r>
          </a:p>
          <a:p>
            <a:pPr eaLnBrk="1" hangingPunct="1"/>
            <a:r>
              <a:rPr lang="en-US" altLang="en-US" smtClean="0">
                <a:ea typeface="ＭＳ Ｐゴシック" pitchFamily="34" charset="-128"/>
              </a:rPr>
              <a:t>‘theoretical’ sampling</a:t>
            </a:r>
          </a:p>
        </p:txBody>
      </p:sp>
    </p:spTree>
    <p:extLst>
      <p:ext uri="{BB962C8B-B14F-4D97-AF65-F5344CB8AC3E}">
        <p14:creationId xmlns:p14="http://schemas.microsoft.com/office/powerpoint/2010/main" val="100253175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075">
                                            <p:txEl>
                                              <p:pRg st="1" end="1"/>
                                            </p:txEl>
                                          </p:spTgt>
                                        </p:tgtEl>
                                        <p:attrNameLst>
                                          <p:attrName>style.visibility</p:attrName>
                                        </p:attrNameLst>
                                      </p:cBhvr>
                                      <p:to>
                                        <p:strVal val="visible"/>
                                      </p:to>
                                    </p:set>
                                    <p:animEffect transition="in" filter="fade">
                                      <p:cBhvr>
                                        <p:cTn id="7" dur="1000"/>
                                        <p:tgtEl>
                                          <p:spTgt spid="307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075">
                                            <p:txEl>
                                              <p:pRg st="2" end="2"/>
                                            </p:txEl>
                                          </p:spTgt>
                                        </p:tgtEl>
                                        <p:attrNameLst>
                                          <p:attrName>style.visibility</p:attrName>
                                        </p:attrNameLst>
                                      </p:cBhvr>
                                      <p:to>
                                        <p:strVal val="visible"/>
                                      </p:to>
                                    </p:set>
                                    <p:animEffect transition="in" filter="fade">
                                      <p:cBhvr>
                                        <p:cTn id="12" dur="1000"/>
                                        <p:tgtEl>
                                          <p:spTgt spid="307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075">
                                            <p:txEl>
                                              <p:pRg st="3" end="3"/>
                                            </p:txEl>
                                          </p:spTgt>
                                        </p:tgtEl>
                                        <p:attrNameLst>
                                          <p:attrName>style.visibility</p:attrName>
                                        </p:attrNameLst>
                                      </p:cBhvr>
                                      <p:to>
                                        <p:strVal val="visible"/>
                                      </p:to>
                                    </p:set>
                                    <p:animEffect transition="in" filter="fade">
                                      <p:cBhvr>
                                        <p:cTn id="17" dur="1000"/>
                                        <p:tgtEl>
                                          <p:spTgt spid="307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075">
                                            <p:txEl>
                                              <p:pRg st="4" end="4"/>
                                            </p:txEl>
                                          </p:spTgt>
                                        </p:tgtEl>
                                        <p:attrNameLst>
                                          <p:attrName>style.visibility</p:attrName>
                                        </p:attrNameLst>
                                      </p:cBhvr>
                                      <p:to>
                                        <p:strVal val="visible"/>
                                      </p:to>
                                    </p:set>
                                    <p:animEffect transition="in" filter="fade">
                                      <p:cBhvr>
                                        <p:cTn id="22" dur="1000"/>
                                        <p:tgtEl>
                                          <p:spTgt spid="3075">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075">
                                            <p:txEl>
                                              <p:pRg st="5" end="5"/>
                                            </p:txEl>
                                          </p:spTgt>
                                        </p:tgtEl>
                                        <p:attrNameLst>
                                          <p:attrName>style.visibility</p:attrName>
                                        </p:attrNameLst>
                                      </p:cBhvr>
                                      <p:to>
                                        <p:strVal val="visible"/>
                                      </p:to>
                                    </p:set>
                                    <p:animEffect transition="in" filter="fade">
                                      <p:cBhvr>
                                        <p:cTn id="27" dur="1000"/>
                                        <p:tgtEl>
                                          <p:spTgt spid="307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3429000" y="609600"/>
            <a:ext cx="5715000" cy="533400"/>
          </a:xfrm>
        </p:spPr>
        <p:txBody>
          <a:bodyPr/>
          <a:lstStyle/>
          <a:p>
            <a:pPr eaLnBrk="1" hangingPunct="1"/>
            <a:r>
              <a:rPr lang="en-US" altLang="en-US" b="1" smtClean="0">
                <a:ea typeface="ＭＳ Ｐゴシック" pitchFamily="34" charset="-128"/>
              </a:rPr>
              <a:t>Grounded Theory</a:t>
            </a:r>
          </a:p>
        </p:txBody>
      </p:sp>
      <p:sp>
        <p:nvSpPr>
          <p:cNvPr id="3075" name="Content Placeholder 2"/>
          <p:cNvSpPr>
            <a:spLocks noGrp="1"/>
          </p:cNvSpPr>
          <p:nvPr>
            <p:ph idx="1"/>
          </p:nvPr>
        </p:nvSpPr>
        <p:spPr>
          <a:xfrm>
            <a:off x="228600" y="1676400"/>
            <a:ext cx="8915400" cy="4114800"/>
          </a:xfrm>
        </p:spPr>
        <p:txBody>
          <a:bodyPr/>
          <a:lstStyle/>
          <a:p>
            <a:pPr eaLnBrk="1" hangingPunct="1"/>
            <a:r>
              <a:rPr lang="en-US" altLang="en-US" smtClean="0">
                <a:ea typeface="ＭＳ Ｐゴシック" pitchFamily="34" charset="-128"/>
              </a:rPr>
              <a:t>Constant comparative method is the comparing of (Glaser, 1978):</a:t>
            </a:r>
          </a:p>
          <a:p>
            <a:pPr eaLnBrk="1" hangingPunct="1"/>
            <a:r>
              <a:rPr lang="en-US" altLang="en-US" smtClean="0">
                <a:ea typeface="ＭＳ Ｐゴシック" pitchFamily="34" charset="-128"/>
              </a:rPr>
              <a:t>different people</a:t>
            </a:r>
          </a:p>
          <a:p>
            <a:pPr eaLnBrk="1" hangingPunct="1"/>
            <a:r>
              <a:rPr lang="en-US" altLang="en-US" smtClean="0">
                <a:ea typeface="ＭＳ Ｐゴシック" pitchFamily="34" charset="-128"/>
              </a:rPr>
              <a:t>data from the same individuals with themselves at different points in time</a:t>
            </a:r>
          </a:p>
          <a:p>
            <a:pPr eaLnBrk="1" hangingPunct="1"/>
            <a:r>
              <a:rPr lang="en-US" altLang="en-US" smtClean="0">
                <a:ea typeface="ＭＳ Ｐゴシック" pitchFamily="34" charset="-128"/>
              </a:rPr>
              <a:t>incident with incident</a:t>
            </a:r>
          </a:p>
          <a:p>
            <a:pPr eaLnBrk="1" hangingPunct="1"/>
            <a:r>
              <a:rPr lang="en-US" altLang="en-US" smtClean="0">
                <a:ea typeface="ＭＳ Ｐゴシック" pitchFamily="34" charset="-128"/>
              </a:rPr>
              <a:t>data with category</a:t>
            </a:r>
          </a:p>
          <a:p>
            <a:pPr eaLnBrk="1" hangingPunct="1"/>
            <a:r>
              <a:rPr lang="en-US" altLang="en-US" smtClean="0">
                <a:ea typeface="ＭＳ Ｐゴシック" pitchFamily="34" charset="-128"/>
              </a:rPr>
              <a:t>a category with other categories</a:t>
            </a:r>
          </a:p>
        </p:txBody>
      </p:sp>
    </p:spTree>
    <p:extLst>
      <p:ext uri="{BB962C8B-B14F-4D97-AF65-F5344CB8AC3E}">
        <p14:creationId xmlns:p14="http://schemas.microsoft.com/office/powerpoint/2010/main" val="39449511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075">
                                            <p:txEl>
                                              <p:pRg st="1" end="1"/>
                                            </p:txEl>
                                          </p:spTgt>
                                        </p:tgtEl>
                                        <p:attrNameLst>
                                          <p:attrName>style.visibility</p:attrName>
                                        </p:attrNameLst>
                                      </p:cBhvr>
                                      <p:to>
                                        <p:strVal val="visible"/>
                                      </p:to>
                                    </p:set>
                                    <p:animEffect transition="in" filter="fade">
                                      <p:cBhvr>
                                        <p:cTn id="7" dur="1000"/>
                                        <p:tgtEl>
                                          <p:spTgt spid="307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075">
                                            <p:txEl>
                                              <p:pRg st="2" end="2"/>
                                            </p:txEl>
                                          </p:spTgt>
                                        </p:tgtEl>
                                        <p:attrNameLst>
                                          <p:attrName>style.visibility</p:attrName>
                                        </p:attrNameLst>
                                      </p:cBhvr>
                                      <p:to>
                                        <p:strVal val="visible"/>
                                      </p:to>
                                    </p:set>
                                    <p:animEffect transition="in" filter="fade">
                                      <p:cBhvr>
                                        <p:cTn id="12" dur="1000"/>
                                        <p:tgtEl>
                                          <p:spTgt spid="307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075">
                                            <p:txEl>
                                              <p:pRg st="3" end="3"/>
                                            </p:txEl>
                                          </p:spTgt>
                                        </p:tgtEl>
                                        <p:attrNameLst>
                                          <p:attrName>style.visibility</p:attrName>
                                        </p:attrNameLst>
                                      </p:cBhvr>
                                      <p:to>
                                        <p:strVal val="visible"/>
                                      </p:to>
                                    </p:set>
                                    <p:animEffect transition="in" filter="fade">
                                      <p:cBhvr>
                                        <p:cTn id="17" dur="1000"/>
                                        <p:tgtEl>
                                          <p:spTgt spid="307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075">
                                            <p:txEl>
                                              <p:pRg st="4" end="4"/>
                                            </p:txEl>
                                          </p:spTgt>
                                        </p:tgtEl>
                                        <p:attrNameLst>
                                          <p:attrName>style.visibility</p:attrName>
                                        </p:attrNameLst>
                                      </p:cBhvr>
                                      <p:to>
                                        <p:strVal val="visible"/>
                                      </p:to>
                                    </p:set>
                                    <p:animEffect transition="in" filter="fade">
                                      <p:cBhvr>
                                        <p:cTn id="22" dur="1000"/>
                                        <p:tgtEl>
                                          <p:spTgt spid="3075">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075">
                                            <p:txEl>
                                              <p:pRg st="5" end="5"/>
                                            </p:txEl>
                                          </p:spTgt>
                                        </p:tgtEl>
                                        <p:attrNameLst>
                                          <p:attrName>style.visibility</p:attrName>
                                        </p:attrNameLst>
                                      </p:cBhvr>
                                      <p:to>
                                        <p:strVal val="visible"/>
                                      </p:to>
                                    </p:set>
                                    <p:animEffect transition="in" filter="fade">
                                      <p:cBhvr>
                                        <p:cTn id="27" dur="1000"/>
                                        <p:tgtEl>
                                          <p:spTgt spid="307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Title 1"/>
          <p:cNvSpPr>
            <a:spLocks noGrp="1"/>
          </p:cNvSpPr>
          <p:nvPr>
            <p:ph type="title"/>
          </p:nvPr>
        </p:nvSpPr>
        <p:spPr>
          <a:xfrm>
            <a:off x="3429000" y="609600"/>
            <a:ext cx="5715000" cy="533400"/>
          </a:xfrm>
        </p:spPr>
        <p:txBody>
          <a:bodyPr/>
          <a:lstStyle/>
          <a:p>
            <a:pPr eaLnBrk="1" hangingPunct="1"/>
            <a:r>
              <a:rPr lang="en-US" altLang="en-US" b="1" smtClean="0">
                <a:ea typeface="ＭＳ Ｐゴシック" pitchFamily="34" charset="-128"/>
              </a:rPr>
              <a:t>Grounded Theory</a:t>
            </a:r>
          </a:p>
        </p:txBody>
      </p:sp>
      <p:sp>
        <p:nvSpPr>
          <p:cNvPr id="3075" name="Content Placeholder 2"/>
          <p:cNvSpPr>
            <a:spLocks noGrp="1"/>
          </p:cNvSpPr>
          <p:nvPr>
            <p:ph idx="1"/>
          </p:nvPr>
        </p:nvSpPr>
        <p:spPr>
          <a:xfrm>
            <a:off x="228600" y="1676400"/>
            <a:ext cx="8534400" cy="4114800"/>
          </a:xfrm>
        </p:spPr>
        <p:txBody>
          <a:bodyPr/>
          <a:lstStyle/>
          <a:p>
            <a:pPr eaLnBrk="1" hangingPunct="1"/>
            <a:r>
              <a:rPr lang="en-US" altLang="en-US" smtClean="0">
                <a:ea typeface="ＭＳ Ｐゴシック" pitchFamily="34" charset="-128"/>
              </a:rPr>
              <a:t>There are a few stages of data coding:</a:t>
            </a:r>
          </a:p>
          <a:p>
            <a:pPr lvl="1" eaLnBrk="1" hangingPunct="1"/>
            <a:r>
              <a:rPr lang="en-US" altLang="en-US" sz="3200" smtClean="0">
                <a:ea typeface="ＭＳ Ｐゴシック" pitchFamily="34" charset="-128"/>
              </a:rPr>
              <a:t>open-coding</a:t>
            </a:r>
          </a:p>
          <a:p>
            <a:pPr lvl="1" eaLnBrk="1" hangingPunct="1"/>
            <a:r>
              <a:rPr lang="en-US" altLang="en-US" sz="3200" smtClean="0">
                <a:ea typeface="ＭＳ Ｐゴシック" pitchFamily="34" charset="-128"/>
              </a:rPr>
              <a:t>axial-coding</a:t>
            </a:r>
          </a:p>
          <a:p>
            <a:pPr lvl="1" eaLnBrk="1" hangingPunct="1"/>
            <a:r>
              <a:rPr lang="en-US" altLang="en-US" sz="3200" smtClean="0">
                <a:ea typeface="ＭＳ Ｐゴシック" pitchFamily="34" charset="-128"/>
              </a:rPr>
              <a:t>selective-coding </a:t>
            </a:r>
          </a:p>
          <a:p>
            <a:pPr lvl="1" algn="r" eaLnBrk="1" hangingPunct="1">
              <a:buFontTx/>
              <a:buNone/>
            </a:pPr>
            <a:r>
              <a:rPr lang="en-US" altLang="en-US" sz="3200" smtClean="0">
                <a:ea typeface="ＭＳ Ｐゴシック" pitchFamily="34" charset="-128"/>
              </a:rPr>
              <a:t>(Strauss &amp; Corbin, 2008) </a:t>
            </a:r>
          </a:p>
        </p:txBody>
      </p:sp>
    </p:spTree>
    <p:extLst>
      <p:ext uri="{BB962C8B-B14F-4D97-AF65-F5344CB8AC3E}">
        <p14:creationId xmlns:p14="http://schemas.microsoft.com/office/powerpoint/2010/main" val="99739632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075">
                                            <p:txEl>
                                              <p:pRg st="1" end="1"/>
                                            </p:txEl>
                                          </p:spTgt>
                                        </p:tgtEl>
                                        <p:attrNameLst>
                                          <p:attrName>style.visibility</p:attrName>
                                        </p:attrNameLst>
                                      </p:cBhvr>
                                      <p:to>
                                        <p:strVal val="visible"/>
                                      </p:to>
                                    </p:set>
                                    <p:animEffect transition="in" filter="fade">
                                      <p:cBhvr>
                                        <p:cTn id="7" dur="1000"/>
                                        <p:tgtEl>
                                          <p:spTgt spid="307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075">
                                            <p:txEl>
                                              <p:pRg st="2" end="2"/>
                                            </p:txEl>
                                          </p:spTgt>
                                        </p:tgtEl>
                                        <p:attrNameLst>
                                          <p:attrName>style.visibility</p:attrName>
                                        </p:attrNameLst>
                                      </p:cBhvr>
                                      <p:to>
                                        <p:strVal val="visible"/>
                                      </p:to>
                                    </p:set>
                                    <p:animEffect transition="in" filter="fade">
                                      <p:cBhvr>
                                        <p:cTn id="12" dur="1000"/>
                                        <p:tgtEl>
                                          <p:spTgt spid="307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075">
                                            <p:txEl>
                                              <p:pRg st="3" end="3"/>
                                            </p:txEl>
                                          </p:spTgt>
                                        </p:tgtEl>
                                        <p:attrNameLst>
                                          <p:attrName>style.visibility</p:attrName>
                                        </p:attrNameLst>
                                      </p:cBhvr>
                                      <p:to>
                                        <p:strVal val="visible"/>
                                      </p:to>
                                    </p:set>
                                    <p:animEffect transition="in" filter="fade">
                                      <p:cBhvr>
                                        <p:cTn id="17" dur="1000"/>
                                        <p:tgtEl>
                                          <p:spTgt spid="3075">
                                            <p:txEl>
                                              <p:pRg st="3" end="3"/>
                                            </p:txEl>
                                          </p:spTgt>
                                        </p:tgtEl>
                                      </p:cBhvr>
                                    </p:animEffect>
                                  </p:childTnLst>
                                </p:cTn>
                              </p:par>
                            </p:childTnLst>
                          </p:cTn>
                        </p:par>
                        <p:par>
                          <p:cTn id="18" fill="hold" nodeType="afterGroup">
                            <p:stCondLst>
                              <p:cond delay="1000"/>
                            </p:stCondLst>
                            <p:childTnLst>
                              <p:par>
                                <p:cTn id="19" presetID="10" presetClass="entr" presetSubtype="0" fill="hold" nodeType="afterEffect">
                                  <p:stCondLst>
                                    <p:cond delay="0"/>
                                  </p:stCondLst>
                                  <p:childTnLst>
                                    <p:set>
                                      <p:cBhvr>
                                        <p:cTn id="20" dur="1" fill="hold">
                                          <p:stCondLst>
                                            <p:cond delay="0"/>
                                          </p:stCondLst>
                                        </p:cTn>
                                        <p:tgtEl>
                                          <p:spTgt spid="3075">
                                            <p:txEl>
                                              <p:pRg st="4" end="4"/>
                                            </p:txEl>
                                          </p:spTgt>
                                        </p:tgtEl>
                                        <p:attrNameLst>
                                          <p:attrName>style.visibility</p:attrName>
                                        </p:attrNameLst>
                                      </p:cBhvr>
                                      <p:to>
                                        <p:strVal val="visible"/>
                                      </p:to>
                                    </p:set>
                                    <p:animEffect transition="in" filter="fade">
                                      <p:cBhvr>
                                        <p:cTn id="21" dur="1000"/>
                                        <p:tgtEl>
                                          <p:spTgt spid="307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3429000" y="609600"/>
            <a:ext cx="5715000" cy="533400"/>
          </a:xfrm>
        </p:spPr>
        <p:txBody>
          <a:bodyPr/>
          <a:lstStyle/>
          <a:p>
            <a:pPr eaLnBrk="1" hangingPunct="1"/>
            <a:r>
              <a:rPr lang="en-US" altLang="en-US" b="1" smtClean="0">
                <a:ea typeface="ＭＳ Ｐゴシック" pitchFamily="34" charset="-128"/>
              </a:rPr>
              <a:t>Grounded Theory</a:t>
            </a:r>
          </a:p>
        </p:txBody>
      </p:sp>
      <p:sp>
        <p:nvSpPr>
          <p:cNvPr id="3075" name="Content Placeholder 2"/>
          <p:cNvSpPr>
            <a:spLocks noGrp="1"/>
          </p:cNvSpPr>
          <p:nvPr>
            <p:ph idx="1"/>
          </p:nvPr>
        </p:nvSpPr>
        <p:spPr>
          <a:xfrm>
            <a:off x="228600" y="1676400"/>
            <a:ext cx="8915400" cy="4114800"/>
          </a:xfrm>
        </p:spPr>
        <p:txBody>
          <a:bodyPr/>
          <a:lstStyle/>
          <a:p>
            <a:pPr eaLnBrk="1" hangingPunct="1"/>
            <a:r>
              <a:rPr lang="en-US" altLang="en-US" smtClean="0">
                <a:ea typeface="ＭＳ Ｐゴシック" pitchFamily="34" charset="-128"/>
              </a:rPr>
              <a:t>The process of research will involve the continual selection of units until the research arrives at the point of </a:t>
            </a:r>
            <a:r>
              <a:rPr lang="en-US" altLang="en-US" b="1" smtClean="0">
                <a:ea typeface="ＭＳ Ｐゴシック" pitchFamily="34" charset="-128"/>
              </a:rPr>
              <a:t>theoretical saturation</a:t>
            </a:r>
            <a:r>
              <a:rPr lang="en-US" altLang="en-US" smtClean="0">
                <a:ea typeface="ＭＳ Ｐゴシック" pitchFamily="34" charset="-128"/>
              </a:rPr>
              <a:t>. </a:t>
            </a:r>
          </a:p>
          <a:p>
            <a:pPr eaLnBrk="1" hangingPunct="1"/>
            <a:r>
              <a:rPr lang="en-US" altLang="en-US" smtClean="0">
                <a:ea typeface="ＭＳ Ｐゴシック" pitchFamily="34" charset="-128"/>
              </a:rPr>
              <a:t>It is only when new data seems to fit the analysis without further modifications of the emerging theory, rather than add anything new, that the theory is saturated and the sample size is ‘enough’.</a:t>
            </a:r>
          </a:p>
        </p:txBody>
      </p:sp>
    </p:spTree>
    <p:extLst>
      <p:ext uri="{BB962C8B-B14F-4D97-AF65-F5344CB8AC3E}">
        <p14:creationId xmlns:p14="http://schemas.microsoft.com/office/powerpoint/2010/main" val="21301358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075">
                                            <p:txEl>
                                              <p:pRg st="1" end="1"/>
                                            </p:txEl>
                                          </p:spTgt>
                                        </p:tgtEl>
                                        <p:attrNameLst>
                                          <p:attrName>style.visibility</p:attrName>
                                        </p:attrNameLst>
                                      </p:cBhvr>
                                      <p:to>
                                        <p:strVal val="visible"/>
                                      </p:to>
                                    </p:set>
                                    <p:animEffect transition="in" filter="fade">
                                      <p:cBhvr>
                                        <p:cTn id="7" dur="1000"/>
                                        <p:tgtEl>
                                          <p:spTgt spid="307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3429000" y="609600"/>
            <a:ext cx="5715000" cy="533400"/>
          </a:xfrm>
        </p:spPr>
        <p:txBody>
          <a:bodyPr/>
          <a:lstStyle/>
          <a:p>
            <a:pPr eaLnBrk="1" hangingPunct="1"/>
            <a:r>
              <a:rPr lang="en-US" altLang="en-US" b="1" smtClean="0">
                <a:ea typeface="ＭＳ Ｐゴシック" pitchFamily="34" charset="-128"/>
              </a:rPr>
              <a:t>Grounded Theory</a:t>
            </a:r>
          </a:p>
        </p:txBody>
      </p:sp>
      <p:sp>
        <p:nvSpPr>
          <p:cNvPr id="3075" name="Content Placeholder 2"/>
          <p:cNvSpPr>
            <a:spLocks noGrp="1"/>
          </p:cNvSpPr>
          <p:nvPr>
            <p:ph idx="1"/>
          </p:nvPr>
        </p:nvSpPr>
        <p:spPr>
          <a:xfrm>
            <a:off x="228600" y="1676400"/>
            <a:ext cx="8686800" cy="4114800"/>
          </a:xfrm>
        </p:spPr>
        <p:txBody>
          <a:bodyPr/>
          <a:lstStyle/>
          <a:p>
            <a:pPr eaLnBrk="1" hangingPunct="1"/>
            <a:r>
              <a:rPr lang="en-US" altLang="en-US" smtClean="0">
                <a:ea typeface="ＭＳ Ｐゴシック" pitchFamily="34" charset="-128"/>
              </a:rPr>
              <a:t>The categories developed through this process evolve as the researcher gain more </a:t>
            </a:r>
            <a:r>
              <a:rPr lang="en-US" altLang="en-US" b="1" smtClean="0">
                <a:ea typeface="ＭＳ Ｐゴシック" pitchFamily="34" charset="-128"/>
              </a:rPr>
              <a:t>theoretical sensitivity</a:t>
            </a:r>
            <a:r>
              <a:rPr lang="en-US" altLang="en-US" smtClean="0">
                <a:ea typeface="ＭＳ Ｐゴシック" pitchFamily="34" charset="-128"/>
              </a:rPr>
              <a:t>.</a:t>
            </a:r>
          </a:p>
          <a:p>
            <a:pPr eaLnBrk="1" hangingPunct="1"/>
            <a:r>
              <a:rPr lang="en-US" altLang="en-US" smtClean="0">
                <a:ea typeface="ＭＳ Ｐゴシック" pitchFamily="34" charset="-128"/>
              </a:rPr>
              <a:t>Make memos</a:t>
            </a:r>
          </a:p>
          <a:p>
            <a:pPr eaLnBrk="1" hangingPunct="1"/>
            <a:r>
              <a:rPr lang="en-US" altLang="en-US" smtClean="0">
                <a:ea typeface="ＭＳ Ｐゴシック" pitchFamily="34" charset="-128"/>
              </a:rPr>
              <a:t>Keep going back to the data &amp; theoretical samples</a:t>
            </a:r>
          </a:p>
          <a:p>
            <a:pPr eaLnBrk="1" hangingPunct="1"/>
            <a:r>
              <a:rPr lang="en-US" altLang="en-US" smtClean="0">
                <a:ea typeface="ＭＳ Ｐゴシック" pitchFamily="34" charset="-128"/>
              </a:rPr>
              <a:t>Until hypotheses / themes / theories emerge</a:t>
            </a:r>
          </a:p>
        </p:txBody>
      </p:sp>
    </p:spTree>
    <p:extLst>
      <p:ext uri="{BB962C8B-B14F-4D97-AF65-F5344CB8AC3E}">
        <p14:creationId xmlns:p14="http://schemas.microsoft.com/office/powerpoint/2010/main" val="4929484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075">
                                            <p:txEl>
                                              <p:pRg st="1" end="1"/>
                                            </p:txEl>
                                          </p:spTgt>
                                        </p:tgtEl>
                                        <p:attrNameLst>
                                          <p:attrName>style.visibility</p:attrName>
                                        </p:attrNameLst>
                                      </p:cBhvr>
                                      <p:to>
                                        <p:strVal val="visible"/>
                                      </p:to>
                                    </p:set>
                                    <p:animEffect transition="in" filter="fade">
                                      <p:cBhvr>
                                        <p:cTn id="7" dur="1000"/>
                                        <p:tgtEl>
                                          <p:spTgt spid="307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075">
                                            <p:txEl>
                                              <p:pRg st="2" end="2"/>
                                            </p:txEl>
                                          </p:spTgt>
                                        </p:tgtEl>
                                        <p:attrNameLst>
                                          <p:attrName>style.visibility</p:attrName>
                                        </p:attrNameLst>
                                      </p:cBhvr>
                                      <p:to>
                                        <p:strVal val="visible"/>
                                      </p:to>
                                    </p:set>
                                    <p:animEffect transition="in" filter="fade">
                                      <p:cBhvr>
                                        <p:cTn id="12" dur="1000"/>
                                        <p:tgtEl>
                                          <p:spTgt spid="307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075">
                                            <p:txEl>
                                              <p:pRg st="3" end="3"/>
                                            </p:txEl>
                                          </p:spTgt>
                                        </p:tgtEl>
                                        <p:attrNameLst>
                                          <p:attrName>style.visibility</p:attrName>
                                        </p:attrNameLst>
                                      </p:cBhvr>
                                      <p:to>
                                        <p:strVal val="visible"/>
                                      </p:to>
                                    </p:set>
                                    <p:animEffect transition="in" filter="fade">
                                      <p:cBhvr>
                                        <p:cTn id="17" dur="1000"/>
                                        <p:tgtEl>
                                          <p:spTgt spid="307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a:xfrm>
            <a:off x="3429000" y="609600"/>
            <a:ext cx="5715000" cy="533400"/>
          </a:xfrm>
        </p:spPr>
        <p:txBody>
          <a:bodyPr/>
          <a:lstStyle/>
          <a:p>
            <a:pPr eaLnBrk="1" hangingPunct="1"/>
            <a:r>
              <a:rPr lang="en-US" altLang="en-US" b="1" smtClean="0">
                <a:ea typeface="ＭＳ Ｐゴシック" pitchFamily="34" charset="-128"/>
              </a:rPr>
              <a:t>Grounded Theory</a:t>
            </a:r>
          </a:p>
        </p:txBody>
      </p:sp>
      <p:sp>
        <p:nvSpPr>
          <p:cNvPr id="22531" name="Content Placeholder 2"/>
          <p:cNvSpPr>
            <a:spLocks noGrp="1"/>
          </p:cNvSpPr>
          <p:nvPr>
            <p:ph idx="1"/>
          </p:nvPr>
        </p:nvSpPr>
        <p:spPr>
          <a:xfrm>
            <a:off x="228600" y="1828800"/>
            <a:ext cx="8686800" cy="4114800"/>
          </a:xfrm>
        </p:spPr>
        <p:txBody>
          <a:bodyPr/>
          <a:lstStyle/>
          <a:p>
            <a:pPr eaLnBrk="1" hangingPunct="1"/>
            <a:r>
              <a:rPr lang="en-US" altLang="en-US" sz="1600" smtClean="0">
                <a:ea typeface="ＭＳ Ｐゴシック" pitchFamily="34" charset="-128"/>
              </a:rPr>
              <a:t>Bryant, A. &amp; Charmaz, K. (2007). The Sage handbook of grounded theory. London: Sage.</a:t>
            </a:r>
          </a:p>
          <a:p>
            <a:pPr eaLnBrk="1" hangingPunct="1"/>
            <a:r>
              <a:rPr lang="en-US" altLang="en-US" sz="1600" smtClean="0">
                <a:ea typeface="ＭＳ Ｐゴシック" pitchFamily="34" charset="-128"/>
              </a:rPr>
              <a:t>Charmaz, K. (2003). Grounded theory: objectivist and constructivist methods. In N. K. Denzin &amp; Y. S. Lincoln (ed.) </a:t>
            </a:r>
            <a:r>
              <a:rPr lang="en-US" altLang="en-US" sz="1600" i="1" smtClean="0">
                <a:ea typeface="ＭＳ Ｐゴシック" pitchFamily="34" charset="-128"/>
              </a:rPr>
              <a:t>Strategies of qualitative inquiry. (2</a:t>
            </a:r>
            <a:r>
              <a:rPr lang="en-US" altLang="en-US" sz="1600" i="1" baseline="30000" smtClean="0">
                <a:ea typeface="ＭＳ Ｐゴシック" pitchFamily="34" charset="-128"/>
              </a:rPr>
              <a:t>nd</a:t>
            </a:r>
            <a:r>
              <a:rPr lang="en-US" altLang="en-US" sz="1600" i="1" smtClean="0">
                <a:ea typeface="ＭＳ Ｐゴシック" pitchFamily="34" charset="-128"/>
              </a:rPr>
              <a:t> ed.)</a:t>
            </a:r>
            <a:r>
              <a:rPr lang="en-US" altLang="en-US" sz="1600" smtClean="0">
                <a:ea typeface="ＭＳ Ｐゴシック" pitchFamily="34" charset="-128"/>
              </a:rPr>
              <a:t> (pp.249-291). Thousand Oaks: Sage Publications.</a:t>
            </a:r>
          </a:p>
          <a:p>
            <a:pPr eaLnBrk="1" hangingPunct="1"/>
            <a:r>
              <a:rPr lang="en-US" altLang="en-US" sz="1600" smtClean="0">
                <a:ea typeface="ＭＳ Ｐゴシック" pitchFamily="34" charset="-128"/>
              </a:rPr>
              <a:t>Charmaz, K. (2005). Grounded theory in the 21</a:t>
            </a:r>
            <a:r>
              <a:rPr lang="en-US" altLang="en-US" sz="1600" baseline="30000" smtClean="0">
                <a:ea typeface="ＭＳ Ｐゴシック" pitchFamily="34" charset="-128"/>
              </a:rPr>
              <a:t>st</a:t>
            </a:r>
            <a:r>
              <a:rPr lang="en-US" altLang="en-US" sz="1600" smtClean="0">
                <a:ea typeface="ＭＳ Ｐゴシック" pitchFamily="34" charset="-128"/>
              </a:rPr>
              <a:t> century: applications for advancing social justice studies. In N. K. Denzin &amp; Y. S. Lincoln (Ed.) </a:t>
            </a:r>
            <a:r>
              <a:rPr lang="en-US" altLang="en-US" sz="1600" i="1" smtClean="0">
                <a:ea typeface="ＭＳ Ｐゴシック" pitchFamily="34" charset="-128"/>
              </a:rPr>
              <a:t>The Sage handbook of qualitative research.</a:t>
            </a:r>
            <a:r>
              <a:rPr lang="en-US" altLang="en-US" sz="1600" smtClean="0">
                <a:ea typeface="ＭＳ Ｐゴシック" pitchFamily="34" charset="-128"/>
              </a:rPr>
              <a:t> </a:t>
            </a:r>
            <a:r>
              <a:rPr lang="en-US" altLang="en-US" sz="1600" i="1" smtClean="0">
                <a:ea typeface="ＭＳ Ｐゴシック" pitchFamily="34" charset="-128"/>
              </a:rPr>
              <a:t>(3</a:t>
            </a:r>
            <a:r>
              <a:rPr lang="en-US" altLang="en-US" sz="1600" i="1" baseline="30000" smtClean="0">
                <a:ea typeface="ＭＳ Ｐゴシック" pitchFamily="34" charset="-128"/>
              </a:rPr>
              <a:t>rd</a:t>
            </a:r>
            <a:r>
              <a:rPr lang="en-US" altLang="en-US" sz="1600" i="1" smtClean="0">
                <a:ea typeface="ＭＳ Ｐゴシック" pitchFamily="34" charset="-128"/>
              </a:rPr>
              <a:t> ed.)</a:t>
            </a:r>
            <a:r>
              <a:rPr lang="en-US" altLang="en-US" sz="1600" smtClean="0">
                <a:ea typeface="ＭＳ Ｐゴシック" pitchFamily="34" charset="-128"/>
              </a:rPr>
              <a:t> (pp.507-536). Thousand Oaks: Sage Publications.</a:t>
            </a:r>
          </a:p>
          <a:p>
            <a:pPr eaLnBrk="1" hangingPunct="1"/>
            <a:r>
              <a:rPr lang="en-US" altLang="en-US" sz="1600" smtClean="0">
                <a:ea typeface="ＭＳ Ｐゴシック" pitchFamily="34" charset="-128"/>
              </a:rPr>
              <a:t>Glaser, B. G. &amp; Strauss, A. L. (1967). </a:t>
            </a:r>
            <a:r>
              <a:rPr lang="en-US" altLang="en-US" sz="1600" i="1" smtClean="0">
                <a:ea typeface="ＭＳ Ｐゴシック" pitchFamily="34" charset="-128"/>
              </a:rPr>
              <a:t>The discovery of grounded theory – Strategies for qualitative research</a:t>
            </a:r>
            <a:r>
              <a:rPr lang="en-US" altLang="en-US" sz="1600" smtClean="0">
                <a:ea typeface="ＭＳ Ｐゴシック" pitchFamily="34" charset="-128"/>
              </a:rPr>
              <a:t>. London: Weidenfeld and Nicolson.</a:t>
            </a:r>
          </a:p>
          <a:p>
            <a:pPr eaLnBrk="1" hangingPunct="1"/>
            <a:r>
              <a:rPr lang="en-US" altLang="en-US" sz="1600" smtClean="0">
                <a:ea typeface="ＭＳ Ｐゴシック" pitchFamily="34" charset="-128"/>
              </a:rPr>
              <a:t>Glaser, B. G. (1978). </a:t>
            </a:r>
            <a:r>
              <a:rPr lang="en-US" altLang="en-US" sz="1600" i="1" smtClean="0">
                <a:ea typeface="ＭＳ Ｐゴシック" pitchFamily="34" charset="-128"/>
              </a:rPr>
              <a:t>Advances in the methodology of grounded theory: theoretical sensitivity.</a:t>
            </a:r>
            <a:r>
              <a:rPr lang="en-US" altLang="en-US" sz="1600" smtClean="0">
                <a:ea typeface="ＭＳ Ｐゴシック" pitchFamily="34" charset="-128"/>
              </a:rPr>
              <a:t> San Francisco: Sociology Press.</a:t>
            </a:r>
          </a:p>
          <a:p>
            <a:pPr eaLnBrk="1" hangingPunct="1"/>
            <a:r>
              <a:rPr lang="en-US" altLang="en-US" sz="1600" smtClean="0">
                <a:ea typeface="ＭＳ Ｐゴシック" pitchFamily="34" charset="-128"/>
              </a:rPr>
              <a:t>Glaser, B. G. (1992). </a:t>
            </a:r>
            <a:r>
              <a:rPr lang="en-US" altLang="en-US" sz="1600" i="1" smtClean="0">
                <a:ea typeface="ＭＳ Ｐゴシック" pitchFamily="34" charset="-128"/>
              </a:rPr>
              <a:t>Basic of grounded theory analysis: emergence versus forcing</a:t>
            </a:r>
            <a:r>
              <a:rPr lang="en-US" altLang="en-US" sz="1600" smtClean="0">
                <a:ea typeface="ＭＳ Ｐゴシック" pitchFamily="34" charset="-128"/>
              </a:rPr>
              <a:t>. Mill Valley, California: Sociology Press.</a:t>
            </a:r>
          </a:p>
          <a:p>
            <a:pPr eaLnBrk="1" hangingPunct="1"/>
            <a:r>
              <a:rPr lang="en-US" altLang="en-US" sz="1600" smtClean="0">
                <a:ea typeface="ＭＳ Ｐゴシック" pitchFamily="34" charset="-128"/>
              </a:rPr>
              <a:t>Glaser, B. G. (1998). </a:t>
            </a:r>
            <a:r>
              <a:rPr lang="en-US" altLang="en-US" sz="1600" i="1" smtClean="0">
                <a:ea typeface="ＭＳ Ｐゴシック" pitchFamily="34" charset="-128"/>
              </a:rPr>
              <a:t>Doing grounded theory: issues and discussion</a:t>
            </a:r>
            <a:r>
              <a:rPr lang="en-US" altLang="en-US" sz="1600" smtClean="0">
                <a:ea typeface="ＭＳ Ｐゴシック" pitchFamily="34" charset="-128"/>
              </a:rPr>
              <a:t>. California: Sociology Press.</a:t>
            </a:r>
          </a:p>
          <a:p>
            <a:pPr eaLnBrk="1" hangingPunct="1"/>
            <a:r>
              <a:rPr lang="en-US" altLang="en-US" sz="1600" smtClean="0">
                <a:ea typeface="ＭＳ Ｐゴシック" pitchFamily="34" charset="-128"/>
              </a:rPr>
              <a:t>Strauss, A. L. &amp; Corbin, J. M. (2008). </a:t>
            </a:r>
            <a:r>
              <a:rPr lang="en-US" altLang="en-US" sz="1600" i="1" smtClean="0">
                <a:ea typeface="ＭＳ Ｐゴシック" pitchFamily="34" charset="-128"/>
              </a:rPr>
              <a:t>Basic of qualitative research: Grounded theory procedures and techniques</a:t>
            </a:r>
            <a:r>
              <a:rPr lang="en-US" altLang="en-US" sz="1600" smtClean="0">
                <a:ea typeface="ＭＳ Ｐゴシック" pitchFamily="34" charset="-128"/>
              </a:rPr>
              <a:t>. (e</a:t>
            </a:r>
            <a:r>
              <a:rPr lang="en-US" altLang="en-US" sz="1600" baseline="30000" smtClean="0">
                <a:ea typeface="ＭＳ Ｐゴシック" pitchFamily="34" charset="-128"/>
              </a:rPr>
              <a:t> </a:t>
            </a:r>
            <a:r>
              <a:rPr lang="en-US" altLang="en-US" sz="1600" smtClean="0">
                <a:ea typeface="ＭＳ Ｐゴシック" pitchFamily="34" charset="-128"/>
              </a:rPr>
              <a:t>ed.). Thousand Oaks: Sage Publications, Inc.</a:t>
            </a:r>
          </a:p>
        </p:txBody>
      </p:sp>
    </p:spTree>
    <p:extLst>
      <p:ext uri="{BB962C8B-B14F-4D97-AF65-F5344CB8AC3E}">
        <p14:creationId xmlns:p14="http://schemas.microsoft.com/office/powerpoint/2010/main" val="2140088636"/>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3429000" y="609600"/>
            <a:ext cx="5715000" cy="533400"/>
          </a:xfrm>
        </p:spPr>
        <p:txBody>
          <a:bodyPr/>
          <a:lstStyle/>
          <a:p>
            <a:pPr eaLnBrk="1" hangingPunct="1"/>
            <a:r>
              <a:rPr lang="en-US" altLang="en-US" b="1" smtClean="0">
                <a:ea typeface="ＭＳ Ｐゴシック" pitchFamily="34" charset="-128"/>
              </a:rPr>
              <a:t>Ethnography</a:t>
            </a:r>
          </a:p>
        </p:txBody>
      </p:sp>
      <p:sp>
        <p:nvSpPr>
          <p:cNvPr id="3075" name="Content Placeholder 2"/>
          <p:cNvSpPr>
            <a:spLocks noGrp="1"/>
          </p:cNvSpPr>
          <p:nvPr>
            <p:ph idx="1"/>
          </p:nvPr>
        </p:nvSpPr>
        <p:spPr>
          <a:xfrm>
            <a:off x="228600" y="1676400"/>
            <a:ext cx="8686800" cy="4114800"/>
          </a:xfrm>
        </p:spPr>
        <p:txBody>
          <a:bodyPr/>
          <a:lstStyle/>
          <a:p>
            <a:pPr eaLnBrk="1" hangingPunct="1"/>
            <a:r>
              <a:rPr lang="en-US" altLang="en-US" dirty="0" smtClean="0">
                <a:ea typeface="ＭＳ Ｐゴシック" pitchFamily="34" charset="-128"/>
              </a:rPr>
              <a:t>Has a background in anthropology. </a:t>
            </a:r>
          </a:p>
          <a:p>
            <a:pPr eaLnBrk="1" hangingPunct="1"/>
            <a:r>
              <a:rPr lang="en-US" altLang="en-US" dirty="0" smtClean="0">
                <a:ea typeface="ＭＳ Ｐゴシック" pitchFamily="34" charset="-128"/>
              </a:rPr>
              <a:t>“portrait of a people” </a:t>
            </a:r>
          </a:p>
          <a:p>
            <a:pPr eaLnBrk="1" hangingPunct="1"/>
            <a:r>
              <a:rPr lang="en-US" altLang="en-US" dirty="0" smtClean="0">
                <a:ea typeface="ＭＳ Ｐゴシック" pitchFamily="34" charset="-128"/>
              </a:rPr>
              <a:t>for </a:t>
            </a:r>
            <a:r>
              <a:rPr lang="en-US" altLang="en-US" dirty="0" smtClean="0">
                <a:solidFill>
                  <a:srgbClr val="002060"/>
                </a:solidFill>
                <a:ea typeface="ＭＳ Ｐゴシック" pitchFamily="34" charset="-128"/>
              </a:rPr>
              <a:t>descriptive studies of cultures &amp; peoples</a:t>
            </a:r>
            <a:r>
              <a:rPr lang="en-US" altLang="en-US" dirty="0" smtClean="0">
                <a:ea typeface="ＭＳ Ｐゴシック" pitchFamily="34" charset="-128"/>
              </a:rPr>
              <a:t>. </a:t>
            </a:r>
          </a:p>
          <a:p>
            <a:pPr eaLnBrk="1" hangingPunct="1"/>
            <a:r>
              <a:rPr lang="en-US" altLang="en-US" dirty="0" smtClean="0">
                <a:ea typeface="ＭＳ Ｐゴシック" pitchFamily="34" charset="-128"/>
              </a:rPr>
              <a:t>The cultural parameter - the people under investigation have something in common - geographical, religious, tribal, shared experience </a:t>
            </a:r>
          </a:p>
        </p:txBody>
      </p:sp>
    </p:spTree>
    <p:extLst>
      <p:ext uri="{BB962C8B-B14F-4D97-AF65-F5344CB8AC3E}">
        <p14:creationId xmlns:p14="http://schemas.microsoft.com/office/powerpoint/2010/main" val="2661016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animEffect transition="in" filter="fade">
                                      <p:cBhvr>
                                        <p:cTn id="7" dur="1000"/>
                                        <p:tgtEl>
                                          <p:spTgt spid="30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075">
                                            <p:txEl>
                                              <p:pRg st="1" end="1"/>
                                            </p:txEl>
                                          </p:spTgt>
                                        </p:tgtEl>
                                        <p:attrNameLst>
                                          <p:attrName>style.visibility</p:attrName>
                                        </p:attrNameLst>
                                      </p:cBhvr>
                                      <p:to>
                                        <p:strVal val="visible"/>
                                      </p:to>
                                    </p:set>
                                    <p:animEffect transition="in" filter="fade">
                                      <p:cBhvr>
                                        <p:cTn id="12" dur="1000"/>
                                        <p:tgtEl>
                                          <p:spTgt spid="307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075">
                                            <p:txEl>
                                              <p:pRg st="2" end="2"/>
                                            </p:txEl>
                                          </p:spTgt>
                                        </p:tgtEl>
                                        <p:attrNameLst>
                                          <p:attrName>style.visibility</p:attrName>
                                        </p:attrNameLst>
                                      </p:cBhvr>
                                      <p:to>
                                        <p:strVal val="visible"/>
                                      </p:to>
                                    </p:set>
                                    <p:animEffect transition="in" filter="fade">
                                      <p:cBhvr>
                                        <p:cTn id="17" dur="1000"/>
                                        <p:tgtEl>
                                          <p:spTgt spid="307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075">
                                            <p:txEl>
                                              <p:pRg st="3" end="3"/>
                                            </p:txEl>
                                          </p:spTgt>
                                        </p:tgtEl>
                                        <p:attrNameLst>
                                          <p:attrName>style.visibility</p:attrName>
                                        </p:attrNameLst>
                                      </p:cBhvr>
                                      <p:to>
                                        <p:strVal val="visible"/>
                                      </p:to>
                                    </p:set>
                                    <p:animEffect transition="in" filter="fade">
                                      <p:cBhvr>
                                        <p:cTn id="22" dur="1000"/>
                                        <p:tgtEl>
                                          <p:spTgt spid="307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Design</a:t>
            </a:r>
            <a:endParaRPr lang="en-MY" dirty="0"/>
          </a:p>
        </p:txBody>
      </p:sp>
      <p:sp>
        <p:nvSpPr>
          <p:cNvPr id="3" name="Text Placeholder 2"/>
          <p:cNvSpPr>
            <a:spLocks noGrp="1"/>
          </p:cNvSpPr>
          <p:nvPr>
            <p:ph type="body" idx="1"/>
          </p:nvPr>
        </p:nvSpPr>
        <p:spPr>
          <a:xfrm>
            <a:off x="467544" y="1556792"/>
            <a:ext cx="8219256" cy="783778"/>
          </a:xfrm>
        </p:spPr>
        <p:txBody>
          <a:bodyPr/>
          <a:lstStyle/>
          <a:p>
            <a:r>
              <a:rPr lang="en-US" i="1" dirty="0" smtClean="0">
                <a:solidFill>
                  <a:srgbClr val="FF0000"/>
                </a:solidFill>
              </a:rPr>
              <a:t>“Having decided WHAT you want to study ABOUT, the next question is, HOW are you going to conduct your study?”</a:t>
            </a:r>
          </a:p>
        </p:txBody>
      </p:sp>
      <p:sp>
        <p:nvSpPr>
          <p:cNvPr id="4" name="Content Placeholder 3"/>
          <p:cNvSpPr>
            <a:spLocks noGrp="1"/>
          </p:cNvSpPr>
          <p:nvPr>
            <p:ph sz="half" idx="2"/>
          </p:nvPr>
        </p:nvSpPr>
        <p:spPr>
          <a:xfrm>
            <a:off x="467544" y="2420888"/>
            <a:ext cx="4040188" cy="3951288"/>
          </a:xfrm>
          <a:solidFill>
            <a:schemeClr val="accent6">
              <a:lumMod val="60000"/>
              <a:lumOff val="40000"/>
            </a:schemeClr>
          </a:solidFill>
          <a:ln w="28575">
            <a:solidFill>
              <a:schemeClr val="accent1">
                <a:alpha val="97000"/>
              </a:schemeClr>
            </a:solidFill>
          </a:ln>
        </p:spPr>
        <p:txBody>
          <a:bodyPr/>
          <a:lstStyle/>
          <a:p>
            <a:pPr>
              <a:buFont typeface="Wingdings" pitchFamily="2" charset="2"/>
              <a:buChar char="Ø"/>
              <a:defRPr/>
            </a:pPr>
            <a:r>
              <a:rPr lang="en-US" dirty="0" smtClean="0"/>
              <a:t>What procedures will you  adopt to answer your research questions?</a:t>
            </a:r>
          </a:p>
          <a:p>
            <a:pPr>
              <a:buFont typeface="Wingdings" pitchFamily="2" charset="2"/>
              <a:buChar char="Ø"/>
              <a:defRPr/>
            </a:pPr>
            <a:r>
              <a:rPr lang="en-US" dirty="0" smtClean="0"/>
              <a:t>How to carry out tasks needed to solve components of your research process?</a:t>
            </a:r>
          </a:p>
          <a:p>
            <a:pPr>
              <a:buFont typeface="Wingdings" pitchFamily="2" charset="2"/>
              <a:buChar char="Ø"/>
              <a:defRPr/>
            </a:pPr>
            <a:r>
              <a:rPr lang="en-US" dirty="0" smtClean="0"/>
              <a:t>What should you DO and NOT DO in undertaking the study?</a:t>
            </a:r>
          </a:p>
          <a:p>
            <a:endParaRPr lang="en-MY" dirty="0"/>
          </a:p>
        </p:txBody>
      </p:sp>
      <p:sp>
        <p:nvSpPr>
          <p:cNvPr id="6" name="Content Placeholder 5"/>
          <p:cNvSpPr>
            <a:spLocks noGrp="1"/>
          </p:cNvSpPr>
          <p:nvPr>
            <p:ph sz="quarter" idx="4"/>
          </p:nvPr>
        </p:nvSpPr>
        <p:spPr>
          <a:xfrm>
            <a:off x="5724128" y="4293096"/>
            <a:ext cx="2962672" cy="1440160"/>
          </a:xfrm>
          <a:solidFill>
            <a:schemeClr val="accent6">
              <a:lumMod val="60000"/>
              <a:lumOff val="40000"/>
            </a:schemeClr>
          </a:solidFill>
          <a:ln w="28575">
            <a:solidFill>
              <a:schemeClr val="accent1"/>
            </a:solidFill>
          </a:ln>
        </p:spPr>
        <p:txBody>
          <a:bodyPr/>
          <a:lstStyle/>
          <a:p>
            <a:pPr>
              <a:buNone/>
            </a:pPr>
            <a:r>
              <a:rPr lang="en-US" dirty="0" smtClean="0"/>
              <a:t>	RESEARCH DESIGN/ METHODOLOGY</a:t>
            </a:r>
            <a:endParaRPr lang="en-MY" dirty="0"/>
          </a:p>
        </p:txBody>
      </p:sp>
      <p:sp>
        <p:nvSpPr>
          <p:cNvPr id="7" name="Right Arrow 6"/>
          <p:cNvSpPr/>
          <p:nvPr/>
        </p:nvSpPr>
        <p:spPr>
          <a:xfrm>
            <a:off x="4644008" y="4437112"/>
            <a:ext cx="864096"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8" name="Picture 6" descr="http://blogs.ebrandz.com/wp-content/uploads/2011/02/Keyword-research-with-right-tools-a.jpg"/>
          <p:cNvPicPr>
            <a:picLocks noChangeAspect="1" noChangeArrowheads="1"/>
          </p:cNvPicPr>
          <p:nvPr/>
        </p:nvPicPr>
        <p:blipFill>
          <a:blip r:embed="rId2" cstate="print"/>
          <a:srcRect/>
          <a:stretch>
            <a:fillRect/>
          </a:stretch>
        </p:blipFill>
        <p:spPr bwMode="auto">
          <a:xfrm>
            <a:off x="6084168" y="2420888"/>
            <a:ext cx="2029593" cy="1750588"/>
          </a:xfrm>
          <a:prstGeom prst="rect">
            <a:avLst/>
          </a:prstGeom>
          <a:solidFill>
            <a:srgbClr val="FCD6B6"/>
          </a:solidFill>
          <a:ln w="9525">
            <a:noFill/>
            <a:miter lim="800000"/>
            <a:headEnd/>
            <a:tailEnd/>
          </a:ln>
        </p:spPr>
      </p:pic>
      <p:sp>
        <p:nvSpPr>
          <p:cNvPr id="9" name="Date Placeholder 4"/>
          <p:cNvSpPr>
            <a:spLocks noGrp="1"/>
          </p:cNvSpPr>
          <p:nvPr>
            <p:ph type="dt" sz="quarter" idx="10"/>
          </p:nvPr>
        </p:nvSpPr>
        <p:spPr bwMode="auto">
          <a:xfrm>
            <a:off x="1830363" y="6492875"/>
            <a:ext cx="2016224" cy="365125"/>
          </a:xfrm>
          <a:noFill/>
          <a:ln>
            <a:miter lim="800000"/>
            <a:headEnd/>
            <a:tailEnd/>
          </a:ln>
        </p:spPr>
        <p:txBody>
          <a:bodyPr/>
          <a:lstStyle/>
          <a:p>
            <a:r>
              <a:rPr lang="en-US" sz="1000" dirty="0" smtClean="0">
                <a:solidFill>
                  <a:schemeClr val="bg1"/>
                </a:solidFill>
              </a:rPr>
              <a:t>Assoc. </a:t>
            </a:r>
            <a:r>
              <a:rPr lang="en-US" sz="1000" dirty="0">
                <a:solidFill>
                  <a:schemeClr val="bg1"/>
                </a:solidFill>
              </a:rPr>
              <a:t>Prof Dr </a:t>
            </a:r>
            <a:r>
              <a:rPr lang="en-US" sz="1000" dirty="0" err="1">
                <a:solidFill>
                  <a:schemeClr val="bg1"/>
                </a:solidFill>
              </a:rPr>
              <a:t>Subariah</a:t>
            </a:r>
            <a:r>
              <a:rPr lang="en-US" sz="1000" dirty="0">
                <a:solidFill>
                  <a:schemeClr val="bg1"/>
                </a:solidFill>
              </a:rPr>
              <a:t> Ibrahim</a:t>
            </a:r>
            <a:endParaRPr lang="en-MY" sz="1000" dirty="0">
              <a:solidFill>
                <a:schemeClr val="bg1"/>
              </a:solidFill>
            </a:endParaRPr>
          </a:p>
        </p:txBody>
      </p:sp>
    </p:spTree>
    <p:extLst>
      <p:ext uri="{BB962C8B-B14F-4D97-AF65-F5344CB8AC3E}">
        <p14:creationId xmlns:p14="http://schemas.microsoft.com/office/powerpoint/2010/main" val="71253666"/>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3429000" y="609600"/>
            <a:ext cx="5715000" cy="533400"/>
          </a:xfrm>
        </p:spPr>
        <p:txBody>
          <a:bodyPr/>
          <a:lstStyle/>
          <a:p>
            <a:pPr eaLnBrk="1" hangingPunct="1"/>
            <a:r>
              <a:rPr lang="en-US" altLang="en-US" b="1" smtClean="0">
                <a:ea typeface="ＭＳ Ｐゴシック" pitchFamily="34" charset="-128"/>
              </a:rPr>
              <a:t>Ethnography</a:t>
            </a:r>
          </a:p>
        </p:txBody>
      </p:sp>
      <p:sp>
        <p:nvSpPr>
          <p:cNvPr id="3075" name="Content Placeholder 2"/>
          <p:cNvSpPr>
            <a:spLocks noGrp="1"/>
          </p:cNvSpPr>
          <p:nvPr>
            <p:ph idx="1"/>
          </p:nvPr>
        </p:nvSpPr>
        <p:spPr>
          <a:xfrm>
            <a:off x="228600" y="1828800"/>
            <a:ext cx="8534400" cy="4114800"/>
          </a:xfrm>
        </p:spPr>
        <p:txBody>
          <a:bodyPr/>
          <a:lstStyle/>
          <a:p>
            <a:pPr eaLnBrk="1" hangingPunct="1"/>
            <a:r>
              <a:rPr lang="en-US" altLang="en-US" smtClean="0">
                <a:ea typeface="ＭＳ Ｐゴシック" pitchFamily="34" charset="-128"/>
              </a:rPr>
              <a:t>often interviewing individuals on several occasions, and participant observation. </a:t>
            </a:r>
          </a:p>
          <a:p>
            <a:pPr eaLnBrk="1" hangingPunct="1"/>
            <a:r>
              <a:rPr lang="en-US" altLang="en-US" smtClean="0">
                <a:ea typeface="ＭＳ Ｐゴシック" pitchFamily="34" charset="-128"/>
              </a:rPr>
              <a:t>extremely time consuming - spending long periods of time in the field. </a:t>
            </a:r>
          </a:p>
        </p:txBody>
      </p:sp>
    </p:spTree>
    <p:extLst>
      <p:ext uri="{BB962C8B-B14F-4D97-AF65-F5344CB8AC3E}">
        <p14:creationId xmlns:p14="http://schemas.microsoft.com/office/powerpoint/2010/main" val="130946168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animEffect transition="in" filter="fade">
                                      <p:cBhvr>
                                        <p:cTn id="7" dur="1000"/>
                                        <p:tgtEl>
                                          <p:spTgt spid="30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075">
                                            <p:txEl>
                                              <p:pRg st="1" end="1"/>
                                            </p:txEl>
                                          </p:spTgt>
                                        </p:tgtEl>
                                        <p:attrNameLst>
                                          <p:attrName>style.visibility</p:attrName>
                                        </p:attrNameLst>
                                      </p:cBhvr>
                                      <p:to>
                                        <p:strVal val="visible"/>
                                      </p:to>
                                    </p:set>
                                    <p:animEffect transition="in" filter="fade">
                                      <p:cBhvr>
                                        <p:cTn id="12" dur="1000"/>
                                        <p:tgtEl>
                                          <p:spTgt spid="307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Title 1"/>
          <p:cNvSpPr>
            <a:spLocks noGrp="1"/>
          </p:cNvSpPr>
          <p:nvPr>
            <p:ph type="title"/>
          </p:nvPr>
        </p:nvSpPr>
        <p:spPr>
          <a:xfrm>
            <a:off x="3429000" y="609600"/>
            <a:ext cx="5715000" cy="533400"/>
          </a:xfrm>
        </p:spPr>
        <p:txBody>
          <a:bodyPr/>
          <a:lstStyle/>
          <a:p>
            <a:pPr eaLnBrk="1" hangingPunct="1"/>
            <a:r>
              <a:rPr lang="en-US" altLang="en-US" b="1" smtClean="0">
                <a:ea typeface="ＭＳ Ｐゴシック" pitchFamily="34" charset="-128"/>
              </a:rPr>
              <a:t>Ethnography</a:t>
            </a:r>
          </a:p>
        </p:txBody>
      </p:sp>
      <p:sp>
        <p:nvSpPr>
          <p:cNvPr id="3075" name="Content Placeholder 2"/>
          <p:cNvSpPr>
            <a:spLocks noGrp="1"/>
          </p:cNvSpPr>
          <p:nvPr>
            <p:ph idx="1"/>
          </p:nvPr>
        </p:nvSpPr>
        <p:spPr>
          <a:xfrm>
            <a:off x="228600" y="1676400"/>
            <a:ext cx="8686800" cy="4114800"/>
          </a:xfrm>
        </p:spPr>
        <p:txBody>
          <a:bodyPr/>
          <a:lstStyle/>
          <a:p>
            <a:pPr eaLnBrk="1" hangingPunct="1"/>
            <a:r>
              <a:rPr lang="en-US" altLang="en-US" smtClean="0">
                <a:ea typeface="ＭＳ Ｐゴシック" pitchFamily="34" charset="-128"/>
              </a:rPr>
              <a:t>Analysis of data adopts an “emic” approach - interpret data from the perspective of the population under study. </a:t>
            </a:r>
          </a:p>
          <a:p>
            <a:pPr eaLnBrk="1" hangingPunct="1"/>
            <a:r>
              <a:rPr lang="en-US" altLang="en-US" smtClean="0">
                <a:ea typeface="ＭＳ Ｐゴシック" pitchFamily="34" charset="-128"/>
              </a:rPr>
              <a:t>The results are expressed as though they were being expressed by the subjects themselves</a:t>
            </a:r>
          </a:p>
          <a:p>
            <a:pPr eaLnBrk="1" hangingPunct="1"/>
            <a:r>
              <a:rPr lang="en-US" altLang="en-US" smtClean="0">
                <a:ea typeface="ＭＳ Ｐゴシック" pitchFamily="34" charset="-128"/>
              </a:rPr>
              <a:t>often using local language and terminology to describe phenomena – problematic if not familiar with the social or language</a:t>
            </a:r>
          </a:p>
        </p:txBody>
      </p:sp>
    </p:spTree>
    <p:extLst>
      <p:ext uri="{BB962C8B-B14F-4D97-AF65-F5344CB8AC3E}">
        <p14:creationId xmlns:p14="http://schemas.microsoft.com/office/powerpoint/2010/main" val="7101925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075">
                                            <p:txEl>
                                              <p:pRg st="1" end="1"/>
                                            </p:txEl>
                                          </p:spTgt>
                                        </p:tgtEl>
                                        <p:attrNameLst>
                                          <p:attrName>style.visibility</p:attrName>
                                        </p:attrNameLst>
                                      </p:cBhvr>
                                      <p:to>
                                        <p:strVal val="visible"/>
                                      </p:to>
                                    </p:set>
                                    <p:animEffect transition="in" filter="fade">
                                      <p:cBhvr>
                                        <p:cTn id="7" dur="1000"/>
                                        <p:tgtEl>
                                          <p:spTgt spid="307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075">
                                            <p:txEl>
                                              <p:pRg st="2" end="2"/>
                                            </p:txEl>
                                          </p:spTgt>
                                        </p:tgtEl>
                                        <p:attrNameLst>
                                          <p:attrName>style.visibility</p:attrName>
                                        </p:attrNameLst>
                                      </p:cBhvr>
                                      <p:to>
                                        <p:strVal val="visible"/>
                                      </p:to>
                                    </p:set>
                                    <p:animEffect transition="in" filter="fade">
                                      <p:cBhvr>
                                        <p:cTn id="12" dur="1000"/>
                                        <p:tgtEl>
                                          <p:spTgt spid="307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Title 1"/>
          <p:cNvSpPr>
            <a:spLocks noGrp="1"/>
          </p:cNvSpPr>
          <p:nvPr>
            <p:ph type="title"/>
          </p:nvPr>
        </p:nvSpPr>
        <p:spPr>
          <a:xfrm>
            <a:off x="3429000" y="609600"/>
            <a:ext cx="5715000" cy="533400"/>
          </a:xfrm>
        </p:spPr>
        <p:txBody>
          <a:bodyPr/>
          <a:lstStyle/>
          <a:p>
            <a:pPr eaLnBrk="1" hangingPunct="1"/>
            <a:r>
              <a:rPr lang="en-US" altLang="en-US" b="1" smtClean="0">
                <a:ea typeface="ＭＳ Ｐゴシック" pitchFamily="34" charset="-128"/>
              </a:rPr>
              <a:t>Ethnography</a:t>
            </a:r>
          </a:p>
        </p:txBody>
      </p:sp>
      <p:sp>
        <p:nvSpPr>
          <p:cNvPr id="3075" name="Content Placeholder 2"/>
          <p:cNvSpPr>
            <a:spLocks noGrp="1"/>
          </p:cNvSpPr>
          <p:nvPr>
            <p:ph idx="1"/>
          </p:nvPr>
        </p:nvSpPr>
        <p:spPr>
          <a:xfrm>
            <a:off x="228600" y="1676400"/>
            <a:ext cx="8686800" cy="4114800"/>
          </a:xfrm>
        </p:spPr>
        <p:txBody>
          <a:bodyPr/>
          <a:lstStyle/>
          <a:p>
            <a:pPr eaLnBrk="1" hangingPunct="1"/>
            <a:r>
              <a:rPr lang="en-US" altLang="en-US" smtClean="0">
                <a:ea typeface="ＭＳ Ｐゴシック" pitchFamily="34" charset="-128"/>
              </a:rPr>
              <a:t>Interpretation from an “etic” perspective - an outsider perspective - may be a misinterpretation causing confusion. </a:t>
            </a:r>
          </a:p>
          <a:p>
            <a:pPr eaLnBrk="1" hangingPunct="1"/>
            <a:r>
              <a:rPr lang="en-US" altLang="en-US" smtClean="0">
                <a:ea typeface="ＭＳ Ｐゴシック" pitchFamily="34" charset="-128"/>
              </a:rPr>
              <a:t>ethnographic researcher usually returns to the field to check the interpretations with informants </a:t>
            </a:r>
          </a:p>
          <a:p>
            <a:pPr eaLnBrk="1" hangingPunct="1"/>
            <a:r>
              <a:rPr lang="en-US" altLang="en-US" smtClean="0">
                <a:ea typeface="ＭＳ Ｐゴシック" pitchFamily="34" charset="-128"/>
              </a:rPr>
              <a:t>validating the data before presenting the findings</a:t>
            </a:r>
          </a:p>
        </p:txBody>
      </p:sp>
    </p:spTree>
    <p:extLst>
      <p:ext uri="{BB962C8B-B14F-4D97-AF65-F5344CB8AC3E}">
        <p14:creationId xmlns:p14="http://schemas.microsoft.com/office/powerpoint/2010/main" val="4923635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075">
                                            <p:txEl>
                                              <p:pRg st="1" end="1"/>
                                            </p:txEl>
                                          </p:spTgt>
                                        </p:tgtEl>
                                        <p:attrNameLst>
                                          <p:attrName>style.visibility</p:attrName>
                                        </p:attrNameLst>
                                      </p:cBhvr>
                                      <p:to>
                                        <p:strVal val="visible"/>
                                      </p:to>
                                    </p:set>
                                    <p:animEffect transition="in" filter="fade">
                                      <p:cBhvr>
                                        <p:cTn id="7" dur="1000"/>
                                        <p:tgtEl>
                                          <p:spTgt spid="307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075">
                                            <p:txEl>
                                              <p:pRg st="2" end="2"/>
                                            </p:txEl>
                                          </p:spTgt>
                                        </p:tgtEl>
                                        <p:attrNameLst>
                                          <p:attrName>style.visibility</p:attrName>
                                        </p:attrNameLst>
                                      </p:cBhvr>
                                      <p:to>
                                        <p:strVal val="visible"/>
                                      </p:to>
                                    </p:set>
                                    <p:animEffect transition="in" filter="fade">
                                      <p:cBhvr>
                                        <p:cTn id="12" dur="1000"/>
                                        <p:tgtEl>
                                          <p:spTgt spid="307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3429000" y="609600"/>
            <a:ext cx="5715000" cy="533400"/>
          </a:xfrm>
        </p:spPr>
        <p:txBody>
          <a:bodyPr/>
          <a:lstStyle/>
          <a:p>
            <a:pPr eaLnBrk="1" hangingPunct="1"/>
            <a:r>
              <a:rPr lang="en-US" altLang="en-US" b="1" smtClean="0">
                <a:ea typeface="ＭＳ Ｐゴシック" pitchFamily="34" charset="-128"/>
              </a:rPr>
              <a:t>Ethnography</a:t>
            </a:r>
          </a:p>
        </p:txBody>
      </p:sp>
      <p:sp>
        <p:nvSpPr>
          <p:cNvPr id="27651" name="Content Placeholder 2"/>
          <p:cNvSpPr>
            <a:spLocks noGrp="1"/>
          </p:cNvSpPr>
          <p:nvPr>
            <p:ph idx="1"/>
          </p:nvPr>
        </p:nvSpPr>
        <p:spPr>
          <a:xfrm>
            <a:off x="228600" y="1676400"/>
            <a:ext cx="8686800" cy="4114800"/>
          </a:xfrm>
        </p:spPr>
        <p:txBody>
          <a:bodyPr/>
          <a:lstStyle/>
          <a:p>
            <a:pPr eaLnBrk="1" hangingPunct="1"/>
            <a:r>
              <a:rPr lang="en-US" altLang="en-US" sz="1800" smtClean="0">
                <a:ea typeface="ＭＳ Ｐゴシック" pitchFamily="34" charset="-128"/>
              </a:rPr>
              <a:t>Alexander, B. K. (2005). Performance ethnography: The reenacting and inciting of culture. In. N. K. Denzin &amp; Lincoln, Y. S. (eds.). </a:t>
            </a:r>
            <a:r>
              <a:rPr lang="en-US" altLang="en-US" sz="1800" i="1" smtClean="0">
                <a:ea typeface="ＭＳ Ｐゴシック" pitchFamily="34" charset="-128"/>
              </a:rPr>
              <a:t>The Sage handbook of qualitative research</a:t>
            </a:r>
            <a:r>
              <a:rPr lang="en-US" altLang="en-US" sz="1800" smtClean="0">
                <a:ea typeface="ＭＳ Ｐゴシック" pitchFamily="34" charset="-128"/>
              </a:rPr>
              <a:t> (3</a:t>
            </a:r>
            <a:r>
              <a:rPr lang="en-US" altLang="en-US" sz="1800" baseline="30000" smtClean="0">
                <a:ea typeface="ＭＳ Ｐゴシック" pitchFamily="34" charset="-128"/>
              </a:rPr>
              <a:t>rd</a:t>
            </a:r>
            <a:r>
              <a:rPr lang="en-US" altLang="en-US" sz="1800" smtClean="0">
                <a:ea typeface="ＭＳ Ｐゴシック" pitchFamily="34" charset="-128"/>
              </a:rPr>
              <a:t> ed.) (pp.411-442). Thousand Oaks: Sage.</a:t>
            </a:r>
          </a:p>
          <a:p>
            <a:pPr eaLnBrk="1" hangingPunct="1"/>
            <a:r>
              <a:rPr lang="en-US" altLang="en-US" sz="1800" smtClean="0">
                <a:ea typeface="ＭＳ Ｐゴシック" pitchFamily="34" charset="-128"/>
              </a:rPr>
              <a:t>Atkinson, P. A. (1990). </a:t>
            </a:r>
            <a:r>
              <a:rPr lang="en-US" altLang="en-US" sz="1800" i="1" smtClean="0">
                <a:ea typeface="ＭＳ Ｐゴシック" pitchFamily="34" charset="-128"/>
              </a:rPr>
              <a:t>The ethnographic imagination</a:t>
            </a:r>
            <a:r>
              <a:rPr lang="en-US" altLang="en-US" sz="1800" smtClean="0">
                <a:ea typeface="ＭＳ Ｐゴシック" pitchFamily="34" charset="-128"/>
              </a:rPr>
              <a:t>. London: Routledge.</a:t>
            </a:r>
          </a:p>
          <a:p>
            <a:pPr eaLnBrk="1" hangingPunct="1"/>
            <a:r>
              <a:rPr lang="en-US" altLang="en-US" sz="1800" smtClean="0">
                <a:ea typeface="ＭＳ Ｐゴシック" pitchFamily="34" charset="-128"/>
              </a:rPr>
              <a:t>Delamont, S. (2004). Ethnography and participant observation. In C. Seale, Gobo, G., Gubrium, J. F. &amp; Silverman, D. (eds.) </a:t>
            </a:r>
            <a:r>
              <a:rPr lang="en-US" altLang="en-US" sz="1800" i="1" smtClean="0">
                <a:ea typeface="ＭＳ Ｐゴシック" pitchFamily="34" charset="-128"/>
              </a:rPr>
              <a:t>Qualitative research practice</a:t>
            </a:r>
            <a:r>
              <a:rPr lang="en-US" altLang="en-US" sz="1800" smtClean="0">
                <a:ea typeface="ＭＳ Ｐゴシック" pitchFamily="34" charset="-128"/>
              </a:rPr>
              <a:t> (pp.217-229). London: Sage.</a:t>
            </a:r>
          </a:p>
          <a:p>
            <a:pPr eaLnBrk="1" hangingPunct="1"/>
            <a:r>
              <a:rPr lang="en-US" altLang="en-US" sz="1800" smtClean="0">
                <a:ea typeface="ＭＳ Ｐゴシック" pitchFamily="34" charset="-128"/>
              </a:rPr>
              <a:t>Fetterman, D.M. (1989). </a:t>
            </a:r>
            <a:r>
              <a:rPr lang="en-US" altLang="en-US" sz="1800" i="1" smtClean="0">
                <a:ea typeface="ＭＳ Ｐゴシック" pitchFamily="34" charset="-128"/>
              </a:rPr>
              <a:t>Ethnography: Step by step</a:t>
            </a:r>
            <a:r>
              <a:rPr lang="en-US" altLang="en-US" sz="1800" smtClean="0">
                <a:ea typeface="ＭＳ Ｐゴシック" pitchFamily="34" charset="-128"/>
              </a:rPr>
              <a:t>, Newbury Park, Sage Publications.</a:t>
            </a:r>
          </a:p>
          <a:p>
            <a:pPr eaLnBrk="1" hangingPunct="1"/>
            <a:r>
              <a:rPr lang="en-US" altLang="en-US" sz="1800" smtClean="0">
                <a:ea typeface="ＭＳ Ｐゴシック" pitchFamily="34" charset="-128"/>
              </a:rPr>
              <a:t>Hammersley, M. &amp; Atkinson, P. A. (1995). </a:t>
            </a:r>
            <a:r>
              <a:rPr lang="en-US" altLang="en-US" sz="1800" i="1" smtClean="0">
                <a:ea typeface="ＭＳ Ｐゴシック" pitchFamily="34" charset="-128"/>
              </a:rPr>
              <a:t>Ethnography: Principles and practice</a:t>
            </a:r>
            <a:r>
              <a:rPr lang="en-US" altLang="en-US" sz="1800" smtClean="0">
                <a:ea typeface="ＭＳ Ｐゴシック" pitchFamily="34" charset="-128"/>
              </a:rPr>
              <a:t> (2</a:t>
            </a:r>
            <a:r>
              <a:rPr lang="en-US" altLang="en-US" sz="1800" baseline="30000" smtClean="0">
                <a:ea typeface="ＭＳ Ｐゴシック" pitchFamily="34" charset="-128"/>
              </a:rPr>
              <a:t>nd</a:t>
            </a:r>
            <a:r>
              <a:rPr lang="en-US" altLang="en-US" sz="1800" smtClean="0">
                <a:ea typeface="ＭＳ Ｐゴシック" pitchFamily="34" charset="-128"/>
              </a:rPr>
              <a:t> ed.). London: Routledge.</a:t>
            </a:r>
          </a:p>
        </p:txBody>
      </p:sp>
    </p:spTree>
    <p:extLst>
      <p:ext uri="{BB962C8B-B14F-4D97-AF65-F5344CB8AC3E}">
        <p14:creationId xmlns:p14="http://schemas.microsoft.com/office/powerpoint/2010/main" val="899575310"/>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3429000" y="609600"/>
            <a:ext cx="5715000" cy="533400"/>
          </a:xfrm>
        </p:spPr>
        <p:txBody>
          <a:bodyPr/>
          <a:lstStyle/>
          <a:p>
            <a:pPr eaLnBrk="1" hangingPunct="1"/>
            <a:r>
              <a:rPr lang="en-US" altLang="en-US" b="1" smtClean="0">
                <a:ea typeface="ＭＳ Ｐゴシック" pitchFamily="34" charset="-128"/>
              </a:rPr>
              <a:t>Action Research</a:t>
            </a:r>
          </a:p>
        </p:txBody>
      </p:sp>
      <p:sp>
        <p:nvSpPr>
          <p:cNvPr id="3075" name="Content Placeholder 2"/>
          <p:cNvSpPr>
            <a:spLocks noGrp="1"/>
          </p:cNvSpPr>
          <p:nvPr>
            <p:ph idx="1"/>
          </p:nvPr>
        </p:nvSpPr>
        <p:spPr>
          <a:xfrm>
            <a:off x="228600" y="1676400"/>
            <a:ext cx="8686800" cy="4114800"/>
          </a:xfrm>
        </p:spPr>
        <p:txBody>
          <a:bodyPr/>
          <a:lstStyle/>
          <a:p>
            <a:pPr eaLnBrk="1" hangingPunct="1"/>
            <a:r>
              <a:rPr lang="en-US" altLang="en-US" dirty="0" smtClean="0">
                <a:ea typeface="ＭＳ Ｐゴシック" pitchFamily="34" charset="-128"/>
              </a:rPr>
              <a:t>a subset of </a:t>
            </a:r>
            <a:r>
              <a:rPr lang="en-US" altLang="en-US" dirty="0" smtClean="0">
                <a:solidFill>
                  <a:srgbClr val="002060"/>
                </a:solidFill>
                <a:ea typeface="ＭＳ Ｐゴシック" pitchFamily="34" charset="-128"/>
              </a:rPr>
              <a:t>participant observation</a:t>
            </a:r>
          </a:p>
          <a:p>
            <a:pPr eaLnBrk="1" hangingPunct="1"/>
            <a:r>
              <a:rPr lang="en-US" altLang="en-US" dirty="0" smtClean="0">
                <a:ea typeface="ＭＳ Ｐゴシック" pitchFamily="34" charset="-128"/>
              </a:rPr>
              <a:t>the participants (</a:t>
            </a:r>
            <a:r>
              <a:rPr lang="en-US" altLang="en-US" b="1" dirty="0" smtClean="0">
                <a:ea typeface="ＭＳ Ｐゴシック" pitchFamily="34" charset="-128"/>
              </a:rPr>
              <a:t>practitioners</a:t>
            </a:r>
            <a:r>
              <a:rPr lang="en-US" altLang="en-US" dirty="0" smtClean="0">
                <a:ea typeface="ＭＳ Ｐゴシック" pitchFamily="34" charset="-128"/>
              </a:rPr>
              <a:t>) in some focused change effort (</a:t>
            </a:r>
            <a:r>
              <a:rPr lang="en-US" altLang="en-US" b="1" dirty="0" smtClean="0">
                <a:ea typeface="ＭＳ Ｐゴシック" pitchFamily="34" charset="-128"/>
              </a:rPr>
              <a:t>to change </a:t>
            </a:r>
            <a:r>
              <a:rPr lang="en-US" altLang="en-US" dirty="0" smtClean="0">
                <a:ea typeface="ＭＳ Ｐゴシック" pitchFamily="34" charset="-128"/>
              </a:rPr>
              <a:t>something) </a:t>
            </a:r>
            <a:r>
              <a:rPr lang="en-US" altLang="en-US" b="1" dirty="0" smtClean="0">
                <a:ea typeface="ＭＳ Ｐゴシック" pitchFamily="34" charset="-128"/>
              </a:rPr>
              <a:t>self-reflect</a:t>
            </a:r>
            <a:r>
              <a:rPr lang="en-US" altLang="en-US" dirty="0" smtClean="0">
                <a:ea typeface="ＭＳ Ｐゴシック" pitchFamily="34" charset="-128"/>
              </a:rPr>
              <a:t> on their experiences in order to </a:t>
            </a:r>
            <a:r>
              <a:rPr lang="en-US" altLang="en-US" b="1" dirty="0" smtClean="0">
                <a:ea typeface="ＭＳ Ｐゴシック" pitchFamily="34" charset="-128"/>
              </a:rPr>
              <a:t>improve practice </a:t>
            </a:r>
            <a:r>
              <a:rPr lang="en-US" altLang="en-US" dirty="0" smtClean="0">
                <a:ea typeface="ＭＳ Ｐゴシック" pitchFamily="34" charset="-128"/>
              </a:rPr>
              <a:t>for themselves or an organization. </a:t>
            </a:r>
          </a:p>
        </p:txBody>
      </p:sp>
    </p:spTree>
    <p:extLst>
      <p:ext uri="{BB962C8B-B14F-4D97-AF65-F5344CB8AC3E}">
        <p14:creationId xmlns:p14="http://schemas.microsoft.com/office/powerpoint/2010/main" val="8773602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animEffect transition="in" filter="fade">
                                      <p:cBhvr>
                                        <p:cTn id="7" dur="1000"/>
                                        <p:tgtEl>
                                          <p:spTgt spid="30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075">
                                            <p:txEl>
                                              <p:pRg st="1" end="1"/>
                                            </p:txEl>
                                          </p:spTgt>
                                        </p:tgtEl>
                                        <p:attrNameLst>
                                          <p:attrName>style.visibility</p:attrName>
                                        </p:attrNameLst>
                                      </p:cBhvr>
                                      <p:to>
                                        <p:strVal val="visible"/>
                                      </p:to>
                                    </p:set>
                                    <p:animEffect transition="in" filter="fade">
                                      <p:cBhvr>
                                        <p:cTn id="12" dur="1000"/>
                                        <p:tgtEl>
                                          <p:spTgt spid="307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Title 1"/>
          <p:cNvSpPr>
            <a:spLocks noGrp="1"/>
          </p:cNvSpPr>
          <p:nvPr>
            <p:ph type="title"/>
          </p:nvPr>
        </p:nvSpPr>
        <p:spPr>
          <a:xfrm>
            <a:off x="3429000" y="609600"/>
            <a:ext cx="5715000" cy="533400"/>
          </a:xfrm>
        </p:spPr>
        <p:txBody>
          <a:bodyPr/>
          <a:lstStyle/>
          <a:p>
            <a:pPr eaLnBrk="1" hangingPunct="1"/>
            <a:r>
              <a:rPr lang="en-US" altLang="en-US" b="1" smtClean="0">
                <a:ea typeface="ＭＳ Ｐゴシック" pitchFamily="34" charset="-128"/>
              </a:rPr>
              <a:t>Action Research</a:t>
            </a:r>
          </a:p>
        </p:txBody>
      </p:sp>
      <p:sp>
        <p:nvSpPr>
          <p:cNvPr id="3075" name="Content Placeholder 2"/>
          <p:cNvSpPr>
            <a:spLocks noGrp="1"/>
          </p:cNvSpPr>
          <p:nvPr>
            <p:ph idx="1"/>
          </p:nvPr>
        </p:nvSpPr>
        <p:spPr>
          <a:xfrm>
            <a:off x="228600" y="1676400"/>
            <a:ext cx="8686800" cy="4114800"/>
          </a:xfrm>
        </p:spPr>
        <p:txBody>
          <a:bodyPr/>
          <a:lstStyle/>
          <a:p>
            <a:pPr eaLnBrk="1" hangingPunct="1"/>
            <a:r>
              <a:rPr lang="en-US" altLang="en-US" smtClean="0">
                <a:ea typeface="ＭＳ Ｐゴシック" pitchFamily="34" charset="-128"/>
              </a:rPr>
              <a:t>It is a flexible spiral process which allows action (change, improvement) and research (understanding, knowledge) to be achieved at the same time </a:t>
            </a:r>
          </a:p>
          <a:p>
            <a:pPr eaLnBrk="1" hangingPunct="1"/>
            <a:r>
              <a:rPr lang="en-US" altLang="en-US" smtClean="0">
                <a:ea typeface="ＭＳ Ｐゴシック" pitchFamily="34" charset="-128"/>
              </a:rPr>
              <a:t>involve the individuals affected by the change, thus allowing the understanding to be widely shared and the change to be pursued with commitment.</a:t>
            </a:r>
          </a:p>
        </p:txBody>
      </p:sp>
    </p:spTree>
    <p:extLst>
      <p:ext uri="{BB962C8B-B14F-4D97-AF65-F5344CB8AC3E}">
        <p14:creationId xmlns:p14="http://schemas.microsoft.com/office/powerpoint/2010/main" val="11716737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075">
                                            <p:txEl>
                                              <p:pRg st="1" end="1"/>
                                            </p:txEl>
                                          </p:spTgt>
                                        </p:tgtEl>
                                        <p:attrNameLst>
                                          <p:attrName>style.visibility</p:attrName>
                                        </p:attrNameLst>
                                      </p:cBhvr>
                                      <p:to>
                                        <p:strVal val="visible"/>
                                      </p:to>
                                    </p:set>
                                    <p:animEffect transition="in" filter="fade">
                                      <p:cBhvr>
                                        <p:cTn id="7" dur="1000"/>
                                        <p:tgtEl>
                                          <p:spTgt spid="307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3429000" y="609600"/>
            <a:ext cx="5715000" cy="533400"/>
          </a:xfrm>
        </p:spPr>
        <p:txBody>
          <a:bodyPr/>
          <a:lstStyle/>
          <a:p>
            <a:pPr eaLnBrk="1" hangingPunct="1"/>
            <a:r>
              <a:rPr lang="en-US" altLang="en-US" b="1" smtClean="0">
                <a:ea typeface="ＭＳ Ｐゴシック" pitchFamily="34" charset="-128"/>
              </a:rPr>
              <a:t>Action Research</a:t>
            </a:r>
          </a:p>
        </p:txBody>
      </p:sp>
      <p:pic>
        <p:nvPicPr>
          <p:cNvPr id="30723" name="Picture 4" descr="http://www.web.net/%7Erobrien/papers/ar%20final2_files/image001.gif"/>
          <p:cNvPicPr>
            <a:picLocks noChangeAspect="1" noChangeArrowheads="1"/>
          </p:cNvPicPr>
          <p:nvPr/>
        </p:nvPicPr>
        <p:blipFill>
          <a:blip r:embed="rId2" cstate="print"/>
          <a:srcRect l="9702" r="34772"/>
          <a:stretch>
            <a:fillRect/>
          </a:stretch>
        </p:blipFill>
        <p:spPr bwMode="auto">
          <a:xfrm>
            <a:off x="-79375" y="1219200"/>
            <a:ext cx="4803775" cy="5638800"/>
          </a:xfrm>
          <a:prstGeom prst="rect">
            <a:avLst/>
          </a:prstGeom>
          <a:noFill/>
          <a:ln w="9525">
            <a:noFill/>
            <a:miter lim="800000"/>
            <a:headEnd/>
            <a:tailEnd/>
          </a:ln>
        </p:spPr>
      </p:pic>
      <p:sp>
        <p:nvSpPr>
          <p:cNvPr id="36866" name="Text Box 2"/>
          <p:cNvSpPr txBox="1">
            <a:spLocks noChangeArrowheads="1"/>
          </p:cNvSpPr>
          <p:nvPr/>
        </p:nvSpPr>
        <p:spPr bwMode="auto">
          <a:xfrm>
            <a:off x="4572000" y="1295400"/>
            <a:ext cx="4572000" cy="5562600"/>
          </a:xfrm>
          <a:prstGeom prst="rect">
            <a:avLst/>
          </a:prstGeom>
          <a:solidFill>
            <a:srgbClr val="FFFFFF"/>
          </a:solidFill>
          <a:ln w="9525">
            <a:noFill/>
            <a:miter lim="800000"/>
            <a:headEnd/>
            <a:tailEnd/>
          </a:ln>
        </p:spPr>
        <p:txBody>
          <a:bodyPr/>
          <a:lstStyle/>
          <a:p>
            <a:r>
              <a:rPr lang="en-US" altLang="en-US" b="1" u="sng">
                <a:latin typeface="Arial Narrow" pitchFamily="34" charset="0"/>
              </a:rPr>
              <a:t>Reflection phase</a:t>
            </a:r>
            <a:r>
              <a:rPr lang="en-US" altLang="en-US">
                <a:latin typeface="Arial Narrow" pitchFamily="34" charset="0"/>
              </a:rPr>
              <a:t>  - observations are interpreted and shared so that the issue or problem can be better understood.</a:t>
            </a:r>
          </a:p>
          <a:p>
            <a:r>
              <a:rPr lang="en-US" altLang="en-US" b="1" u="sng">
                <a:latin typeface="Arial Narrow" pitchFamily="34" charset="0"/>
              </a:rPr>
              <a:t>Planning phase</a:t>
            </a:r>
            <a:r>
              <a:rPr lang="en-US" altLang="en-US">
                <a:latin typeface="Arial Narrow" pitchFamily="34" charset="0"/>
              </a:rPr>
              <a:t> - actions are proposed to address the issue or problem.</a:t>
            </a:r>
          </a:p>
          <a:p>
            <a:r>
              <a:rPr lang="en-US" altLang="en-US" b="1" u="sng">
                <a:latin typeface="Arial Narrow" pitchFamily="34" charset="0"/>
              </a:rPr>
              <a:t>Action phase</a:t>
            </a:r>
            <a:r>
              <a:rPr lang="en-US" altLang="en-US">
                <a:latin typeface="Arial Narrow" pitchFamily="34" charset="0"/>
              </a:rPr>
              <a:t>  - the plan is implemented and the cycle starts again as outcomes are observed, recorded, and shared.</a:t>
            </a:r>
          </a:p>
          <a:p>
            <a:r>
              <a:rPr lang="en-US" altLang="en-US" b="1" u="sng">
                <a:latin typeface="Arial Narrow" pitchFamily="34" charset="0"/>
              </a:rPr>
              <a:t>Observation phase</a:t>
            </a:r>
            <a:r>
              <a:rPr lang="en-US" altLang="en-US">
                <a:latin typeface="Arial Narrow" pitchFamily="34" charset="0"/>
              </a:rPr>
              <a:t> - the issue or problem is monitored and described. Useful data is recorded and kept.</a:t>
            </a:r>
          </a:p>
          <a:p>
            <a:endParaRPr lang="en-US" altLang="en-US"/>
          </a:p>
        </p:txBody>
      </p:sp>
    </p:spTree>
    <p:extLst>
      <p:ext uri="{BB962C8B-B14F-4D97-AF65-F5344CB8AC3E}">
        <p14:creationId xmlns:p14="http://schemas.microsoft.com/office/powerpoint/2010/main" val="20427871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6866">
                                            <p:txEl>
                                              <p:pRg st="0" end="0"/>
                                            </p:txEl>
                                          </p:spTgt>
                                        </p:tgtEl>
                                        <p:attrNameLst>
                                          <p:attrName>style.visibility</p:attrName>
                                        </p:attrNameLst>
                                      </p:cBhvr>
                                      <p:to>
                                        <p:strVal val="visible"/>
                                      </p:to>
                                    </p:set>
                                    <p:animEffect transition="in" filter="fade">
                                      <p:cBhvr>
                                        <p:cTn id="7" dur="1000"/>
                                        <p:tgtEl>
                                          <p:spTgt spid="3686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6866">
                                            <p:txEl>
                                              <p:pRg st="1" end="1"/>
                                            </p:txEl>
                                          </p:spTgt>
                                        </p:tgtEl>
                                        <p:attrNameLst>
                                          <p:attrName>style.visibility</p:attrName>
                                        </p:attrNameLst>
                                      </p:cBhvr>
                                      <p:to>
                                        <p:strVal val="visible"/>
                                      </p:to>
                                    </p:set>
                                    <p:animEffect transition="in" filter="fade">
                                      <p:cBhvr>
                                        <p:cTn id="12" dur="1000"/>
                                        <p:tgtEl>
                                          <p:spTgt spid="36866">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6866">
                                            <p:txEl>
                                              <p:pRg st="2" end="2"/>
                                            </p:txEl>
                                          </p:spTgt>
                                        </p:tgtEl>
                                        <p:attrNameLst>
                                          <p:attrName>style.visibility</p:attrName>
                                        </p:attrNameLst>
                                      </p:cBhvr>
                                      <p:to>
                                        <p:strVal val="visible"/>
                                      </p:to>
                                    </p:set>
                                    <p:animEffect transition="in" filter="fade">
                                      <p:cBhvr>
                                        <p:cTn id="17" dur="1000"/>
                                        <p:tgtEl>
                                          <p:spTgt spid="36866">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6866">
                                            <p:txEl>
                                              <p:pRg st="3" end="3"/>
                                            </p:txEl>
                                          </p:spTgt>
                                        </p:tgtEl>
                                        <p:attrNameLst>
                                          <p:attrName>style.visibility</p:attrName>
                                        </p:attrNameLst>
                                      </p:cBhvr>
                                      <p:to>
                                        <p:strVal val="visible"/>
                                      </p:to>
                                    </p:set>
                                    <p:animEffect transition="in" filter="fade">
                                      <p:cBhvr>
                                        <p:cTn id="22" dur="1000"/>
                                        <p:tgtEl>
                                          <p:spTgt spid="3686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3429000" y="609600"/>
            <a:ext cx="5715000" cy="533400"/>
          </a:xfrm>
        </p:spPr>
        <p:txBody>
          <a:bodyPr/>
          <a:lstStyle/>
          <a:p>
            <a:pPr eaLnBrk="1" hangingPunct="1"/>
            <a:r>
              <a:rPr lang="en-US" altLang="en-US" b="1" smtClean="0">
                <a:ea typeface="ＭＳ Ｐゴシック" pitchFamily="34" charset="-128"/>
              </a:rPr>
              <a:t>Action Research</a:t>
            </a:r>
          </a:p>
        </p:txBody>
      </p:sp>
      <p:sp>
        <p:nvSpPr>
          <p:cNvPr id="31747" name="Content Placeholder 2"/>
          <p:cNvSpPr>
            <a:spLocks noGrp="1"/>
          </p:cNvSpPr>
          <p:nvPr>
            <p:ph idx="1"/>
          </p:nvPr>
        </p:nvSpPr>
        <p:spPr>
          <a:xfrm>
            <a:off x="228600" y="1752600"/>
            <a:ext cx="8686800" cy="4114800"/>
          </a:xfrm>
        </p:spPr>
        <p:txBody>
          <a:bodyPr/>
          <a:lstStyle/>
          <a:p>
            <a:pPr eaLnBrk="1" hangingPunct="1"/>
            <a:r>
              <a:rPr lang="en-US" altLang="en-US" sz="1800" smtClean="0">
                <a:ea typeface="ＭＳ Ｐゴシック" pitchFamily="34" charset="-128"/>
              </a:rPr>
              <a:t>Elliott, J. (1991). </a:t>
            </a:r>
            <a:r>
              <a:rPr lang="en-US" altLang="en-US" sz="1800" i="1" smtClean="0">
                <a:ea typeface="ＭＳ Ｐゴシック" pitchFamily="34" charset="-128"/>
              </a:rPr>
              <a:t>Action research for educational change</a:t>
            </a:r>
            <a:r>
              <a:rPr lang="en-US" altLang="en-US" sz="1800" smtClean="0">
                <a:ea typeface="ＭＳ Ｐゴシック" pitchFamily="34" charset="-128"/>
              </a:rPr>
              <a:t>. Milton Keynes: Open University Press.</a:t>
            </a:r>
          </a:p>
          <a:p>
            <a:pPr eaLnBrk="1" hangingPunct="1"/>
            <a:r>
              <a:rPr lang="en-US" altLang="en-US" sz="1800" smtClean="0">
                <a:ea typeface="ＭＳ Ｐゴシック" pitchFamily="34" charset="-128"/>
              </a:rPr>
              <a:t>Greenwood, D. J. &amp; Levin, M. (2005). Reform of the social sciences and of universities through action research. In. N. K. Denzin &amp; Lincoln, Y. S. (eds.) </a:t>
            </a:r>
            <a:r>
              <a:rPr lang="en-US" altLang="en-US" sz="1800" i="1" smtClean="0">
                <a:ea typeface="ＭＳ Ｐゴシック" pitchFamily="34" charset="-128"/>
              </a:rPr>
              <a:t>The Sage handbook of qualitative research</a:t>
            </a:r>
            <a:r>
              <a:rPr lang="en-US" altLang="en-US" sz="1800" smtClean="0">
                <a:ea typeface="ＭＳ Ｐゴシック" pitchFamily="34" charset="-128"/>
              </a:rPr>
              <a:t> (3</a:t>
            </a:r>
            <a:r>
              <a:rPr lang="en-US" altLang="en-US" sz="1800" baseline="30000" smtClean="0">
                <a:ea typeface="ＭＳ Ｐゴシック" pitchFamily="34" charset="-128"/>
              </a:rPr>
              <a:t>rd</a:t>
            </a:r>
            <a:r>
              <a:rPr lang="en-US" altLang="en-US" sz="1800" smtClean="0">
                <a:ea typeface="ＭＳ Ｐゴシック" pitchFamily="34" charset="-128"/>
              </a:rPr>
              <a:t> ed.) (pp. 43-64). Thousand Oaks: Sage.</a:t>
            </a:r>
          </a:p>
          <a:p>
            <a:pPr eaLnBrk="1" hangingPunct="1"/>
            <a:r>
              <a:rPr lang="en-US" altLang="en-US" sz="1800" smtClean="0">
                <a:ea typeface="ＭＳ Ｐゴシック" pitchFamily="34" charset="-128"/>
              </a:rPr>
              <a:t>Ladkin, D. (2004). Action research. In C. Seale, Gobo, G., Gubrium, J. F. &amp; Silverman, D. (eds.) </a:t>
            </a:r>
            <a:r>
              <a:rPr lang="en-US" altLang="en-US" sz="1800" i="1" smtClean="0">
                <a:ea typeface="ＭＳ Ｐゴシック" pitchFamily="34" charset="-128"/>
              </a:rPr>
              <a:t>Qualitative research practice</a:t>
            </a:r>
            <a:r>
              <a:rPr lang="en-US" altLang="en-US" sz="1800" smtClean="0">
                <a:ea typeface="ＭＳ Ｐゴシック" pitchFamily="34" charset="-128"/>
              </a:rPr>
              <a:t> (pp.536-548). London: Sage.</a:t>
            </a:r>
          </a:p>
          <a:p>
            <a:pPr eaLnBrk="1" hangingPunct="1"/>
            <a:r>
              <a:rPr lang="en-US" altLang="en-US" sz="1800" smtClean="0">
                <a:ea typeface="ＭＳ Ｐゴシック" pitchFamily="34" charset="-128"/>
              </a:rPr>
              <a:t>Winter, R. (1989). </a:t>
            </a:r>
            <a:r>
              <a:rPr lang="en-US" altLang="en-US" sz="1800" i="1" smtClean="0">
                <a:ea typeface="ＭＳ Ｐゴシック" pitchFamily="34" charset="-128"/>
              </a:rPr>
              <a:t>Learning from experience: Principles and practice in action research.</a:t>
            </a:r>
            <a:r>
              <a:rPr lang="en-US" altLang="en-US" sz="1800" smtClean="0">
                <a:ea typeface="ＭＳ Ｐゴシック" pitchFamily="34" charset="-128"/>
              </a:rPr>
              <a:t> London: Falmer Press.</a:t>
            </a:r>
          </a:p>
        </p:txBody>
      </p:sp>
    </p:spTree>
    <p:extLst>
      <p:ext uri="{BB962C8B-B14F-4D97-AF65-F5344CB8AC3E}">
        <p14:creationId xmlns:p14="http://schemas.microsoft.com/office/powerpoint/2010/main" val="1302615882"/>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3429000" y="609600"/>
            <a:ext cx="5715000" cy="533400"/>
          </a:xfrm>
        </p:spPr>
        <p:txBody>
          <a:bodyPr/>
          <a:lstStyle/>
          <a:p>
            <a:pPr eaLnBrk="1" hangingPunct="1"/>
            <a:r>
              <a:rPr lang="en-US" altLang="en-US" b="1" smtClean="0">
                <a:ea typeface="ＭＳ Ｐゴシック" pitchFamily="34" charset="-128"/>
              </a:rPr>
              <a:t>Case Study</a:t>
            </a:r>
          </a:p>
        </p:txBody>
      </p:sp>
      <p:sp>
        <p:nvSpPr>
          <p:cNvPr id="3075" name="Content Placeholder 2"/>
          <p:cNvSpPr>
            <a:spLocks noGrp="1"/>
          </p:cNvSpPr>
          <p:nvPr>
            <p:ph idx="1"/>
          </p:nvPr>
        </p:nvSpPr>
        <p:spPr>
          <a:xfrm>
            <a:off x="228600" y="1600200"/>
            <a:ext cx="8915400" cy="4114800"/>
          </a:xfrm>
        </p:spPr>
        <p:txBody>
          <a:bodyPr/>
          <a:lstStyle/>
          <a:p>
            <a:pPr eaLnBrk="1" hangingPunct="1"/>
            <a:r>
              <a:rPr lang="en-US" altLang="en-US" dirty="0" smtClean="0">
                <a:ea typeface="ＭＳ Ｐゴシック" pitchFamily="34" charset="-128"/>
              </a:rPr>
              <a:t>Emphasize </a:t>
            </a:r>
            <a:r>
              <a:rPr lang="en-US" altLang="en-US" dirty="0" smtClean="0">
                <a:solidFill>
                  <a:srgbClr val="002060"/>
                </a:solidFill>
                <a:ea typeface="ＭＳ Ｐゴシック" pitchFamily="34" charset="-128"/>
              </a:rPr>
              <a:t>detailed contextual analysis </a:t>
            </a:r>
            <a:r>
              <a:rPr lang="en-US" altLang="en-US" dirty="0" smtClean="0">
                <a:ea typeface="ＭＳ Ｐゴシック" pitchFamily="34" charset="-128"/>
              </a:rPr>
              <a:t>of a limited number of events or conditions and their relationships. </a:t>
            </a:r>
          </a:p>
          <a:p>
            <a:pPr eaLnBrk="1" hangingPunct="1"/>
            <a:r>
              <a:rPr lang="en-US" altLang="en-US" dirty="0" smtClean="0">
                <a:ea typeface="ＭＳ Ｐゴシック" pitchFamily="34" charset="-128"/>
              </a:rPr>
              <a:t>The value of case study relates to the </a:t>
            </a:r>
            <a:r>
              <a:rPr lang="en-US" altLang="en-US" dirty="0" smtClean="0">
                <a:solidFill>
                  <a:srgbClr val="002060"/>
                </a:solidFill>
                <a:ea typeface="ＭＳ Ｐゴシック" pitchFamily="34" charset="-128"/>
              </a:rPr>
              <a:t>in depth analysis </a:t>
            </a:r>
            <a:r>
              <a:rPr lang="en-US" altLang="en-US" dirty="0" smtClean="0">
                <a:ea typeface="ＭＳ Ｐゴシック" pitchFamily="34" charset="-128"/>
              </a:rPr>
              <a:t>of a single/small number of units. </a:t>
            </a:r>
          </a:p>
          <a:p>
            <a:pPr eaLnBrk="1" hangingPunct="1"/>
            <a:r>
              <a:rPr lang="en-US" altLang="en-US" dirty="0" smtClean="0">
                <a:ea typeface="ＭＳ Ｐゴシック" pitchFamily="34" charset="-128"/>
              </a:rPr>
              <a:t>Case study research is used to describe an entity that forms a </a:t>
            </a:r>
            <a:r>
              <a:rPr lang="en-US" altLang="en-US" dirty="0" smtClean="0">
                <a:solidFill>
                  <a:srgbClr val="002060"/>
                </a:solidFill>
                <a:ea typeface="ＭＳ Ｐゴシック" pitchFamily="34" charset="-128"/>
              </a:rPr>
              <a:t>single unit</a:t>
            </a:r>
            <a:r>
              <a:rPr lang="en-US" altLang="en-US" dirty="0" smtClean="0">
                <a:ea typeface="ＭＳ Ｐゴシック" pitchFamily="34" charset="-128"/>
              </a:rPr>
              <a:t> such as a person, an </a:t>
            </a:r>
            <a:r>
              <a:rPr lang="en-US" altLang="en-US" dirty="0" err="1" smtClean="0">
                <a:ea typeface="ＭＳ Ｐゴシック" pitchFamily="34" charset="-128"/>
              </a:rPr>
              <a:t>organisation</a:t>
            </a:r>
            <a:r>
              <a:rPr lang="en-US" altLang="en-US" dirty="0" smtClean="0">
                <a:ea typeface="ＭＳ Ｐゴシック" pitchFamily="34" charset="-128"/>
              </a:rPr>
              <a:t> or an institution. </a:t>
            </a:r>
          </a:p>
          <a:p>
            <a:pPr eaLnBrk="1" hangingPunct="1"/>
            <a:r>
              <a:rPr lang="en-US" altLang="en-US" dirty="0" smtClean="0">
                <a:ea typeface="ＭＳ Ｐゴシック" pitchFamily="34" charset="-128"/>
              </a:rPr>
              <a:t>Can describe a series of cases. </a:t>
            </a:r>
          </a:p>
        </p:txBody>
      </p:sp>
    </p:spTree>
    <p:extLst>
      <p:ext uri="{BB962C8B-B14F-4D97-AF65-F5344CB8AC3E}">
        <p14:creationId xmlns:p14="http://schemas.microsoft.com/office/powerpoint/2010/main" val="16168312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animEffect transition="in" filter="fade">
                                      <p:cBhvr>
                                        <p:cTn id="7" dur="1000"/>
                                        <p:tgtEl>
                                          <p:spTgt spid="30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75">
                                            <p:txEl>
                                              <p:pRg st="1" end="1"/>
                                            </p:txEl>
                                          </p:spTgt>
                                        </p:tgtEl>
                                        <p:attrNameLst>
                                          <p:attrName>style.visibility</p:attrName>
                                        </p:attrNameLst>
                                      </p:cBhvr>
                                      <p:to>
                                        <p:strVal val="visible"/>
                                      </p:to>
                                    </p:set>
                                    <p:animEffect transition="in" filter="fade">
                                      <p:cBhvr>
                                        <p:cTn id="12" dur="1000"/>
                                        <p:tgtEl>
                                          <p:spTgt spid="307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75">
                                            <p:txEl>
                                              <p:pRg st="2" end="2"/>
                                            </p:txEl>
                                          </p:spTgt>
                                        </p:tgtEl>
                                        <p:attrNameLst>
                                          <p:attrName>style.visibility</p:attrName>
                                        </p:attrNameLst>
                                      </p:cBhvr>
                                      <p:to>
                                        <p:strVal val="visible"/>
                                      </p:to>
                                    </p:set>
                                    <p:animEffect transition="in" filter="fade">
                                      <p:cBhvr>
                                        <p:cTn id="17" dur="1000"/>
                                        <p:tgtEl>
                                          <p:spTgt spid="307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75">
                                            <p:txEl>
                                              <p:pRg st="3" end="3"/>
                                            </p:txEl>
                                          </p:spTgt>
                                        </p:tgtEl>
                                        <p:attrNameLst>
                                          <p:attrName>style.visibility</p:attrName>
                                        </p:attrNameLst>
                                      </p:cBhvr>
                                      <p:to>
                                        <p:strVal val="visible"/>
                                      </p:to>
                                    </p:set>
                                    <p:animEffect transition="in" filter="fade">
                                      <p:cBhvr>
                                        <p:cTn id="22" dur="1000"/>
                                        <p:tgtEl>
                                          <p:spTgt spid="307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3429000" y="609600"/>
            <a:ext cx="5715000" cy="533400"/>
          </a:xfrm>
        </p:spPr>
        <p:txBody>
          <a:bodyPr/>
          <a:lstStyle/>
          <a:p>
            <a:pPr eaLnBrk="1" hangingPunct="1"/>
            <a:r>
              <a:rPr lang="en-US" altLang="en-US" b="1" smtClean="0">
                <a:ea typeface="ＭＳ Ｐゴシック" pitchFamily="34" charset="-128"/>
              </a:rPr>
              <a:t>Case Study</a:t>
            </a:r>
          </a:p>
        </p:txBody>
      </p:sp>
      <p:sp>
        <p:nvSpPr>
          <p:cNvPr id="3075" name="Content Placeholder 2"/>
          <p:cNvSpPr>
            <a:spLocks noGrp="1"/>
          </p:cNvSpPr>
          <p:nvPr>
            <p:ph idx="1"/>
          </p:nvPr>
        </p:nvSpPr>
        <p:spPr>
          <a:xfrm>
            <a:off x="228600" y="1676400"/>
            <a:ext cx="8915400" cy="4114800"/>
          </a:xfrm>
        </p:spPr>
        <p:txBody>
          <a:bodyPr/>
          <a:lstStyle/>
          <a:p>
            <a:pPr eaLnBrk="1" hangingPunct="1"/>
            <a:r>
              <a:rPr lang="en-US" altLang="en-US" dirty="0" smtClean="0">
                <a:ea typeface="ＭＳ Ｐゴシック" pitchFamily="34" charset="-128"/>
              </a:rPr>
              <a:t>It offers a richness and depth of information not usually offered by other methods. </a:t>
            </a:r>
          </a:p>
          <a:p>
            <a:pPr eaLnBrk="1" hangingPunct="1"/>
            <a:r>
              <a:rPr lang="en-US" altLang="en-US" dirty="0" smtClean="0">
                <a:ea typeface="ＭＳ Ｐゴシック" pitchFamily="34" charset="-128"/>
              </a:rPr>
              <a:t>Can identify how a </a:t>
            </a:r>
            <a:r>
              <a:rPr lang="en-US" altLang="en-US" dirty="0" smtClean="0">
                <a:solidFill>
                  <a:srgbClr val="002060"/>
                </a:solidFill>
                <a:ea typeface="ＭＳ Ｐゴシック" pitchFamily="34" charset="-128"/>
              </a:rPr>
              <a:t>complex set of circumstances come together to produce a particular manifestation</a:t>
            </a:r>
            <a:r>
              <a:rPr lang="en-US" altLang="en-US" dirty="0" smtClean="0">
                <a:ea typeface="ＭＳ Ｐゴシック" pitchFamily="34" charset="-128"/>
              </a:rPr>
              <a:t>. </a:t>
            </a:r>
          </a:p>
          <a:p>
            <a:pPr eaLnBrk="1" hangingPunct="1"/>
            <a:r>
              <a:rPr lang="en-US" altLang="en-US" dirty="0" smtClean="0">
                <a:ea typeface="ＭＳ Ｐゴシック" pitchFamily="34" charset="-128"/>
              </a:rPr>
              <a:t>It is a highly versatile research method and employs any and all methods of data collection from testing to interviewing. </a:t>
            </a:r>
            <a:endParaRPr lang="en-US" altLang="en-US" sz="3600" dirty="0" smtClean="0">
              <a:ea typeface="ＭＳ Ｐゴシック" pitchFamily="34" charset="-128"/>
            </a:endParaRPr>
          </a:p>
        </p:txBody>
      </p:sp>
    </p:spTree>
    <p:extLst>
      <p:ext uri="{BB962C8B-B14F-4D97-AF65-F5344CB8AC3E}">
        <p14:creationId xmlns:p14="http://schemas.microsoft.com/office/powerpoint/2010/main" val="19723341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75">
                                            <p:txEl>
                                              <p:pRg st="1" end="1"/>
                                            </p:txEl>
                                          </p:spTgt>
                                        </p:tgtEl>
                                        <p:attrNameLst>
                                          <p:attrName>style.visibility</p:attrName>
                                        </p:attrNameLst>
                                      </p:cBhvr>
                                      <p:to>
                                        <p:strVal val="visible"/>
                                      </p:to>
                                    </p:set>
                                    <p:animEffect transition="in" filter="fade">
                                      <p:cBhvr>
                                        <p:cTn id="7" dur="1000"/>
                                        <p:tgtEl>
                                          <p:spTgt spid="307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75">
                                            <p:txEl>
                                              <p:pRg st="2" end="2"/>
                                            </p:txEl>
                                          </p:spTgt>
                                        </p:tgtEl>
                                        <p:attrNameLst>
                                          <p:attrName>style.visibility</p:attrName>
                                        </p:attrNameLst>
                                      </p:cBhvr>
                                      <p:to>
                                        <p:strVal val="visible"/>
                                      </p:to>
                                    </p:set>
                                    <p:animEffect transition="in" filter="fade">
                                      <p:cBhvr>
                                        <p:cTn id="12" dur="1000"/>
                                        <p:tgtEl>
                                          <p:spTgt spid="307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smtClean="0"/>
              <a:t>Qualitative vs. Quantitative</a:t>
            </a:r>
          </a:p>
        </p:txBody>
      </p:sp>
      <p:sp>
        <p:nvSpPr>
          <p:cNvPr id="28675" name="Content Placeholder 2"/>
          <p:cNvSpPr>
            <a:spLocks noGrp="1"/>
          </p:cNvSpPr>
          <p:nvPr>
            <p:ph idx="1"/>
          </p:nvPr>
        </p:nvSpPr>
        <p:spPr>
          <a:xfrm>
            <a:off x="683568" y="1556792"/>
            <a:ext cx="7772400" cy="4114800"/>
          </a:xfrm>
        </p:spPr>
        <p:txBody>
          <a:bodyPr/>
          <a:lstStyle/>
          <a:p>
            <a:r>
              <a:rPr lang="en-US" sz="2800" dirty="0" smtClean="0"/>
              <a:t>Quantitative researchers </a:t>
            </a:r>
          </a:p>
          <a:p>
            <a:pPr lvl="1"/>
            <a:r>
              <a:rPr lang="en-US" sz="2000" dirty="0" smtClean="0"/>
              <a:t>The results of research is quantified (use numbers)</a:t>
            </a:r>
          </a:p>
          <a:p>
            <a:pPr lvl="1"/>
            <a:r>
              <a:rPr lang="en-US" sz="2000" dirty="0" smtClean="0"/>
              <a:t>generates statistics through the use of large-scale survey research, using methods such as questionnaires or structured interviews as well as </a:t>
            </a:r>
            <a:r>
              <a:rPr lang="en-US" sz="2000" dirty="0" smtClean="0"/>
              <a:t>experiments</a:t>
            </a:r>
          </a:p>
          <a:p>
            <a:pPr lvl="1"/>
            <a:r>
              <a:rPr lang="en-US" sz="2000" dirty="0" smtClean="0"/>
              <a:t>Experiment results</a:t>
            </a:r>
            <a:endParaRPr lang="en-US" sz="2000" dirty="0" smtClean="0"/>
          </a:p>
          <a:p>
            <a:r>
              <a:rPr lang="en-US" sz="2800" dirty="0" smtClean="0"/>
              <a:t>Qualitative research</a:t>
            </a:r>
          </a:p>
          <a:p>
            <a:pPr lvl="1"/>
            <a:r>
              <a:rPr lang="en-US" sz="2000" dirty="0" smtClean="0"/>
              <a:t>means "any kind of research that produces findings without using statistical procedures or other means of quantification". </a:t>
            </a:r>
          </a:p>
          <a:p>
            <a:pPr lvl="1"/>
            <a:r>
              <a:rPr lang="en-US" sz="2000" dirty="0" smtClean="0"/>
              <a:t>explores human behavior and reasons that govern such behavior. The qualitative method investigates the why and how of </a:t>
            </a:r>
            <a:r>
              <a:rPr lang="en-US" sz="2000" dirty="0" smtClean="0">
                <a:hlinkClick r:id="rId2" tooltip="Decision making"/>
              </a:rPr>
              <a:t>decision making</a:t>
            </a:r>
            <a:r>
              <a:rPr lang="en-US" sz="2000" dirty="0" smtClean="0"/>
              <a:t>, not just what, where, when. Hence, smaller but focused </a:t>
            </a:r>
            <a:r>
              <a:rPr lang="en-US" sz="2000" dirty="0" smtClean="0">
                <a:hlinkClick r:id="rId3" tooltip="Sample (statistics)"/>
              </a:rPr>
              <a:t>samples</a:t>
            </a:r>
            <a:r>
              <a:rPr lang="en-US" sz="2000" dirty="0" smtClean="0"/>
              <a:t> are more often needed, rather than large </a:t>
            </a:r>
            <a:r>
              <a:rPr lang="en-US" sz="2000" dirty="0" smtClean="0">
                <a:hlinkClick r:id="rId4" tooltip="Sample"/>
              </a:rPr>
              <a:t>samples</a:t>
            </a:r>
            <a:r>
              <a:rPr lang="en-US" sz="2000" dirty="0" smtClean="0"/>
              <a:t>.</a:t>
            </a:r>
          </a:p>
          <a:p>
            <a:pPr lvl="1">
              <a:buFont typeface="Arial" charset="0"/>
              <a:buNone/>
            </a:pPr>
            <a:endParaRPr lang="en-US" sz="2000" dirty="0" smtClean="0"/>
          </a:p>
          <a:p>
            <a:endParaRPr lang="en-US" dirty="0" smtClean="0"/>
          </a:p>
        </p:txBody>
      </p:sp>
    </p:spTree>
    <p:extLst>
      <p:ext uri="{BB962C8B-B14F-4D97-AF65-F5344CB8AC3E}">
        <p14:creationId xmlns:p14="http://schemas.microsoft.com/office/powerpoint/2010/main" val="1411973083"/>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3429000" y="609600"/>
            <a:ext cx="5715000" cy="533400"/>
          </a:xfrm>
        </p:spPr>
        <p:txBody>
          <a:bodyPr/>
          <a:lstStyle/>
          <a:p>
            <a:pPr eaLnBrk="1" hangingPunct="1"/>
            <a:r>
              <a:rPr lang="en-US" altLang="en-US" b="1" smtClean="0">
                <a:ea typeface="ＭＳ Ｐゴシック" pitchFamily="34" charset="-128"/>
              </a:rPr>
              <a:t>Case Study</a:t>
            </a:r>
          </a:p>
        </p:txBody>
      </p:sp>
      <p:sp>
        <p:nvSpPr>
          <p:cNvPr id="3075" name="Content Placeholder 2"/>
          <p:cNvSpPr>
            <a:spLocks noGrp="1"/>
          </p:cNvSpPr>
          <p:nvPr>
            <p:ph idx="1"/>
          </p:nvPr>
        </p:nvSpPr>
        <p:spPr>
          <a:xfrm>
            <a:off x="228600" y="1676400"/>
            <a:ext cx="8686800" cy="4114800"/>
          </a:xfrm>
        </p:spPr>
        <p:txBody>
          <a:bodyPr/>
          <a:lstStyle/>
          <a:p>
            <a:pPr eaLnBrk="1" hangingPunct="1"/>
            <a:r>
              <a:rPr lang="en-US" altLang="en-US" smtClean="0">
                <a:ea typeface="ＭＳ Ｐゴシック" pitchFamily="34" charset="-128"/>
              </a:rPr>
              <a:t>Generalisability is not normally as issue for the researcher</a:t>
            </a:r>
          </a:p>
          <a:p>
            <a:pPr eaLnBrk="1" hangingPunct="1"/>
            <a:r>
              <a:rPr lang="en-US" altLang="en-US" smtClean="0">
                <a:ea typeface="ＭＳ Ｐゴシック" pitchFamily="34" charset="-128"/>
              </a:rPr>
              <a:t>It is an issue for the readers who want to know whether the findings can be applied elsewhere. </a:t>
            </a:r>
          </a:p>
          <a:p>
            <a:pPr eaLnBrk="1" hangingPunct="1"/>
            <a:r>
              <a:rPr lang="en-US" altLang="en-US" smtClean="0">
                <a:ea typeface="ＭＳ Ｐゴシック" pitchFamily="34" charset="-128"/>
              </a:rPr>
              <a:t>The readers must decide whether or not the case being described is sufficiently representative or similar to their own local situation. </a:t>
            </a:r>
          </a:p>
        </p:txBody>
      </p:sp>
    </p:spTree>
    <p:extLst>
      <p:ext uri="{BB962C8B-B14F-4D97-AF65-F5344CB8AC3E}">
        <p14:creationId xmlns:p14="http://schemas.microsoft.com/office/powerpoint/2010/main" val="4616604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75">
                                            <p:txEl>
                                              <p:pRg st="1" end="1"/>
                                            </p:txEl>
                                          </p:spTgt>
                                        </p:tgtEl>
                                        <p:attrNameLst>
                                          <p:attrName>style.visibility</p:attrName>
                                        </p:attrNameLst>
                                      </p:cBhvr>
                                      <p:to>
                                        <p:strVal val="visible"/>
                                      </p:to>
                                    </p:set>
                                    <p:animEffect transition="in" filter="fade">
                                      <p:cBhvr>
                                        <p:cTn id="7" dur="1000"/>
                                        <p:tgtEl>
                                          <p:spTgt spid="307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75">
                                            <p:txEl>
                                              <p:pRg st="2" end="2"/>
                                            </p:txEl>
                                          </p:spTgt>
                                        </p:tgtEl>
                                        <p:attrNameLst>
                                          <p:attrName>style.visibility</p:attrName>
                                        </p:attrNameLst>
                                      </p:cBhvr>
                                      <p:to>
                                        <p:strVal val="visible"/>
                                      </p:to>
                                    </p:set>
                                    <p:animEffect transition="in" filter="fade">
                                      <p:cBhvr>
                                        <p:cTn id="12" dur="1000"/>
                                        <p:tgtEl>
                                          <p:spTgt spid="307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3429000" y="609600"/>
            <a:ext cx="5715000" cy="533400"/>
          </a:xfrm>
        </p:spPr>
        <p:txBody>
          <a:bodyPr/>
          <a:lstStyle/>
          <a:p>
            <a:pPr eaLnBrk="1" hangingPunct="1"/>
            <a:r>
              <a:rPr lang="en-US" altLang="en-US" b="1" smtClean="0">
                <a:ea typeface="ＭＳ Ｐゴシック" pitchFamily="34" charset="-128"/>
              </a:rPr>
              <a:t>Case Study</a:t>
            </a:r>
          </a:p>
        </p:txBody>
      </p:sp>
      <p:sp>
        <p:nvSpPr>
          <p:cNvPr id="3075" name="Content Placeholder 2"/>
          <p:cNvSpPr>
            <a:spLocks noGrp="1"/>
          </p:cNvSpPr>
          <p:nvPr>
            <p:ph idx="1"/>
          </p:nvPr>
        </p:nvSpPr>
        <p:spPr>
          <a:xfrm>
            <a:off x="228600" y="1676400"/>
            <a:ext cx="8686800" cy="4114800"/>
          </a:xfrm>
        </p:spPr>
        <p:txBody>
          <a:bodyPr/>
          <a:lstStyle/>
          <a:p>
            <a:pPr eaLnBrk="1" hangingPunct="1">
              <a:buFontTx/>
              <a:buNone/>
            </a:pPr>
            <a:r>
              <a:rPr lang="en-US" altLang="en-US" smtClean="0">
                <a:ea typeface="ＭＳ Ｐゴシック" pitchFamily="34" charset="-128"/>
              </a:rPr>
              <a:t>Six steps to be used: </a:t>
            </a:r>
            <a:endParaRPr lang="en-US" altLang="en-US" sz="3600" smtClean="0">
              <a:ea typeface="ＭＳ Ｐゴシック" pitchFamily="34" charset="-128"/>
            </a:endParaRPr>
          </a:p>
          <a:p>
            <a:pPr eaLnBrk="1" hangingPunct="1"/>
            <a:r>
              <a:rPr lang="en-US" altLang="en-US" smtClean="0">
                <a:ea typeface="ＭＳ Ｐゴシック" pitchFamily="34" charset="-128"/>
              </a:rPr>
              <a:t>Determine and define the research questions </a:t>
            </a:r>
          </a:p>
          <a:p>
            <a:pPr eaLnBrk="1" hangingPunct="1"/>
            <a:r>
              <a:rPr lang="en-US" altLang="en-US" smtClean="0">
                <a:ea typeface="ＭＳ Ｐゴシック" pitchFamily="34" charset="-128"/>
              </a:rPr>
              <a:t>Select the cases and determine data gathering and analysis techniques </a:t>
            </a:r>
          </a:p>
          <a:p>
            <a:pPr eaLnBrk="1" hangingPunct="1"/>
            <a:r>
              <a:rPr lang="en-US" altLang="en-US" smtClean="0">
                <a:ea typeface="ＭＳ Ｐゴシック" pitchFamily="34" charset="-128"/>
              </a:rPr>
              <a:t>Prepare to collect the data </a:t>
            </a:r>
          </a:p>
          <a:p>
            <a:pPr eaLnBrk="1" hangingPunct="1"/>
            <a:r>
              <a:rPr lang="en-US" altLang="en-US" smtClean="0">
                <a:ea typeface="ＭＳ Ｐゴシック" pitchFamily="34" charset="-128"/>
              </a:rPr>
              <a:t>Collect data in the field </a:t>
            </a:r>
          </a:p>
          <a:p>
            <a:pPr eaLnBrk="1" hangingPunct="1"/>
            <a:r>
              <a:rPr lang="en-US" altLang="en-US" smtClean="0">
                <a:ea typeface="ＭＳ Ｐゴシック" pitchFamily="34" charset="-128"/>
              </a:rPr>
              <a:t>Evaluate and analyze the data </a:t>
            </a:r>
          </a:p>
          <a:p>
            <a:pPr eaLnBrk="1" hangingPunct="1"/>
            <a:r>
              <a:rPr lang="en-US" altLang="en-US" smtClean="0">
                <a:ea typeface="ＭＳ Ｐゴシック" pitchFamily="34" charset="-128"/>
              </a:rPr>
              <a:t>Prepare the report </a:t>
            </a:r>
          </a:p>
        </p:txBody>
      </p:sp>
    </p:spTree>
    <p:extLst>
      <p:ext uri="{BB962C8B-B14F-4D97-AF65-F5344CB8AC3E}">
        <p14:creationId xmlns:p14="http://schemas.microsoft.com/office/powerpoint/2010/main" val="26817829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75">
                                            <p:txEl>
                                              <p:pRg st="1" end="1"/>
                                            </p:txEl>
                                          </p:spTgt>
                                        </p:tgtEl>
                                        <p:attrNameLst>
                                          <p:attrName>style.visibility</p:attrName>
                                        </p:attrNameLst>
                                      </p:cBhvr>
                                      <p:to>
                                        <p:strVal val="visible"/>
                                      </p:to>
                                    </p:set>
                                    <p:animEffect transition="in" filter="fade">
                                      <p:cBhvr>
                                        <p:cTn id="7" dur="1000"/>
                                        <p:tgtEl>
                                          <p:spTgt spid="3075">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75">
                                            <p:txEl>
                                              <p:pRg st="2" end="2"/>
                                            </p:txEl>
                                          </p:spTgt>
                                        </p:tgtEl>
                                        <p:attrNameLst>
                                          <p:attrName>style.visibility</p:attrName>
                                        </p:attrNameLst>
                                      </p:cBhvr>
                                      <p:to>
                                        <p:strVal val="visible"/>
                                      </p:to>
                                    </p:set>
                                    <p:animEffect transition="in" filter="fade">
                                      <p:cBhvr>
                                        <p:cTn id="12" dur="1000"/>
                                        <p:tgtEl>
                                          <p:spTgt spid="3075">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75">
                                            <p:txEl>
                                              <p:pRg st="3" end="3"/>
                                            </p:txEl>
                                          </p:spTgt>
                                        </p:tgtEl>
                                        <p:attrNameLst>
                                          <p:attrName>style.visibility</p:attrName>
                                        </p:attrNameLst>
                                      </p:cBhvr>
                                      <p:to>
                                        <p:strVal val="visible"/>
                                      </p:to>
                                    </p:set>
                                    <p:animEffect transition="in" filter="fade">
                                      <p:cBhvr>
                                        <p:cTn id="17" dur="1000"/>
                                        <p:tgtEl>
                                          <p:spTgt spid="307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75">
                                            <p:txEl>
                                              <p:pRg st="4" end="4"/>
                                            </p:txEl>
                                          </p:spTgt>
                                        </p:tgtEl>
                                        <p:attrNameLst>
                                          <p:attrName>style.visibility</p:attrName>
                                        </p:attrNameLst>
                                      </p:cBhvr>
                                      <p:to>
                                        <p:strVal val="visible"/>
                                      </p:to>
                                    </p:set>
                                    <p:animEffect transition="in" filter="fade">
                                      <p:cBhvr>
                                        <p:cTn id="22" dur="1000"/>
                                        <p:tgtEl>
                                          <p:spTgt spid="3075">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75">
                                            <p:txEl>
                                              <p:pRg st="5" end="5"/>
                                            </p:txEl>
                                          </p:spTgt>
                                        </p:tgtEl>
                                        <p:attrNameLst>
                                          <p:attrName>style.visibility</p:attrName>
                                        </p:attrNameLst>
                                      </p:cBhvr>
                                      <p:to>
                                        <p:strVal val="visible"/>
                                      </p:to>
                                    </p:set>
                                    <p:animEffect transition="in" filter="fade">
                                      <p:cBhvr>
                                        <p:cTn id="27" dur="1000"/>
                                        <p:tgtEl>
                                          <p:spTgt spid="3075">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075">
                                            <p:txEl>
                                              <p:pRg st="6" end="6"/>
                                            </p:txEl>
                                          </p:spTgt>
                                        </p:tgtEl>
                                        <p:attrNameLst>
                                          <p:attrName>style.visibility</p:attrName>
                                        </p:attrNameLst>
                                      </p:cBhvr>
                                      <p:to>
                                        <p:strVal val="visible"/>
                                      </p:to>
                                    </p:set>
                                    <p:animEffect transition="in" filter="fade">
                                      <p:cBhvr>
                                        <p:cTn id="32" dur="1000"/>
                                        <p:tgtEl>
                                          <p:spTgt spid="307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3429000" y="609600"/>
            <a:ext cx="5715000" cy="533400"/>
          </a:xfrm>
        </p:spPr>
        <p:txBody>
          <a:bodyPr/>
          <a:lstStyle/>
          <a:p>
            <a:pPr eaLnBrk="1" hangingPunct="1"/>
            <a:r>
              <a:rPr lang="en-US" altLang="en-US" b="1" smtClean="0">
                <a:ea typeface="ＭＳ Ｐゴシック" pitchFamily="34" charset="-128"/>
              </a:rPr>
              <a:t>Case Study</a:t>
            </a:r>
          </a:p>
        </p:txBody>
      </p:sp>
      <p:sp>
        <p:nvSpPr>
          <p:cNvPr id="36867" name="Content Placeholder 2"/>
          <p:cNvSpPr>
            <a:spLocks noGrp="1"/>
          </p:cNvSpPr>
          <p:nvPr>
            <p:ph idx="1"/>
          </p:nvPr>
        </p:nvSpPr>
        <p:spPr>
          <a:xfrm>
            <a:off x="228600" y="1828800"/>
            <a:ext cx="8686800" cy="4114800"/>
          </a:xfrm>
        </p:spPr>
        <p:txBody>
          <a:bodyPr/>
          <a:lstStyle/>
          <a:p>
            <a:pPr eaLnBrk="1" hangingPunct="1"/>
            <a:r>
              <a:rPr lang="en-US" altLang="en-US" sz="1800" smtClean="0">
                <a:ea typeface="ＭＳ Ｐゴシック" pitchFamily="34" charset="-128"/>
              </a:rPr>
              <a:t>Flyvbjerg, B. (2004). Five misunderstandings about case-study research. In C. Seale, Gobo, G., Gubrium, J. F. &amp; Silverman, D. (eds.) </a:t>
            </a:r>
            <a:r>
              <a:rPr lang="en-US" altLang="en-US" sz="1800" i="1" smtClean="0">
                <a:ea typeface="ＭＳ Ｐゴシック" pitchFamily="34" charset="-128"/>
              </a:rPr>
              <a:t>Qualitative research practice</a:t>
            </a:r>
            <a:r>
              <a:rPr lang="en-US" altLang="en-US" sz="1800" smtClean="0">
                <a:ea typeface="ＭＳ Ｐゴシック" pitchFamily="34" charset="-128"/>
              </a:rPr>
              <a:t> (pp.420-434). London: Sage.</a:t>
            </a:r>
          </a:p>
          <a:p>
            <a:pPr eaLnBrk="1" hangingPunct="1"/>
            <a:r>
              <a:rPr lang="en-US" altLang="en-US" sz="1800" smtClean="0">
                <a:ea typeface="ＭＳ Ｐゴシック" pitchFamily="34" charset="-128"/>
              </a:rPr>
              <a:t>Stake, R. E. (2005). Qualitative case studies. In. N. K. Denzin &amp; Lincoln, Y. S. (eds.) </a:t>
            </a:r>
            <a:r>
              <a:rPr lang="en-US" altLang="en-US" sz="1800" i="1" smtClean="0">
                <a:ea typeface="ＭＳ Ｐゴシック" pitchFamily="34" charset="-128"/>
              </a:rPr>
              <a:t>The Sage handbook of qualitative research</a:t>
            </a:r>
            <a:r>
              <a:rPr lang="en-US" altLang="en-US" sz="1800" smtClean="0">
                <a:ea typeface="ＭＳ Ｐゴシック" pitchFamily="34" charset="-128"/>
              </a:rPr>
              <a:t> (3</a:t>
            </a:r>
            <a:r>
              <a:rPr lang="en-US" altLang="en-US" sz="1800" baseline="30000" smtClean="0">
                <a:ea typeface="ＭＳ Ｐゴシック" pitchFamily="34" charset="-128"/>
              </a:rPr>
              <a:t>rd</a:t>
            </a:r>
            <a:r>
              <a:rPr lang="en-US" altLang="en-US" sz="1800" smtClean="0">
                <a:ea typeface="ＭＳ Ｐゴシック" pitchFamily="34" charset="-128"/>
              </a:rPr>
              <a:t> ed.) (pp.443-466). Thousand Oaks: Sage.</a:t>
            </a:r>
          </a:p>
        </p:txBody>
      </p:sp>
    </p:spTree>
    <p:extLst>
      <p:ext uri="{BB962C8B-B14F-4D97-AF65-F5344CB8AC3E}">
        <p14:creationId xmlns:p14="http://schemas.microsoft.com/office/powerpoint/2010/main" val="1851895852"/>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188640"/>
            <a:ext cx="7772400" cy="1143000"/>
          </a:xfrm>
        </p:spPr>
        <p:txBody>
          <a:bodyPr/>
          <a:lstStyle/>
          <a:p>
            <a:r>
              <a:rPr lang="en-US" dirty="0" smtClean="0"/>
              <a:t>Formal Methods</a:t>
            </a:r>
            <a:endParaRPr lang="en-MY" dirty="0"/>
          </a:p>
        </p:txBody>
      </p:sp>
      <p:sp>
        <p:nvSpPr>
          <p:cNvPr id="3" name="Content Placeholder 2"/>
          <p:cNvSpPr>
            <a:spLocks noGrp="1"/>
          </p:cNvSpPr>
          <p:nvPr>
            <p:ph idx="1"/>
          </p:nvPr>
        </p:nvSpPr>
        <p:spPr>
          <a:xfrm>
            <a:off x="467544" y="1916832"/>
            <a:ext cx="8229600" cy="4525963"/>
          </a:xfrm>
        </p:spPr>
        <p:txBody>
          <a:bodyPr/>
          <a:lstStyle/>
          <a:p>
            <a:r>
              <a:rPr lang="en-US" sz="2800" dirty="0" smtClean="0"/>
              <a:t>Formal</a:t>
            </a:r>
          </a:p>
          <a:p>
            <a:pPr lvl="1"/>
            <a:r>
              <a:rPr lang="en-US" sz="2400" dirty="0" smtClean="0"/>
              <a:t>Used to prove facts about algorithms</a:t>
            </a:r>
          </a:p>
          <a:p>
            <a:pPr lvl="1"/>
            <a:r>
              <a:rPr lang="en-US" sz="2400" dirty="0" smtClean="0"/>
              <a:t>Skills needed:</a:t>
            </a:r>
          </a:p>
          <a:p>
            <a:pPr lvl="2"/>
            <a:r>
              <a:rPr lang="en-US" sz="1800" dirty="0" smtClean="0"/>
              <a:t> </a:t>
            </a:r>
            <a:r>
              <a:rPr lang="en-US" sz="2000" dirty="0" smtClean="0"/>
              <a:t>problem-solving, mathematical proof techniques, algorithms design and analysis, complexity theory </a:t>
            </a:r>
          </a:p>
          <a:p>
            <a:pPr lvl="1"/>
            <a:r>
              <a:rPr lang="en-US" sz="2400" dirty="0" smtClean="0"/>
              <a:t>Example:</a:t>
            </a:r>
          </a:p>
          <a:p>
            <a:pPr lvl="2"/>
            <a:r>
              <a:rPr lang="en-US" sz="2000" dirty="0" smtClean="0"/>
              <a:t>Formal specification of a software component</a:t>
            </a:r>
          </a:p>
          <a:p>
            <a:pPr lvl="2"/>
            <a:r>
              <a:rPr lang="en-US" sz="2000" dirty="0" smtClean="0"/>
              <a:t>Time or space complexity of an algorithm</a:t>
            </a:r>
          </a:p>
          <a:p>
            <a:pPr lvl="2"/>
            <a:r>
              <a:rPr lang="en-US" sz="2000" dirty="0" smtClean="0"/>
              <a:t>Correctness or the quality of the solutions generated by the algorithm</a:t>
            </a:r>
          </a:p>
          <a:p>
            <a:endParaRPr lang="en-US" sz="1600" dirty="0" smtClean="0"/>
          </a:p>
          <a:p>
            <a:endParaRPr lang="en-MY" sz="2400" dirty="0"/>
          </a:p>
        </p:txBody>
      </p:sp>
      <p:sp>
        <p:nvSpPr>
          <p:cNvPr id="4" name="TextBox 3"/>
          <p:cNvSpPr txBox="1"/>
          <p:nvPr/>
        </p:nvSpPr>
        <p:spPr>
          <a:xfrm>
            <a:off x="1835696" y="1124744"/>
            <a:ext cx="6192688" cy="369332"/>
          </a:xfrm>
          <a:prstGeom prst="rect">
            <a:avLst/>
          </a:prstGeom>
          <a:noFill/>
        </p:spPr>
        <p:txBody>
          <a:bodyPr wrap="square" rtlCol="0">
            <a:spAutoFit/>
          </a:bodyPr>
          <a:lstStyle/>
          <a:p>
            <a:r>
              <a:rPr lang="en-US" dirty="0" smtClean="0"/>
              <a:t>(</a:t>
            </a:r>
            <a:r>
              <a:rPr lang="en-US" dirty="0" err="1" smtClean="0"/>
              <a:t>Amaral</a:t>
            </a:r>
            <a:r>
              <a:rPr lang="en-US" dirty="0" smtClean="0"/>
              <a:t>, J., About Computing Science Research Methodology)</a:t>
            </a:r>
            <a:endParaRPr lang="en-MY" dirty="0"/>
          </a:p>
        </p:txBody>
      </p:sp>
      <p:pic>
        <p:nvPicPr>
          <p:cNvPr id="3074" name="Picture 2"/>
          <p:cNvPicPr>
            <a:picLocks noChangeAspect="1" noChangeArrowheads="1"/>
          </p:cNvPicPr>
          <p:nvPr/>
        </p:nvPicPr>
        <p:blipFill>
          <a:blip r:embed="rId2" cstate="print"/>
          <a:srcRect/>
          <a:stretch>
            <a:fillRect/>
          </a:stretch>
        </p:blipFill>
        <p:spPr bwMode="auto">
          <a:xfrm>
            <a:off x="6732240" y="1556792"/>
            <a:ext cx="2195736" cy="1307929"/>
          </a:xfrm>
          <a:prstGeom prst="rect">
            <a:avLst/>
          </a:prstGeom>
          <a:noFill/>
          <a:ln w="9525">
            <a:noFill/>
            <a:miter lim="800000"/>
            <a:headEnd/>
            <a:tailEnd/>
          </a:ln>
        </p:spPr>
      </p:pic>
      <p:sp>
        <p:nvSpPr>
          <p:cNvPr id="6" name="Date Placeholder 4"/>
          <p:cNvSpPr>
            <a:spLocks noGrp="1"/>
          </p:cNvSpPr>
          <p:nvPr>
            <p:ph type="dt" sz="quarter" idx="10"/>
          </p:nvPr>
        </p:nvSpPr>
        <p:spPr bwMode="auto">
          <a:xfrm>
            <a:off x="1830363" y="6492875"/>
            <a:ext cx="2016224" cy="365125"/>
          </a:xfrm>
          <a:noFill/>
          <a:ln>
            <a:miter lim="800000"/>
            <a:headEnd/>
            <a:tailEnd/>
          </a:ln>
        </p:spPr>
        <p:txBody>
          <a:bodyPr/>
          <a:lstStyle/>
          <a:p>
            <a:r>
              <a:rPr lang="en-US" sz="1000" dirty="0" smtClean="0">
                <a:solidFill>
                  <a:schemeClr val="bg1"/>
                </a:solidFill>
              </a:rPr>
              <a:t>Assoc. </a:t>
            </a:r>
            <a:r>
              <a:rPr lang="en-US" sz="1000" dirty="0">
                <a:solidFill>
                  <a:schemeClr val="bg1"/>
                </a:solidFill>
              </a:rPr>
              <a:t>Prof Dr </a:t>
            </a:r>
            <a:r>
              <a:rPr lang="en-US" sz="1000" dirty="0" err="1">
                <a:solidFill>
                  <a:schemeClr val="bg1"/>
                </a:solidFill>
              </a:rPr>
              <a:t>Subariah</a:t>
            </a:r>
            <a:r>
              <a:rPr lang="en-US" sz="1000" dirty="0">
                <a:solidFill>
                  <a:schemeClr val="bg1"/>
                </a:solidFill>
              </a:rPr>
              <a:t> Ibrahim</a:t>
            </a:r>
            <a:endParaRPr lang="en-MY" sz="1000" dirty="0">
              <a:solidFill>
                <a:schemeClr val="bg1"/>
              </a:solidFill>
            </a:endParaRPr>
          </a:p>
        </p:txBody>
      </p:sp>
    </p:spTree>
    <p:extLst>
      <p:ext uri="{BB962C8B-B14F-4D97-AF65-F5344CB8AC3E}">
        <p14:creationId xmlns:p14="http://schemas.microsoft.com/office/powerpoint/2010/main" val="1333088593"/>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b="1" dirty="0" smtClean="0"/>
              <a:t>Mathematical Modeling</a:t>
            </a:r>
            <a:endParaRPr lang="en-US" dirty="0" smtClean="0"/>
          </a:p>
        </p:txBody>
      </p:sp>
      <p:sp>
        <p:nvSpPr>
          <p:cNvPr id="3" name="Content Placeholder 2"/>
          <p:cNvSpPr>
            <a:spLocks noGrp="1"/>
          </p:cNvSpPr>
          <p:nvPr>
            <p:ph idx="1"/>
          </p:nvPr>
        </p:nvSpPr>
        <p:spPr>
          <a:xfrm>
            <a:off x="642910" y="1785926"/>
            <a:ext cx="7772400" cy="4114800"/>
          </a:xfrm>
        </p:spPr>
        <p:txBody>
          <a:bodyPr/>
          <a:lstStyle/>
          <a:p>
            <a:pPr>
              <a:defRPr/>
            </a:pPr>
            <a:r>
              <a:rPr lang="en-US" sz="2800" dirty="0" smtClean="0"/>
              <a:t>Performs the problem </a:t>
            </a:r>
            <a:r>
              <a:rPr lang="en-US" sz="2800" dirty="0"/>
              <a:t>abstraction, when different properties of a system </a:t>
            </a:r>
            <a:r>
              <a:rPr lang="en-US" sz="2800" dirty="0" smtClean="0"/>
              <a:t>are defined </a:t>
            </a:r>
            <a:r>
              <a:rPr lang="en-US" sz="2800" dirty="0"/>
              <a:t>using a set of parameters and interactions of </a:t>
            </a:r>
            <a:r>
              <a:rPr lang="en-US" sz="2800" dirty="0" smtClean="0"/>
              <a:t>these properties </a:t>
            </a:r>
            <a:r>
              <a:rPr lang="en-US" sz="2800" dirty="0"/>
              <a:t>are defined with functions over the </a:t>
            </a:r>
            <a:r>
              <a:rPr lang="en-US" sz="2800" dirty="0" smtClean="0"/>
              <a:t>parameters.</a:t>
            </a:r>
          </a:p>
          <a:p>
            <a:pPr>
              <a:defRPr/>
            </a:pPr>
            <a:r>
              <a:rPr lang="en-US" sz="2800" dirty="0" smtClean="0"/>
              <a:t>Mathematical </a:t>
            </a:r>
            <a:r>
              <a:rPr lang="en-US" sz="2800" dirty="0"/>
              <a:t>modeling provides a set of features, it allows to</a:t>
            </a:r>
          </a:p>
          <a:p>
            <a:pPr lvl="1">
              <a:defRPr/>
            </a:pPr>
            <a:r>
              <a:rPr lang="en-US" sz="2000" dirty="0" smtClean="0"/>
              <a:t>investigate </a:t>
            </a:r>
            <a:r>
              <a:rPr lang="en-US" sz="2000" dirty="0"/>
              <a:t>properties of the whole system, based on </a:t>
            </a:r>
            <a:r>
              <a:rPr lang="en-US" sz="2000" dirty="0" smtClean="0"/>
              <a:t>a subset </a:t>
            </a:r>
            <a:r>
              <a:rPr lang="en-US" sz="2000" dirty="0"/>
              <a:t>of measured parameters.</a:t>
            </a:r>
          </a:p>
          <a:p>
            <a:pPr lvl="1">
              <a:defRPr/>
            </a:pPr>
            <a:r>
              <a:rPr lang="en-US" sz="2000" dirty="0" smtClean="0"/>
              <a:t>see </a:t>
            </a:r>
            <a:r>
              <a:rPr lang="en-US" sz="2000" dirty="0"/>
              <a:t>the system’s asymptotic behavior.</a:t>
            </a:r>
          </a:p>
          <a:p>
            <a:pPr lvl="1">
              <a:defRPr/>
            </a:pPr>
            <a:r>
              <a:rPr lang="en-US" sz="2000" dirty="0" smtClean="0"/>
              <a:t>find </a:t>
            </a:r>
            <a:r>
              <a:rPr lang="en-US" sz="2000" dirty="0"/>
              <a:t>optimal conditions for a system.</a:t>
            </a:r>
          </a:p>
        </p:txBody>
      </p:sp>
    </p:spTree>
    <p:extLst>
      <p:ext uri="{BB962C8B-B14F-4D97-AF65-F5344CB8AC3E}">
        <p14:creationId xmlns:p14="http://schemas.microsoft.com/office/powerpoint/2010/main" val="523093400"/>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188640"/>
            <a:ext cx="7772400" cy="1143000"/>
          </a:xfrm>
        </p:spPr>
        <p:txBody>
          <a:bodyPr/>
          <a:lstStyle/>
          <a:p>
            <a:r>
              <a:rPr lang="en-US" dirty="0" smtClean="0"/>
              <a:t>Modeling</a:t>
            </a:r>
            <a:endParaRPr lang="en-MY" dirty="0"/>
          </a:p>
        </p:txBody>
      </p:sp>
      <p:sp>
        <p:nvSpPr>
          <p:cNvPr id="3" name="Content Placeholder 2"/>
          <p:cNvSpPr>
            <a:spLocks noGrp="1"/>
          </p:cNvSpPr>
          <p:nvPr>
            <p:ph idx="1"/>
          </p:nvPr>
        </p:nvSpPr>
        <p:spPr/>
        <p:txBody>
          <a:bodyPr/>
          <a:lstStyle/>
          <a:p>
            <a:r>
              <a:rPr lang="en-US" sz="2800" dirty="0" smtClean="0"/>
              <a:t>Model</a:t>
            </a:r>
          </a:p>
          <a:p>
            <a:pPr lvl="1"/>
            <a:r>
              <a:rPr lang="en-US" sz="2000" dirty="0" smtClean="0"/>
              <a:t>Centered on defining an abstract model for a real system</a:t>
            </a:r>
          </a:p>
          <a:p>
            <a:pPr lvl="1"/>
            <a:endParaRPr lang="en-US" sz="2000" dirty="0" smtClean="0"/>
          </a:p>
          <a:p>
            <a:pPr lvl="1"/>
            <a:r>
              <a:rPr lang="en-US" sz="2000" dirty="0" smtClean="0"/>
              <a:t>Use a model to perform experiments that could not be performed in the system itself because of cost or accessibility, thus the model developed is an instrument used by researchers to study the research ‘s object.</a:t>
            </a:r>
          </a:p>
          <a:p>
            <a:pPr lvl="1"/>
            <a:endParaRPr lang="en-US" sz="2000" dirty="0" smtClean="0"/>
          </a:p>
          <a:p>
            <a:pPr lvl="1"/>
            <a:r>
              <a:rPr lang="en-US" sz="2000" dirty="0" smtClean="0"/>
              <a:t>Experiments based on a model can also be simulations (may use simulation tools to evaluate the proposed solution)</a:t>
            </a:r>
            <a:endParaRPr lang="en-MY" sz="2000" dirty="0"/>
          </a:p>
        </p:txBody>
      </p:sp>
      <p:sp>
        <p:nvSpPr>
          <p:cNvPr id="4" name="TextBox 3"/>
          <p:cNvSpPr txBox="1"/>
          <p:nvPr/>
        </p:nvSpPr>
        <p:spPr>
          <a:xfrm>
            <a:off x="1835696" y="1124744"/>
            <a:ext cx="6192688" cy="369332"/>
          </a:xfrm>
          <a:prstGeom prst="rect">
            <a:avLst/>
          </a:prstGeom>
          <a:noFill/>
        </p:spPr>
        <p:txBody>
          <a:bodyPr wrap="square" rtlCol="0">
            <a:spAutoFit/>
          </a:bodyPr>
          <a:lstStyle/>
          <a:p>
            <a:r>
              <a:rPr lang="en-US" dirty="0" smtClean="0"/>
              <a:t>(</a:t>
            </a:r>
            <a:r>
              <a:rPr lang="en-US" dirty="0" err="1" smtClean="0"/>
              <a:t>Amaral</a:t>
            </a:r>
            <a:r>
              <a:rPr lang="en-US" dirty="0" smtClean="0"/>
              <a:t>, J., About Computing Science Research Methodology)</a:t>
            </a:r>
            <a:endParaRPr lang="en-MY" dirty="0"/>
          </a:p>
        </p:txBody>
      </p:sp>
    </p:spTree>
    <p:extLst>
      <p:ext uri="{BB962C8B-B14F-4D97-AF65-F5344CB8AC3E}">
        <p14:creationId xmlns:p14="http://schemas.microsoft.com/office/powerpoint/2010/main" val="1980206629"/>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b="1" dirty="0" smtClean="0"/>
              <a:t>Computer Simulation</a:t>
            </a:r>
            <a:endParaRPr lang="en-US" dirty="0" smtClean="0"/>
          </a:p>
        </p:txBody>
      </p:sp>
      <p:sp>
        <p:nvSpPr>
          <p:cNvPr id="3" name="Content Placeholder 2"/>
          <p:cNvSpPr>
            <a:spLocks noGrp="1"/>
          </p:cNvSpPr>
          <p:nvPr>
            <p:ph idx="1"/>
          </p:nvPr>
        </p:nvSpPr>
        <p:spPr/>
        <p:txBody>
          <a:bodyPr/>
          <a:lstStyle/>
          <a:p>
            <a:pPr marL="0" indent="0">
              <a:buFont typeface="Arial" charset="0"/>
              <a:buNone/>
              <a:defRPr/>
            </a:pPr>
            <a:r>
              <a:rPr lang="en-US" sz="2000" dirty="0" smtClean="0"/>
              <a:t>When </a:t>
            </a:r>
            <a:r>
              <a:rPr lang="en-US" sz="2000" dirty="0"/>
              <a:t>a </a:t>
            </a:r>
            <a:r>
              <a:rPr lang="en-US" sz="2000" dirty="0" smtClean="0"/>
              <a:t>small sample </a:t>
            </a:r>
            <a:r>
              <a:rPr lang="en-US" sz="2000" dirty="0"/>
              <a:t>program representing the studying algorithm/protocol </a:t>
            </a:r>
            <a:r>
              <a:rPr lang="en-US" sz="2000" dirty="0" smtClean="0"/>
              <a:t>is created </a:t>
            </a:r>
            <a:r>
              <a:rPr lang="en-US" sz="2000" dirty="0"/>
              <a:t>for an existing toolkit (or seldom from the scratch</a:t>
            </a:r>
            <a:r>
              <a:rPr lang="en-US" sz="2000" dirty="0" smtClean="0"/>
              <a:t>), which </a:t>
            </a:r>
            <a:r>
              <a:rPr lang="en-US" sz="2000" dirty="0"/>
              <a:t>simulates the </a:t>
            </a:r>
            <a:r>
              <a:rPr lang="en-US" sz="2000" dirty="0" smtClean="0"/>
              <a:t>real work or practice.</a:t>
            </a:r>
            <a:endParaRPr lang="en-US" sz="2000" dirty="0"/>
          </a:p>
          <a:p>
            <a:pPr marL="0" indent="0">
              <a:buFont typeface="Arial" charset="0"/>
              <a:buNone/>
              <a:defRPr/>
            </a:pPr>
            <a:r>
              <a:rPr lang="en-US" sz="2000" dirty="0"/>
              <a:t>Computer Simulation allows to</a:t>
            </a:r>
          </a:p>
          <a:p>
            <a:pPr>
              <a:defRPr/>
            </a:pPr>
            <a:r>
              <a:rPr lang="en-US" sz="2000" dirty="0" smtClean="0"/>
              <a:t>produce </a:t>
            </a:r>
            <a:r>
              <a:rPr lang="en-US" sz="2000" dirty="0"/>
              <a:t>“cheap” evaluation research.</a:t>
            </a:r>
          </a:p>
          <a:p>
            <a:pPr>
              <a:defRPr/>
            </a:pPr>
            <a:r>
              <a:rPr lang="en-US" sz="2000" dirty="0" smtClean="0"/>
              <a:t>do </a:t>
            </a:r>
            <a:r>
              <a:rPr lang="en-US" sz="2000" dirty="0"/>
              <a:t>research, when the development time is crucial.</a:t>
            </a:r>
          </a:p>
          <a:p>
            <a:pPr>
              <a:defRPr/>
            </a:pPr>
            <a:r>
              <a:rPr lang="en-US" sz="2000" dirty="0" smtClean="0"/>
              <a:t>do </a:t>
            </a:r>
            <a:r>
              <a:rPr lang="en-US" sz="2000" dirty="0"/>
              <a:t>research, when the sources (money, number </a:t>
            </a:r>
            <a:r>
              <a:rPr lang="en-US" sz="2000" dirty="0" smtClean="0"/>
              <a:t>of devices</a:t>
            </a:r>
            <a:r>
              <a:rPr lang="en-US" sz="2000" dirty="0"/>
              <a:t>) are limited.</a:t>
            </a:r>
          </a:p>
          <a:p>
            <a:pPr>
              <a:defRPr/>
            </a:pPr>
            <a:r>
              <a:rPr lang="en-US" sz="2000" dirty="0" smtClean="0"/>
              <a:t>do </a:t>
            </a:r>
            <a:r>
              <a:rPr lang="en-US" sz="2000" dirty="0"/>
              <a:t>research even in the black-box architecture, </a:t>
            </a:r>
            <a:r>
              <a:rPr lang="en-US" sz="2000" dirty="0" smtClean="0"/>
              <a:t>real development </a:t>
            </a:r>
            <a:r>
              <a:rPr lang="en-US" sz="2000" dirty="0"/>
              <a:t>is limited.</a:t>
            </a:r>
          </a:p>
        </p:txBody>
      </p:sp>
    </p:spTree>
    <p:extLst>
      <p:ext uri="{BB962C8B-B14F-4D97-AF65-F5344CB8AC3E}">
        <p14:creationId xmlns:p14="http://schemas.microsoft.com/office/powerpoint/2010/main" val="1778736044"/>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260648"/>
            <a:ext cx="7772400" cy="1143000"/>
          </a:xfrm>
        </p:spPr>
        <p:txBody>
          <a:bodyPr/>
          <a:lstStyle/>
          <a:p>
            <a:r>
              <a:rPr lang="en-US" dirty="0" smtClean="0"/>
              <a:t>Build</a:t>
            </a:r>
            <a:endParaRPr lang="en-MY" dirty="0"/>
          </a:p>
        </p:txBody>
      </p:sp>
      <p:sp>
        <p:nvSpPr>
          <p:cNvPr id="3" name="Content Placeholder 2"/>
          <p:cNvSpPr>
            <a:spLocks noGrp="1"/>
          </p:cNvSpPr>
          <p:nvPr>
            <p:ph idx="1"/>
          </p:nvPr>
        </p:nvSpPr>
        <p:spPr/>
        <p:txBody>
          <a:bodyPr/>
          <a:lstStyle/>
          <a:p>
            <a:r>
              <a:rPr lang="en-US" sz="2800" dirty="0" smtClean="0"/>
              <a:t>Build</a:t>
            </a:r>
          </a:p>
          <a:p>
            <a:pPr lvl="1"/>
            <a:r>
              <a:rPr lang="en-US" sz="2400" dirty="0" smtClean="0"/>
              <a:t>Build an artifact, either a physical artifact or a software system, to demonstrate that it is possible</a:t>
            </a:r>
          </a:p>
          <a:p>
            <a:pPr lvl="1"/>
            <a:r>
              <a:rPr lang="en-US" sz="2400" dirty="0" smtClean="0"/>
              <a:t>To be considered research, the construction of the artifact must be new or it must include new features that have not been demonstrated before </a:t>
            </a:r>
          </a:p>
          <a:p>
            <a:pPr lvl="2"/>
            <a:r>
              <a:rPr lang="en-US" sz="2000" dirty="0" smtClean="0"/>
              <a:t>Need to compare the functionality and/or performance of the system with existing systems to verify the claim</a:t>
            </a:r>
          </a:p>
        </p:txBody>
      </p:sp>
      <p:sp>
        <p:nvSpPr>
          <p:cNvPr id="4" name="TextBox 3"/>
          <p:cNvSpPr txBox="1"/>
          <p:nvPr/>
        </p:nvSpPr>
        <p:spPr>
          <a:xfrm>
            <a:off x="1835696" y="1124744"/>
            <a:ext cx="6192688" cy="369332"/>
          </a:xfrm>
          <a:prstGeom prst="rect">
            <a:avLst/>
          </a:prstGeom>
          <a:noFill/>
        </p:spPr>
        <p:txBody>
          <a:bodyPr wrap="square" rtlCol="0">
            <a:spAutoFit/>
          </a:bodyPr>
          <a:lstStyle/>
          <a:p>
            <a:r>
              <a:rPr lang="en-US" dirty="0" smtClean="0"/>
              <a:t>(</a:t>
            </a:r>
            <a:r>
              <a:rPr lang="en-US" dirty="0" err="1" smtClean="0"/>
              <a:t>Amaral</a:t>
            </a:r>
            <a:r>
              <a:rPr lang="en-US" dirty="0" smtClean="0"/>
              <a:t>, J., About Computing Science Research Methodology)</a:t>
            </a:r>
            <a:endParaRPr lang="en-MY" dirty="0"/>
          </a:p>
        </p:txBody>
      </p:sp>
    </p:spTree>
    <p:extLst>
      <p:ext uri="{BB962C8B-B14F-4D97-AF65-F5344CB8AC3E}">
        <p14:creationId xmlns:p14="http://schemas.microsoft.com/office/powerpoint/2010/main" val="96841621"/>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b="1" dirty="0" smtClean="0"/>
              <a:t>Software development</a:t>
            </a:r>
            <a:endParaRPr lang="en-US" dirty="0" smtClean="0"/>
          </a:p>
        </p:txBody>
      </p:sp>
      <p:sp>
        <p:nvSpPr>
          <p:cNvPr id="3" name="Content Placeholder 2"/>
          <p:cNvSpPr>
            <a:spLocks noGrp="1"/>
          </p:cNvSpPr>
          <p:nvPr>
            <p:ph idx="1"/>
          </p:nvPr>
        </p:nvSpPr>
        <p:spPr/>
        <p:txBody>
          <a:bodyPr/>
          <a:lstStyle/>
          <a:p>
            <a:pPr marL="0" indent="0">
              <a:buFont typeface="Arial" charset="0"/>
              <a:buNone/>
              <a:defRPr/>
            </a:pPr>
            <a:r>
              <a:rPr lang="en-US" sz="2000" dirty="0"/>
              <a:t>Software development is a part of the research, when </a:t>
            </a:r>
            <a:r>
              <a:rPr lang="en-US" sz="2000" dirty="0" smtClean="0"/>
              <a:t>a product-like </a:t>
            </a:r>
            <a:r>
              <a:rPr lang="en-US" sz="2000" dirty="0"/>
              <a:t>software (demo) is produced. Sometimes it is </a:t>
            </a:r>
            <a:r>
              <a:rPr lang="en-US" sz="2000" dirty="0" smtClean="0"/>
              <a:t>even in </a:t>
            </a:r>
            <a:r>
              <a:rPr lang="en-US" sz="2000" dirty="0"/>
              <a:t>the form of commercial product, i.e., this methods allows </a:t>
            </a:r>
            <a:r>
              <a:rPr lang="en-US" sz="2000" dirty="0" smtClean="0"/>
              <a:t>to show </a:t>
            </a:r>
            <a:r>
              <a:rPr lang="en-US" sz="2000" dirty="0"/>
              <a:t>that the research idea is fully feasible</a:t>
            </a:r>
            <a:r>
              <a:rPr lang="en-US" sz="2000" dirty="0" smtClean="0"/>
              <a:t>.</a:t>
            </a:r>
          </a:p>
          <a:p>
            <a:pPr marL="0" indent="0">
              <a:buFont typeface="Arial" charset="0"/>
              <a:buNone/>
              <a:defRPr/>
            </a:pPr>
            <a:r>
              <a:rPr lang="en-US" sz="2000" dirty="0"/>
              <a:t>Software development allows to:</a:t>
            </a:r>
          </a:p>
          <a:p>
            <a:pPr>
              <a:defRPr/>
            </a:pPr>
            <a:r>
              <a:rPr lang="en-US" sz="2000" dirty="0" smtClean="0"/>
              <a:t>create </a:t>
            </a:r>
            <a:r>
              <a:rPr lang="en-US" sz="2000" dirty="0"/>
              <a:t>a proof-of-concept.</a:t>
            </a:r>
          </a:p>
          <a:p>
            <a:pPr>
              <a:defRPr/>
            </a:pPr>
            <a:r>
              <a:rPr lang="en-US" sz="2000" dirty="0" smtClean="0"/>
              <a:t> </a:t>
            </a:r>
            <a:r>
              <a:rPr lang="en-US" sz="2000" dirty="0"/>
              <a:t>see design errors/pitfalls in the idea.</a:t>
            </a:r>
          </a:p>
          <a:p>
            <a:pPr>
              <a:defRPr/>
            </a:pPr>
            <a:r>
              <a:rPr lang="en-US" sz="2000" dirty="0" smtClean="0"/>
              <a:t> </a:t>
            </a:r>
            <a:r>
              <a:rPr lang="en-US" sz="2000" dirty="0"/>
              <a:t>produce the research with most realistic environment</a:t>
            </a:r>
          </a:p>
        </p:txBody>
      </p:sp>
    </p:spTree>
    <p:extLst>
      <p:ext uri="{BB962C8B-B14F-4D97-AF65-F5344CB8AC3E}">
        <p14:creationId xmlns:p14="http://schemas.microsoft.com/office/powerpoint/2010/main" val="1972003368"/>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260648"/>
            <a:ext cx="7772400" cy="1143000"/>
          </a:xfrm>
        </p:spPr>
        <p:txBody>
          <a:bodyPr/>
          <a:lstStyle/>
          <a:p>
            <a:r>
              <a:rPr lang="en-US" dirty="0" smtClean="0"/>
              <a:t>Process</a:t>
            </a:r>
            <a:endParaRPr lang="en-MY" dirty="0"/>
          </a:p>
        </p:txBody>
      </p:sp>
      <p:sp>
        <p:nvSpPr>
          <p:cNvPr id="3" name="Content Placeholder 2"/>
          <p:cNvSpPr>
            <a:spLocks noGrp="1"/>
          </p:cNvSpPr>
          <p:nvPr>
            <p:ph idx="1"/>
          </p:nvPr>
        </p:nvSpPr>
        <p:spPr/>
        <p:txBody>
          <a:bodyPr/>
          <a:lstStyle/>
          <a:p>
            <a:r>
              <a:rPr lang="en-US" dirty="0" smtClean="0"/>
              <a:t>Process</a:t>
            </a:r>
          </a:p>
          <a:p>
            <a:pPr lvl="1"/>
            <a:r>
              <a:rPr lang="en-US" sz="2400" dirty="0" smtClean="0"/>
              <a:t>Used to understand the processes used to accomplish tasks in Computing Science.</a:t>
            </a:r>
          </a:p>
          <a:p>
            <a:pPr lvl="1"/>
            <a:r>
              <a:rPr lang="en-US" sz="2400" dirty="0" smtClean="0"/>
              <a:t>Most useful in the study of activities that involve humans</a:t>
            </a:r>
          </a:p>
          <a:p>
            <a:pPr lvl="1"/>
            <a:r>
              <a:rPr lang="en-US" sz="2400" dirty="0" smtClean="0"/>
              <a:t>Mostly used in the areas of Software Engineering and Man-Machine Interface</a:t>
            </a:r>
          </a:p>
        </p:txBody>
      </p:sp>
      <p:sp>
        <p:nvSpPr>
          <p:cNvPr id="4" name="TextBox 3"/>
          <p:cNvSpPr txBox="1"/>
          <p:nvPr/>
        </p:nvSpPr>
        <p:spPr>
          <a:xfrm>
            <a:off x="1835696" y="1124744"/>
            <a:ext cx="6192688" cy="369332"/>
          </a:xfrm>
          <a:prstGeom prst="rect">
            <a:avLst/>
          </a:prstGeom>
          <a:noFill/>
        </p:spPr>
        <p:txBody>
          <a:bodyPr wrap="square" rtlCol="0">
            <a:spAutoFit/>
          </a:bodyPr>
          <a:lstStyle/>
          <a:p>
            <a:r>
              <a:rPr lang="en-US" dirty="0" smtClean="0"/>
              <a:t>(</a:t>
            </a:r>
            <a:r>
              <a:rPr lang="en-US" dirty="0" err="1" smtClean="0"/>
              <a:t>Amaral</a:t>
            </a:r>
            <a:r>
              <a:rPr lang="en-US" dirty="0" smtClean="0"/>
              <a:t>, J., About Computing Science Research Methodology)</a:t>
            </a:r>
            <a:endParaRPr lang="en-MY" dirty="0"/>
          </a:p>
        </p:txBody>
      </p:sp>
      <p:pic>
        <p:nvPicPr>
          <p:cNvPr id="2050" name="Picture 2"/>
          <p:cNvPicPr>
            <a:picLocks noChangeAspect="1" noChangeArrowheads="1"/>
          </p:cNvPicPr>
          <p:nvPr/>
        </p:nvPicPr>
        <p:blipFill>
          <a:blip r:embed="rId2" cstate="print"/>
          <a:srcRect/>
          <a:stretch>
            <a:fillRect/>
          </a:stretch>
        </p:blipFill>
        <p:spPr bwMode="auto">
          <a:xfrm>
            <a:off x="5737826" y="4869160"/>
            <a:ext cx="3406174" cy="1988840"/>
          </a:xfrm>
          <a:prstGeom prst="rect">
            <a:avLst/>
          </a:prstGeom>
          <a:noFill/>
          <a:ln w="9525">
            <a:noFill/>
            <a:miter lim="800000"/>
            <a:headEnd/>
            <a:tailEnd/>
          </a:ln>
        </p:spPr>
      </p:pic>
      <p:sp>
        <p:nvSpPr>
          <p:cNvPr id="6" name="Date Placeholder 4"/>
          <p:cNvSpPr>
            <a:spLocks noGrp="1"/>
          </p:cNvSpPr>
          <p:nvPr>
            <p:ph type="dt" sz="quarter" idx="10"/>
          </p:nvPr>
        </p:nvSpPr>
        <p:spPr bwMode="auto">
          <a:xfrm>
            <a:off x="1830363" y="6492875"/>
            <a:ext cx="2016224" cy="365125"/>
          </a:xfrm>
          <a:noFill/>
          <a:ln>
            <a:miter lim="800000"/>
            <a:headEnd/>
            <a:tailEnd/>
          </a:ln>
        </p:spPr>
        <p:txBody>
          <a:bodyPr/>
          <a:lstStyle/>
          <a:p>
            <a:r>
              <a:rPr lang="en-US" sz="1000" dirty="0" smtClean="0">
                <a:solidFill>
                  <a:schemeClr val="bg1"/>
                </a:solidFill>
              </a:rPr>
              <a:t>Assoc. </a:t>
            </a:r>
            <a:r>
              <a:rPr lang="en-US" sz="1000" dirty="0">
                <a:solidFill>
                  <a:schemeClr val="bg1"/>
                </a:solidFill>
              </a:rPr>
              <a:t>Prof Dr </a:t>
            </a:r>
            <a:r>
              <a:rPr lang="en-US" sz="1000" dirty="0" err="1">
                <a:solidFill>
                  <a:schemeClr val="bg1"/>
                </a:solidFill>
              </a:rPr>
              <a:t>Subariah</a:t>
            </a:r>
            <a:r>
              <a:rPr lang="en-US" sz="1000" dirty="0">
                <a:solidFill>
                  <a:schemeClr val="bg1"/>
                </a:solidFill>
              </a:rPr>
              <a:t> Ibrahim</a:t>
            </a:r>
            <a:endParaRPr lang="en-MY" sz="1000" dirty="0">
              <a:solidFill>
                <a:schemeClr val="bg1"/>
              </a:solidFill>
            </a:endParaRPr>
          </a:p>
        </p:txBody>
      </p:sp>
    </p:spTree>
    <p:extLst>
      <p:ext uri="{BB962C8B-B14F-4D97-AF65-F5344CB8AC3E}">
        <p14:creationId xmlns:p14="http://schemas.microsoft.com/office/powerpoint/2010/main" val="1345481825"/>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a:xfrm>
            <a:off x="683568" y="260648"/>
            <a:ext cx="7772400" cy="1143000"/>
          </a:xfrm>
        </p:spPr>
        <p:txBody>
          <a:bodyPr/>
          <a:lstStyle/>
          <a:p>
            <a:r>
              <a:rPr lang="en-US" sz="4000" dirty="0" smtClean="0"/>
              <a:t>Quantitative vs. Qualitative Research</a:t>
            </a:r>
          </a:p>
        </p:txBody>
      </p:sp>
      <p:graphicFrame>
        <p:nvGraphicFramePr>
          <p:cNvPr id="5" name="Content Placeholder 4"/>
          <p:cNvGraphicFramePr>
            <a:graphicFrameLocks noGrp="1"/>
          </p:cNvGraphicFramePr>
          <p:nvPr>
            <p:ph idx="1"/>
          </p:nvPr>
        </p:nvGraphicFramePr>
        <p:xfrm>
          <a:off x="467543" y="1600200"/>
          <a:ext cx="8219256" cy="4309110"/>
        </p:xfrm>
        <a:graphic>
          <a:graphicData uri="http://schemas.openxmlformats.org/drawingml/2006/table">
            <a:tbl>
              <a:tblPr/>
              <a:tblGrid>
                <a:gridCol w="4104456"/>
                <a:gridCol w="4114800"/>
              </a:tblGrid>
              <a:tr h="371475">
                <a:tc>
                  <a:txBody>
                    <a:bodyPr/>
                    <a:lstStyle/>
                    <a:p>
                      <a:pPr marL="0" marR="0" lvl="0" indent="0" algn="just" defTabSz="914400" rtl="0" eaLnBrk="1" fontAlgn="base" latinLnBrk="0" hangingPunct="1">
                        <a:lnSpc>
                          <a:spcPct val="100000"/>
                        </a:lnSpc>
                        <a:spcBef>
                          <a:spcPts val="600"/>
                        </a:spcBef>
                        <a:spcAft>
                          <a:spcPct val="0"/>
                        </a:spcAft>
                        <a:buClrTx/>
                        <a:buSzTx/>
                        <a:buFontTx/>
                        <a:buNone/>
                        <a:tabLst/>
                      </a:pPr>
                      <a:r>
                        <a:rPr kumimoji="0" lang="en-GB" sz="1800" b="1" i="0" u="none" strike="noStrike" cap="none" normalizeH="0" baseline="0" dirty="0" smtClean="0">
                          <a:ln>
                            <a:noFill/>
                          </a:ln>
                          <a:solidFill>
                            <a:srgbClr val="FFFFFF"/>
                          </a:solidFill>
                          <a:effectLst/>
                          <a:latin typeface="Times New Roman" pitchFamily="18" charset="0"/>
                          <a:cs typeface="Times New Roman" pitchFamily="18" charset="0"/>
                        </a:rPr>
                        <a:t>Quantitative</a:t>
                      </a:r>
                      <a:endParaRPr kumimoji="0" lang="en-US" sz="1800" b="1" i="0" u="none" strike="noStrike" cap="none" normalizeH="0" baseline="0" dirty="0" smtClean="0">
                        <a:ln>
                          <a:noFill/>
                        </a:ln>
                        <a:solidFill>
                          <a:srgbClr val="FFFFFF"/>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1"/>
                    </a:solidFill>
                  </a:tcPr>
                </a:tc>
                <a:tc>
                  <a:txBody>
                    <a:bodyPr/>
                    <a:lstStyle/>
                    <a:p>
                      <a:pPr marL="0" marR="0" lvl="0" indent="0" algn="just" defTabSz="914400" rtl="0" eaLnBrk="1" fontAlgn="base" latinLnBrk="0" hangingPunct="1">
                        <a:lnSpc>
                          <a:spcPct val="100000"/>
                        </a:lnSpc>
                        <a:spcBef>
                          <a:spcPts val="600"/>
                        </a:spcBef>
                        <a:spcAft>
                          <a:spcPct val="0"/>
                        </a:spcAft>
                        <a:buClrTx/>
                        <a:buSzTx/>
                        <a:buFontTx/>
                        <a:buNone/>
                        <a:tabLst/>
                      </a:pPr>
                      <a:r>
                        <a:rPr kumimoji="0" lang="en-GB" sz="1800" b="1" i="0" u="none" strike="noStrike" cap="none" normalizeH="0" baseline="0" dirty="0" smtClean="0">
                          <a:ln>
                            <a:noFill/>
                          </a:ln>
                          <a:solidFill>
                            <a:srgbClr val="FFFFFF"/>
                          </a:solidFill>
                          <a:effectLst/>
                          <a:latin typeface="Times New Roman" pitchFamily="18" charset="0"/>
                          <a:cs typeface="Times New Roman" pitchFamily="18" charset="0"/>
                        </a:rPr>
                        <a:t>Qualitative</a:t>
                      </a:r>
                      <a:endParaRPr kumimoji="0" lang="en-US" sz="1800" b="1" i="0" u="none" strike="noStrike" cap="none" normalizeH="0" baseline="0" dirty="0" smtClean="0">
                        <a:ln>
                          <a:noFill/>
                        </a:ln>
                        <a:solidFill>
                          <a:srgbClr val="FFFFFF"/>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1"/>
                    </a:solidFill>
                  </a:tcPr>
                </a:tc>
              </a:tr>
              <a:tr h="371475">
                <a:tc>
                  <a:txBody>
                    <a:bodyPr/>
                    <a:lstStyle/>
                    <a:p>
                      <a:pPr marL="0" marR="0" lvl="0" indent="0" algn="just" defTabSz="914400" rtl="0" eaLnBrk="1" fontAlgn="base" latinLnBrk="0" hangingPunct="1">
                        <a:lnSpc>
                          <a:spcPct val="100000"/>
                        </a:lnSpc>
                        <a:spcBef>
                          <a:spcPts val="600"/>
                        </a:spcBef>
                        <a:spcAft>
                          <a:spcPct val="0"/>
                        </a:spcAft>
                        <a:buClrTx/>
                        <a:buSzTx/>
                        <a:buFontTx/>
                        <a:buNone/>
                        <a:tabLst/>
                      </a:pPr>
                      <a:r>
                        <a:rPr kumimoji="0" lang="en-GB" sz="1800" b="0" i="0" u="none" strike="noStrike" cap="none" normalizeH="0" baseline="0" dirty="0" smtClean="0">
                          <a:ln>
                            <a:noFill/>
                          </a:ln>
                          <a:solidFill>
                            <a:srgbClr val="0070C0"/>
                          </a:solidFill>
                          <a:effectLst/>
                          <a:latin typeface="Times New Roman" pitchFamily="18" charset="0"/>
                          <a:cs typeface="Times New Roman" pitchFamily="18" charset="0"/>
                        </a:rPr>
                        <a:t>Theory-testing</a:t>
                      </a:r>
                      <a:endParaRPr kumimoji="0" lang="en-US" sz="1800" b="0" i="0" u="none" strike="noStrike" cap="none" normalizeH="0" baseline="0" dirty="0" smtClean="0">
                        <a:ln>
                          <a:noFill/>
                        </a:ln>
                        <a:solidFill>
                          <a:srgbClr val="0070C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914400" rtl="0" eaLnBrk="1" fontAlgn="base" latinLnBrk="0" hangingPunct="1">
                        <a:lnSpc>
                          <a:spcPct val="100000"/>
                        </a:lnSpc>
                        <a:spcBef>
                          <a:spcPts val="600"/>
                        </a:spcBef>
                        <a:spcAft>
                          <a:spcPct val="0"/>
                        </a:spcAft>
                        <a:buClrTx/>
                        <a:buSzTx/>
                        <a:buFontTx/>
                        <a:buNone/>
                        <a:tabLst/>
                      </a:pPr>
                      <a:r>
                        <a:rPr kumimoji="0" lang="en-GB" sz="1800" b="0" i="0" u="none" strike="noStrike" cap="none" normalizeH="0" baseline="0" dirty="0" smtClean="0">
                          <a:ln>
                            <a:noFill/>
                          </a:ln>
                          <a:solidFill>
                            <a:srgbClr val="0070C0"/>
                          </a:solidFill>
                          <a:effectLst/>
                          <a:latin typeface="Times New Roman" pitchFamily="18" charset="0"/>
                          <a:cs typeface="Times New Roman" pitchFamily="18" charset="0"/>
                        </a:rPr>
                        <a:t>Theory-generating</a:t>
                      </a:r>
                      <a:endParaRPr kumimoji="0" lang="en-US" sz="1800" b="0" i="0" u="none" strike="noStrike" cap="none" normalizeH="0" baseline="0" dirty="0" smtClean="0">
                        <a:ln>
                          <a:noFill/>
                        </a:ln>
                        <a:solidFill>
                          <a:srgbClr val="0070C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371475">
                <a:tc>
                  <a:txBody>
                    <a:bodyPr/>
                    <a:lstStyle/>
                    <a:p>
                      <a:pPr marL="0" marR="0" lvl="0" indent="0" algn="just" defTabSz="914400" rtl="0" eaLnBrk="1" fontAlgn="base" latinLnBrk="0" hangingPunct="1">
                        <a:lnSpc>
                          <a:spcPct val="100000"/>
                        </a:lnSpc>
                        <a:spcBef>
                          <a:spcPts val="600"/>
                        </a:spcBef>
                        <a:spcAft>
                          <a:spcPct val="0"/>
                        </a:spcAft>
                        <a:buClrTx/>
                        <a:buSzTx/>
                        <a:buFontTx/>
                        <a:buNone/>
                        <a:tabLst/>
                      </a:pPr>
                      <a:r>
                        <a:rPr kumimoji="0" lang="en-GB" sz="1800" b="0" i="0" u="none" strike="noStrike" cap="none" normalizeH="0" baseline="0" dirty="0" smtClean="0">
                          <a:ln>
                            <a:noFill/>
                          </a:ln>
                          <a:solidFill>
                            <a:srgbClr val="0070C0"/>
                          </a:solidFill>
                          <a:effectLst/>
                          <a:latin typeface="Times New Roman" pitchFamily="18" charset="0"/>
                          <a:cs typeface="Times New Roman" pitchFamily="18" charset="0"/>
                        </a:rPr>
                        <a:t>Objective</a:t>
                      </a:r>
                      <a:r>
                        <a:rPr kumimoji="0" lang="en-GB" sz="1800" b="0" i="0" u="none" strike="noStrike" cap="none" normalizeH="0" baseline="0" dirty="0" smtClean="0">
                          <a:ln>
                            <a:noFill/>
                          </a:ln>
                          <a:solidFill>
                            <a:srgbClr val="000000"/>
                          </a:solidFill>
                          <a:effectLst/>
                          <a:latin typeface="Times New Roman" pitchFamily="18" charset="0"/>
                          <a:cs typeface="Times New Roman" pitchFamily="18" charset="0"/>
                        </a:rPr>
                        <a:t> - </a:t>
                      </a:r>
                      <a:r>
                        <a:rPr kumimoji="0" lang="en-US" sz="1800" b="0" i="0" u="none" strike="noStrike" cap="none" normalizeH="0" baseline="0" dirty="0" smtClean="0">
                          <a:ln>
                            <a:noFill/>
                          </a:ln>
                          <a:solidFill>
                            <a:srgbClr val="000000"/>
                          </a:solidFill>
                          <a:effectLst/>
                          <a:latin typeface="Times New Roman" pitchFamily="18" charset="0"/>
                          <a:cs typeface="Times New Roman" pitchFamily="18" charset="0"/>
                        </a:rPr>
                        <a:t>seeks precise measurement &amp; analysis of target concepts, e.g., uses surveys, questionnaires etc.</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just" defTabSz="914400" rtl="0" eaLnBrk="1" fontAlgn="base" latinLnBrk="0" hangingPunct="1">
                        <a:lnSpc>
                          <a:spcPct val="100000"/>
                        </a:lnSpc>
                        <a:spcBef>
                          <a:spcPts val="600"/>
                        </a:spcBef>
                        <a:spcAft>
                          <a:spcPct val="0"/>
                        </a:spcAft>
                        <a:buClrTx/>
                        <a:buSzTx/>
                        <a:buFontTx/>
                        <a:buNone/>
                        <a:tabLst/>
                      </a:pPr>
                      <a:r>
                        <a:rPr kumimoji="0" lang="en-GB" sz="1800" b="0" i="0" u="none" strike="noStrike" cap="none" normalizeH="0" baseline="0" dirty="0" smtClean="0">
                          <a:ln>
                            <a:noFill/>
                          </a:ln>
                          <a:solidFill>
                            <a:srgbClr val="0070C0"/>
                          </a:solidFill>
                          <a:effectLst/>
                          <a:latin typeface="Times New Roman" pitchFamily="18" charset="0"/>
                          <a:cs typeface="Times New Roman" pitchFamily="18" charset="0"/>
                        </a:rPr>
                        <a:t>Subjective </a:t>
                      </a:r>
                      <a:r>
                        <a:rPr kumimoji="0" lang="en-GB" sz="1800" b="0" i="0" u="none" strike="noStrike" cap="none" normalizeH="0" baseline="0" dirty="0" smtClean="0">
                          <a:ln>
                            <a:noFill/>
                          </a:ln>
                          <a:solidFill>
                            <a:srgbClr val="000000"/>
                          </a:solidFill>
                          <a:effectLst/>
                          <a:latin typeface="Times New Roman" pitchFamily="18" charset="0"/>
                          <a:cs typeface="Times New Roman" pitchFamily="18" charset="0"/>
                        </a:rPr>
                        <a:t>- </a:t>
                      </a:r>
                      <a:r>
                        <a:rPr kumimoji="0" lang="en-US" sz="1800" b="0" i="0" u="none" strike="noStrike" cap="none" normalizeH="0" baseline="0" dirty="0" smtClean="0">
                          <a:ln>
                            <a:noFill/>
                          </a:ln>
                          <a:solidFill>
                            <a:srgbClr val="000000"/>
                          </a:solidFill>
                          <a:effectLst/>
                          <a:latin typeface="Times New Roman" pitchFamily="18" charset="0"/>
                          <a:cs typeface="Times New Roman" pitchFamily="18" charset="0"/>
                        </a:rPr>
                        <a:t>individuals’ interpretation of events is important ,e.g., uses participant observation, in-depth interviews etc.</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371475">
                <a:tc>
                  <a:txBody>
                    <a:bodyPr/>
                    <a:lstStyle/>
                    <a:p>
                      <a:pPr marL="0" marR="0" lvl="0" indent="0" algn="just" defTabSz="914400" rtl="0" eaLnBrk="1" fontAlgn="base" latinLnBrk="0" hangingPunct="1">
                        <a:lnSpc>
                          <a:spcPct val="100000"/>
                        </a:lnSpc>
                        <a:spcBef>
                          <a:spcPts val="600"/>
                        </a:spcBef>
                        <a:spcAft>
                          <a:spcPct val="0"/>
                        </a:spcAft>
                        <a:buClrTx/>
                        <a:buSzTx/>
                        <a:buFontTx/>
                        <a:buNone/>
                        <a:tabLst/>
                      </a:pPr>
                      <a:r>
                        <a:rPr kumimoji="0" lang="en-GB" sz="1800" b="0" i="0" u="none" strike="noStrike" cap="none" normalizeH="0" baseline="0" smtClean="0">
                          <a:ln>
                            <a:noFill/>
                          </a:ln>
                          <a:solidFill>
                            <a:srgbClr val="000000"/>
                          </a:solidFill>
                          <a:effectLst/>
                          <a:latin typeface="Times New Roman" pitchFamily="18" charset="0"/>
                          <a:cs typeface="Times New Roman" pitchFamily="18" charset="0"/>
                        </a:rPr>
                        <a:t>Focus on variables                                                                                                                                                          </a:t>
                      </a:r>
                      <a:endParaRPr kumimoji="0" lang="en-US" sz="1800" b="0" i="0" u="none" strike="noStrike" cap="none" normalizeH="0" baseline="0" smtClean="0">
                        <a:ln>
                          <a:noFill/>
                        </a:ln>
                        <a:solidFill>
                          <a:srgbClr val="00000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914400" rtl="0" eaLnBrk="1" fontAlgn="base" latinLnBrk="0" hangingPunct="1">
                        <a:lnSpc>
                          <a:spcPct val="100000"/>
                        </a:lnSpc>
                        <a:spcBef>
                          <a:spcPts val="600"/>
                        </a:spcBef>
                        <a:spcAft>
                          <a:spcPct val="0"/>
                        </a:spcAft>
                        <a:buClrTx/>
                        <a:buSzTx/>
                        <a:buFontTx/>
                        <a:buNone/>
                        <a:tabLst/>
                      </a:pPr>
                      <a:r>
                        <a:rPr kumimoji="0" lang="en-GB" sz="1800" b="0" i="0" u="none" strike="noStrike" cap="none" normalizeH="0" baseline="0" dirty="0" smtClean="0">
                          <a:ln>
                            <a:noFill/>
                          </a:ln>
                          <a:solidFill>
                            <a:srgbClr val="000000"/>
                          </a:solidFill>
                          <a:effectLst/>
                          <a:latin typeface="Times New Roman" pitchFamily="18" charset="0"/>
                          <a:cs typeface="Times New Roman" pitchFamily="18" charset="0"/>
                        </a:rPr>
                        <a:t>Focus on interactive processes, events, themes, motives, generalizations and taxonomies</a:t>
                      </a:r>
                      <a:endParaRPr kumimoji="0" lang="en-US" sz="1800" b="0" i="0" u="none" strike="noStrike" cap="none" normalizeH="0" baseline="0" dirty="0" smtClean="0">
                        <a:ln>
                          <a:noFill/>
                        </a:ln>
                        <a:solidFill>
                          <a:srgbClr val="00000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371475">
                <a:tc>
                  <a:txBody>
                    <a:bodyPr/>
                    <a:lstStyle/>
                    <a:p>
                      <a:pPr marL="0" marR="0" lvl="0" indent="0" algn="just" defTabSz="914400" rtl="0" eaLnBrk="1" fontAlgn="base" latinLnBrk="0" hangingPunct="1">
                        <a:lnSpc>
                          <a:spcPct val="100000"/>
                        </a:lnSpc>
                        <a:spcBef>
                          <a:spcPts val="600"/>
                        </a:spcBef>
                        <a:spcAft>
                          <a:spcPct val="0"/>
                        </a:spcAft>
                        <a:buClrTx/>
                        <a:buSzTx/>
                        <a:buFontTx/>
                        <a:buNone/>
                        <a:tabLst/>
                      </a:pPr>
                      <a:r>
                        <a:rPr kumimoji="0" lang="en-GB" sz="1800" b="0" i="0" u="none" strike="noStrike" cap="none" normalizeH="0" baseline="0" dirty="0" smtClean="0">
                          <a:ln>
                            <a:noFill/>
                          </a:ln>
                          <a:solidFill>
                            <a:srgbClr val="000000"/>
                          </a:solidFill>
                          <a:effectLst/>
                          <a:latin typeface="Times New Roman" pitchFamily="18" charset="0"/>
                          <a:cs typeface="Times New Roman" pitchFamily="18" charset="0"/>
                        </a:rPr>
                        <a:t>Measures systematically created </a:t>
                      </a:r>
                      <a:r>
                        <a:rPr kumimoji="0" lang="en-GB" sz="1800" b="0" i="0" u="none" strike="noStrike" cap="none" normalizeH="0" baseline="0" dirty="0" smtClean="0">
                          <a:ln>
                            <a:noFill/>
                          </a:ln>
                          <a:solidFill>
                            <a:srgbClr val="0070C0"/>
                          </a:solidFill>
                          <a:effectLst/>
                          <a:latin typeface="Times New Roman" pitchFamily="18" charset="0"/>
                          <a:cs typeface="Times New Roman" pitchFamily="18" charset="0"/>
                        </a:rPr>
                        <a:t>prior data collection</a:t>
                      </a:r>
                      <a:r>
                        <a:rPr kumimoji="0" lang="en-GB" sz="1800" b="0" i="0" u="none" strike="noStrike" cap="none" normalizeH="0" baseline="0" dirty="0" smtClean="0">
                          <a:ln>
                            <a:noFill/>
                          </a:ln>
                          <a:solidFill>
                            <a:srgbClr val="000000"/>
                          </a:solidFill>
                          <a:effectLst/>
                          <a:latin typeface="Times New Roman" pitchFamily="18" charset="0"/>
                          <a:cs typeface="Times New Roman" pitchFamily="18" charset="0"/>
                        </a:rPr>
                        <a:t> and are s</a:t>
                      </a:r>
                      <a:r>
                        <a:rPr kumimoji="0" lang="en-GB" sz="1800" b="0" i="0" u="none" strike="noStrike" cap="none" normalizeH="0" baseline="0" dirty="0" smtClean="0">
                          <a:ln>
                            <a:noFill/>
                          </a:ln>
                          <a:solidFill>
                            <a:srgbClr val="0070C0"/>
                          </a:solidFill>
                          <a:effectLst/>
                          <a:latin typeface="Times New Roman" pitchFamily="18" charset="0"/>
                          <a:cs typeface="Times New Roman" pitchFamily="18" charset="0"/>
                        </a:rPr>
                        <a:t>tandardized </a:t>
                      </a:r>
                      <a:endParaRPr kumimoji="0" lang="en-US" sz="1800" b="0" i="0" u="none" strike="noStrike" cap="none" normalizeH="0" baseline="0" dirty="0" smtClean="0">
                        <a:ln>
                          <a:noFill/>
                        </a:ln>
                        <a:solidFill>
                          <a:srgbClr val="0070C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just" defTabSz="914400" rtl="0" eaLnBrk="1" fontAlgn="base" latinLnBrk="0" hangingPunct="1">
                        <a:lnSpc>
                          <a:spcPct val="100000"/>
                        </a:lnSpc>
                        <a:spcBef>
                          <a:spcPts val="600"/>
                        </a:spcBef>
                        <a:spcAft>
                          <a:spcPct val="0"/>
                        </a:spcAft>
                        <a:buClrTx/>
                        <a:buSzTx/>
                        <a:buFontTx/>
                        <a:buNone/>
                        <a:tabLst/>
                      </a:pPr>
                      <a:r>
                        <a:rPr kumimoji="0" lang="en-GB" sz="1800" b="0" i="0" u="none" strike="noStrike" cap="none" normalizeH="0" baseline="0" dirty="0" smtClean="0">
                          <a:ln>
                            <a:noFill/>
                          </a:ln>
                          <a:solidFill>
                            <a:srgbClr val="000000"/>
                          </a:solidFill>
                          <a:effectLst/>
                          <a:latin typeface="Times New Roman" pitchFamily="18" charset="0"/>
                          <a:cs typeface="Times New Roman" pitchFamily="18" charset="0"/>
                        </a:rPr>
                        <a:t>Measures created in an ad hoc manner and usually </a:t>
                      </a:r>
                      <a:r>
                        <a:rPr kumimoji="0" lang="en-GB" sz="1800" b="0" i="0" u="none" strike="noStrike" cap="none" normalizeH="0" baseline="0" dirty="0" smtClean="0">
                          <a:ln>
                            <a:noFill/>
                          </a:ln>
                          <a:solidFill>
                            <a:srgbClr val="0070C0"/>
                          </a:solidFill>
                          <a:effectLst/>
                          <a:latin typeface="Times New Roman" pitchFamily="18" charset="0"/>
                          <a:cs typeface="Times New Roman" pitchFamily="18" charset="0"/>
                        </a:rPr>
                        <a:t>specific to the context</a:t>
                      </a:r>
                      <a:endParaRPr kumimoji="0" lang="en-US" sz="1800" b="0" i="0" u="none" strike="noStrike" cap="none" normalizeH="0" baseline="0" dirty="0" smtClean="0">
                        <a:ln>
                          <a:noFill/>
                        </a:ln>
                        <a:solidFill>
                          <a:srgbClr val="0070C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371475">
                <a:tc>
                  <a:txBody>
                    <a:bodyPr/>
                    <a:lstStyle/>
                    <a:p>
                      <a:pPr marL="0" marR="0" lvl="0" indent="0" algn="just" defTabSz="914400" rtl="0" eaLnBrk="1" fontAlgn="base" latinLnBrk="0" hangingPunct="1">
                        <a:lnSpc>
                          <a:spcPct val="100000"/>
                        </a:lnSpc>
                        <a:spcBef>
                          <a:spcPts val="600"/>
                        </a:spcBef>
                        <a:spcAft>
                          <a:spcPct val="0"/>
                        </a:spcAft>
                        <a:buClrTx/>
                        <a:buSzTx/>
                        <a:buFontTx/>
                        <a:buNone/>
                        <a:tabLst/>
                      </a:pPr>
                      <a:r>
                        <a:rPr kumimoji="0" lang="en-GB" sz="1800" b="0" i="0" u="none" strike="noStrike" cap="none" normalizeH="0" baseline="0" dirty="0" smtClean="0">
                          <a:ln>
                            <a:noFill/>
                          </a:ln>
                          <a:solidFill>
                            <a:srgbClr val="0070C0"/>
                          </a:solidFill>
                          <a:effectLst/>
                          <a:latin typeface="Times New Roman" pitchFamily="18" charset="0"/>
                          <a:cs typeface="Times New Roman" pitchFamily="18" charset="0"/>
                        </a:rPr>
                        <a:t>Data</a:t>
                      </a:r>
                      <a:r>
                        <a:rPr kumimoji="0" lang="en-GB" sz="1800" b="0" i="0" u="none" strike="noStrike" cap="none" normalizeH="0" baseline="0" dirty="0" smtClean="0">
                          <a:ln>
                            <a:noFill/>
                          </a:ln>
                          <a:solidFill>
                            <a:srgbClr val="000000"/>
                          </a:solidFill>
                          <a:effectLst/>
                          <a:latin typeface="Times New Roman" pitchFamily="18" charset="0"/>
                          <a:cs typeface="Times New Roman" pitchFamily="18" charset="0"/>
                        </a:rPr>
                        <a:t> are in the </a:t>
                      </a:r>
                      <a:r>
                        <a:rPr kumimoji="0" lang="en-GB" sz="1800" b="0" i="0" u="none" strike="noStrike" cap="none" normalizeH="0" baseline="0" dirty="0" smtClean="0">
                          <a:ln>
                            <a:noFill/>
                          </a:ln>
                          <a:solidFill>
                            <a:srgbClr val="0070C0"/>
                          </a:solidFill>
                          <a:effectLst/>
                          <a:latin typeface="Times New Roman" pitchFamily="18" charset="0"/>
                          <a:cs typeface="Times New Roman" pitchFamily="18" charset="0"/>
                        </a:rPr>
                        <a:t>form of numbers </a:t>
                      </a:r>
                      <a:r>
                        <a:rPr kumimoji="0" lang="en-GB" sz="1800" b="0" i="0" u="none" strike="noStrike" cap="none" normalizeH="0" baseline="0" dirty="0" smtClean="0">
                          <a:ln>
                            <a:noFill/>
                          </a:ln>
                          <a:solidFill>
                            <a:srgbClr val="000000"/>
                          </a:solidFill>
                          <a:effectLst/>
                          <a:latin typeface="Times New Roman" pitchFamily="18" charset="0"/>
                          <a:cs typeface="Times New Roman" pitchFamily="18" charset="0"/>
                        </a:rPr>
                        <a:t>from precise measurement</a:t>
                      </a:r>
                      <a:endParaRPr kumimoji="0" lang="en-US" sz="1800" b="0" i="0" u="none" strike="noStrike" cap="none" normalizeH="0" baseline="0" dirty="0" smtClean="0">
                        <a:ln>
                          <a:noFill/>
                        </a:ln>
                        <a:solidFill>
                          <a:srgbClr val="00000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just" defTabSz="914400" rtl="0" eaLnBrk="1" fontAlgn="base" latinLnBrk="0" hangingPunct="1">
                        <a:lnSpc>
                          <a:spcPct val="100000"/>
                        </a:lnSpc>
                        <a:spcBef>
                          <a:spcPts val="600"/>
                        </a:spcBef>
                        <a:spcAft>
                          <a:spcPct val="0"/>
                        </a:spcAft>
                        <a:buClrTx/>
                        <a:buSzTx/>
                        <a:buFontTx/>
                        <a:buNone/>
                        <a:tabLst/>
                      </a:pPr>
                      <a:r>
                        <a:rPr kumimoji="0" lang="en-GB" sz="1800" b="0" i="0" u="none" strike="noStrike" cap="none" normalizeH="0" baseline="0" dirty="0" smtClean="0">
                          <a:ln>
                            <a:noFill/>
                          </a:ln>
                          <a:solidFill>
                            <a:srgbClr val="0070C0"/>
                          </a:solidFill>
                          <a:effectLst/>
                          <a:latin typeface="Times New Roman" pitchFamily="18" charset="0"/>
                          <a:cs typeface="Times New Roman" pitchFamily="18" charset="0"/>
                        </a:rPr>
                        <a:t>Data</a:t>
                      </a:r>
                      <a:r>
                        <a:rPr kumimoji="0" lang="en-GB" sz="1800" b="0" i="0" u="none" strike="noStrike" cap="none" normalizeH="0" baseline="0" dirty="0" smtClean="0">
                          <a:ln>
                            <a:noFill/>
                          </a:ln>
                          <a:solidFill>
                            <a:srgbClr val="000000"/>
                          </a:solidFill>
                          <a:effectLst/>
                          <a:latin typeface="Times New Roman" pitchFamily="18" charset="0"/>
                          <a:cs typeface="Times New Roman" pitchFamily="18" charset="0"/>
                        </a:rPr>
                        <a:t> are in the </a:t>
                      </a:r>
                      <a:r>
                        <a:rPr kumimoji="0" lang="en-GB" sz="1800" b="0" i="0" u="none" strike="noStrike" cap="none" normalizeH="0" baseline="0" dirty="0" smtClean="0">
                          <a:ln>
                            <a:noFill/>
                          </a:ln>
                          <a:solidFill>
                            <a:srgbClr val="0070C0"/>
                          </a:solidFill>
                          <a:effectLst/>
                          <a:latin typeface="Times New Roman" pitchFamily="18" charset="0"/>
                          <a:cs typeface="Times New Roman" pitchFamily="18" charset="0"/>
                        </a:rPr>
                        <a:t>form of words and images </a:t>
                      </a:r>
                      <a:r>
                        <a:rPr kumimoji="0" lang="en-GB" sz="1800" b="0" i="0" u="none" strike="noStrike" cap="none" normalizeH="0" baseline="0" dirty="0" smtClean="0">
                          <a:ln>
                            <a:noFill/>
                          </a:ln>
                          <a:solidFill>
                            <a:srgbClr val="000000"/>
                          </a:solidFill>
                          <a:effectLst/>
                          <a:latin typeface="Times New Roman" pitchFamily="18" charset="0"/>
                          <a:cs typeface="Times New Roman" pitchFamily="18" charset="0"/>
                        </a:rPr>
                        <a:t>from documents observations and transcripts</a:t>
                      </a:r>
                      <a:endParaRPr kumimoji="0" lang="en-US" sz="1800" b="0" i="0" u="none" strike="noStrike" cap="none" normalizeH="0" baseline="0" dirty="0" smtClean="0">
                        <a:ln>
                          <a:noFill/>
                        </a:ln>
                        <a:solidFill>
                          <a:srgbClr val="00000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371475">
                <a:tc>
                  <a:txBody>
                    <a:bodyPr/>
                    <a:lstStyle/>
                    <a:p>
                      <a:pPr marL="0" marR="0" lvl="0" indent="0" algn="just" defTabSz="914400" rtl="0" eaLnBrk="1" fontAlgn="base" latinLnBrk="0" hangingPunct="1">
                        <a:lnSpc>
                          <a:spcPct val="100000"/>
                        </a:lnSpc>
                        <a:spcBef>
                          <a:spcPts val="600"/>
                        </a:spcBef>
                        <a:spcAft>
                          <a:spcPct val="0"/>
                        </a:spcAft>
                        <a:buClrTx/>
                        <a:buSzTx/>
                        <a:buFontTx/>
                        <a:buNone/>
                        <a:tabLst/>
                      </a:pPr>
                      <a:r>
                        <a:rPr kumimoji="0" lang="en-GB" sz="1800" b="0" i="0" u="none" strike="noStrike" cap="none" normalizeH="0" baseline="0" dirty="0" smtClean="0">
                          <a:ln>
                            <a:noFill/>
                          </a:ln>
                          <a:solidFill>
                            <a:srgbClr val="0070C0"/>
                          </a:solidFill>
                          <a:effectLst/>
                          <a:latin typeface="Times New Roman" pitchFamily="18" charset="0"/>
                          <a:cs typeface="Times New Roman" pitchFamily="18" charset="0"/>
                        </a:rPr>
                        <a:t>Procedures</a:t>
                      </a:r>
                      <a:r>
                        <a:rPr kumimoji="0" lang="en-GB" sz="1800" b="0" i="0" u="none" strike="noStrike" cap="none" normalizeH="0" baseline="0" dirty="0" smtClean="0">
                          <a:ln>
                            <a:noFill/>
                          </a:ln>
                          <a:solidFill>
                            <a:srgbClr val="000000"/>
                          </a:solidFill>
                          <a:effectLst/>
                          <a:latin typeface="Times New Roman" pitchFamily="18" charset="0"/>
                          <a:cs typeface="Times New Roman" pitchFamily="18" charset="0"/>
                        </a:rPr>
                        <a:t> are </a:t>
                      </a:r>
                      <a:r>
                        <a:rPr kumimoji="0" lang="en-GB" sz="1800" b="0" i="0" u="none" strike="noStrike" cap="none" normalizeH="0" baseline="0" dirty="0" smtClean="0">
                          <a:ln>
                            <a:noFill/>
                          </a:ln>
                          <a:solidFill>
                            <a:srgbClr val="0070C0"/>
                          </a:solidFill>
                          <a:effectLst/>
                          <a:latin typeface="Times New Roman" pitchFamily="18" charset="0"/>
                          <a:cs typeface="Times New Roman" pitchFamily="18" charset="0"/>
                        </a:rPr>
                        <a:t>standard</a:t>
                      </a:r>
                      <a:r>
                        <a:rPr kumimoji="0" lang="en-GB" sz="1800" b="0" i="0" u="none" strike="noStrike" cap="none" normalizeH="0" baseline="0" dirty="0" smtClean="0">
                          <a:ln>
                            <a:noFill/>
                          </a:ln>
                          <a:solidFill>
                            <a:srgbClr val="000000"/>
                          </a:solidFill>
                          <a:effectLst/>
                          <a:latin typeface="Times New Roman" pitchFamily="18" charset="0"/>
                          <a:cs typeface="Times New Roman" pitchFamily="18" charset="0"/>
                        </a:rPr>
                        <a:t>, and replication is assumed</a:t>
                      </a:r>
                      <a:endParaRPr kumimoji="0" lang="en-US" sz="1800" b="0" i="0" u="none" strike="noStrike" cap="none" normalizeH="0" baseline="0" dirty="0" smtClean="0">
                        <a:ln>
                          <a:noFill/>
                        </a:ln>
                        <a:solidFill>
                          <a:srgbClr val="00000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just" defTabSz="914400" rtl="0" eaLnBrk="1" fontAlgn="base" latinLnBrk="0" hangingPunct="1">
                        <a:lnSpc>
                          <a:spcPct val="100000"/>
                        </a:lnSpc>
                        <a:spcBef>
                          <a:spcPts val="600"/>
                        </a:spcBef>
                        <a:spcAft>
                          <a:spcPct val="0"/>
                        </a:spcAft>
                        <a:buClrTx/>
                        <a:buSzTx/>
                        <a:buFontTx/>
                        <a:buNone/>
                        <a:tabLst/>
                      </a:pPr>
                      <a:r>
                        <a:rPr kumimoji="0" lang="en-GB" sz="1800" b="0" i="0" u="none" strike="noStrike" cap="none" normalizeH="0" baseline="0" dirty="0" smtClean="0">
                          <a:ln>
                            <a:noFill/>
                          </a:ln>
                          <a:solidFill>
                            <a:srgbClr val="000000"/>
                          </a:solidFill>
                          <a:effectLst/>
                          <a:latin typeface="Times New Roman" pitchFamily="18" charset="0"/>
                          <a:cs typeface="Times New Roman" pitchFamily="18" charset="0"/>
                        </a:rPr>
                        <a:t>Research </a:t>
                      </a:r>
                      <a:r>
                        <a:rPr kumimoji="0" lang="en-GB" sz="1800" b="0" i="0" u="none" strike="noStrike" cap="none" normalizeH="0" baseline="0" dirty="0" smtClean="0">
                          <a:ln>
                            <a:noFill/>
                          </a:ln>
                          <a:solidFill>
                            <a:srgbClr val="0070C0"/>
                          </a:solidFill>
                          <a:effectLst/>
                          <a:latin typeface="Times New Roman" pitchFamily="18" charset="0"/>
                          <a:cs typeface="Times New Roman" pitchFamily="18" charset="0"/>
                        </a:rPr>
                        <a:t>procedures</a:t>
                      </a:r>
                      <a:r>
                        <a:rPr kumimoji="0" lang="en-GB" sz="1800" b="0" i="0" u="none" strike="noStrike" cap="none" normalizeH="0" baseline="0" dirty="0" smtClean="0">
                          <a:ln>
                            <a:noFill/>
                          </a:ln>
                          <a:solidFill>
                            <a:srgbClr val="000000"/>
                          </a:solidFill>
                          <a:effectLst/>
                          <a:latin typeface="Times New Roman" pitchFamily="18" charset="0"/>
                          <a:cs typeface="Times New Roman" pitchFamily="18" charset="0"/>
                        </a:rPr>
                        <a:t> are </a:t>
                      </a:r>
                      <a:r>
                        <a:rPr kumimoji="0" lang="en-GB" sz="1800" b="0" i="0" u="none" strike="noStrike" cap="none" normalizeH="0" baseline="0" dirty="0" smtClean="0">
                          <a:ln>
                            <a:noFill/>
                          </a:ln>
                          <a:solidFill>
                            <a:srgbClr val="0070C0"/>
                          </a:solidFill>
                          <a:effectLst/>
                          <a:latin typeface="Times New Roman" pitchFamily="18" charset="0"/>
                          <a:cs typeface="Times New Roman" pitchFamily="18" charset="0"/>
                        </a:rPr>
                        <a:t>particular</a:t>
                      </a:r>
                      <a:r>
                        <a:rPr kumimoji="0" lang="en-GB" sz="1800" b="0" i="0" u="none" strike="noStrike" cap="none" normalizeH="0" baseline="0" dirty="0" smtClean="0">
                          <a:ln>
                            <a:noFill/>
                          </a:ln>
                          <a:solidFill>
                            <a:srgbClr val="000000"/>
                          </a:solidFill>
                          <a:effectLst/>
                          <a:latin typeface="Times New Roman" pitchFamily="18" charset="0"/>
                          <a:cs typeface="Times New Roman" pitchFamily="18" charset="0"/>
                        </a:rPr>
                        <a:t> and replication is very rare</a:t>
                      </a:r>
                      <a:endParaRPr kumimoji="0" lang="en-US" sz="1800" b="0" i="0" u="none" strike="noStrike" cap="none" normalizeH="0" baseline="0" dirty="0" smtClean="0">
                        <a:ln>
                          <a:noFill/>
                        </a:ln>
                        <a:solidFill>
                          <a:srgbClr val="00000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bl>
          </a:graphicData>
        </a:graphic>
      </p:graphicFrame>
      <p:sp>
        <p:nvSpPr>
          <p:cNvPr id="29725" name="Slide Number Placeholder 3"/>
          <p:cNvSpPr>
            <a:spLocks noGrp="1"/>
          </p:cNvSpPr>
          <p:nvPr>
            <p:ph type="sldNum" sz="quarter" idx="12"/>
          </p:nvPr>
        </p:nvSpPr>
        <p:spPr bwMode="auto">
          <a:noFill/>
          <a:ln>
            <a:miter lim="800000"/>
            <a:headEnd/>
            <a:tailEnd/>
          </a:ln>
        </p:spPr>
        <p:txBody>
          <a:bodyPr/>
          <a:lstStyle/>
          <a:p>
            <a:endParaRPr lang="en-MY" dirty="0"/>
          </a:p>
        </p:txBody>
      </p:sp>
    </p:spTree>
    <p:extLst>
      <p:ext uri="{BB962C8B-B14F-4D97-AF65-F5344CB8AC3E}">
        <p14:creationId xmlns:p14="http://schemas.microsoft.com/office/powerpoint/2010/main" val="1337306631"/>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b="1" dirty="0" smtClean="0"/>
              <a:t>Business methods</a:t>
            </a:r>
            <a:endParaRPr lang="en-US" dirty="0" smtClean="0"/>
          </a:p>
        </p:txBody>
      </p:sp>
      <p:sp>
        <p:nvSpPr>
          <p:cNvPr id="3" name="Content Placeholder 2"/>
          <p:cNvSpPr>
            <a:spLocks noGrp="1"/>
          </p:cNvSpPr>
          <p:nvPr>
            <p:ph idx="1"/>
          </p:nvPr>
        </p:nvSpPr>
        <p:spPr/>
        <p:txBody>
          <a:bodyPr/>
          <a:lstStyle/>
          <a:p>
            <a:pPr marL="0" indent="0">
              <a:buFont typeface="Arial" charset="0"/>
              <a:buNone/>
              <a:defRPr/>
            </a:pPr>
            <a:r>
              <a:rPr lang="en-US" sz="2000" dirty="0" smtClean="0"/>
              <a:t>Business </a:t>
            </a:r>
            <a:r>
              <a:rPr lang="en-US" sz="2000" dirty="0"/>
              <a:t>research methods are the </a:t>
            </a:r>
            <a:r>
              <a:rPr lang="en-US" sz="2000" dirty="0" smtClean="0"/>
              <a:t>research methods </a:t>
            </a:r>
            <a:r>
              <a:rPr lang="en-US" sz="2000" dirty="0"/>
              <a:t>examines </a:t>
            </a:r>
            <a:r>
              <a:rPr lang="en-US" sz="2000" dirty="0" smtClean="0"/>
              <a:t>computing </a:t>
            </a:r>
            <a:r>
              <a:rPr lang="en-US" sz="2000" dirty="0"/>
              <a:t>from the business </a:t>
            </a:r>
            <a:r>
              <a:rPr lang="en-US" sz="2000" dirty="0" smtClean="0"/>
              <a:t>point of </a:t>
            </a:r>
            <a:r>
              <a:rPr lang="en-US" sz="2000" dirty="0"/>
              <a:t>view.</a:t>
            </a:r>
          </a:p>
          <a:p>
            <a:pPr marL="0" indent="0">
              <a:buFont typeface="Arial" charset="0"/>
              <a:buNone/>
              <a:defRPr/>
            </a:pPr>
            <a:r>
              <a:rPr lang="en-US" sz="2000" dirty="0" smtClean="0"/>
              <a:t>Business </a:t>
            </a:r>
            <a:r>
              <a:rPr lang="en-US" sz="2000" dirty="0"/>
              <a:t>methods allows to</a:t>
            </a:r>
          </a:p>
          <a:p>
            <a:pPr>
              <a:defRPr/>
            </a:pPr>
            <a:r>
              <a:rPr lang="en-US" sz="2000" dirty="0" smtClean="0"/>
              <a:t>study </a:t>
            </a:r>
            <a:r>
              <a:rPr lang="en-US" sz="2000" dirty="0"/>
              <a:t>commercialization of the research.</a:t>
            </a:r>
          </a:p>
          <a:p>
            <a:pPr>
              <a:defRPr/>
            </a:pPr>
            <a:r>
              <a:rPr lang="en-US" sz="2000" dirty="0" smtClean="0"/>
              <a:t> </a:t>
            </a:r>
            <a:r>
              <a:rPr lang="en-US" sz="2000" dirty="0"/>
              <a:t>focus on the factors affecting the commercial success.</a:t>
            </a:r>
          </a:p>
          <a:p>
            <a:pPr>
              <a:defRPr/>
            </a:pPr>
            <a:r>
              <a:rPr lang="en-US" sz="2000" dirty="0" smtClean="0"/>
              <a:t>predict </a:t>
            </a:r>
            <a:r>
              <a:rPr lang="en-US" sz="2000" dirty="0"/>
              <a:t>future trends of the research and industry.</a:t>
            </a:r>
          </a:p>
        </p:txBody>
      </p:sp>
    </p:spTree>
    <p:extLst>
      <p:ext uri="{BB962C8B-B14F-4D97-AF65-F5344CB8AC3E}">
        <p14:creationId xmlns:p14="http://schemas.microsoft.com/office/powerpoint/2010/main" val="510229865"/>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188640"/>
            <a:ext cx="7772400" cy="1143000"/>
          </a:xfrm>
        </p:spPr>
        <p:txBody>
          <a:bodyPr/>
          <a:lstStyle/>
          <a:p>
            <a:r>
              <a:rPr lang="en-US" dirty="0" smtClean="0"/>
              <a:t>Experimental</a:t>
            </a:r>
            <a:endParaRPr lang="en-MY" dirty="0"/>
          </a:p>
        </p:txBody>
      </p:sp>
      <p:sp>
        <p:nvSpPr>
          <p:cNvPr id="3" name="Content Placeholder 2"/>
          <p:cNvSpPr>
            <a:spLocks noGrp="1"/>
          </p:cNvSpPr>
          <p:nvPr>
            <p:ph idx="1"/>
          </p:nvPr>
        </p:nvSpPr>
        <p:spPr>
          <a:xfrm>
            <a:off x="467544" y="1916832"/>
            <a:ext cx="8229600" cy="4525963"/>
          </a:xfrm>
        </p:spPr>
        <p:txBody>
          <a:bodyPr/>
          <a:lstStyle/>
          <a:p>
            <a:r>
              <a:rPr lang="en-US" sz="2400" dirty="0" smtClean="0"/>
              <a:t>Experimental</a:t>
            </a:r>
          </a:p>
          <a:p>
            <a:pPr lvl="1"/>
            <a:r>
              <a:rPr lang="en-US" sz="2000" dirty="0" smtClean="0"/>
              <a:t>Use to evaluate new solutions for problems</a:t>
            </a:r>
          </a:p>
          <a:p>
            <a:pPr lvl="1"/>
            <a:r>
              <a:rPr lang="en-US" sz="2000" dirty="0" smtClean="0"/>
              <a:t>Need to identify:</a:t>
            </a:r>
          </a:p>
          <a:p>
            <a:pPr lvl="2"/>
            <a:r>
              <a:rPr lang="en-US" sz="1800" dirty="0" smtClean="0"/>
              <a:t>List of questions what the experiment is expected to answer</a:t>
            </a:r>
          </a:p>
          <a:p>
            <a:pPr lvl="2"/>
            <a:r>
              <a:rPr lang="en-US" sz="1800" dirty="0" smtClean="0"/>
              <a:t>what are the performance measure to evaluate the solution in order to answer the research question</a:t>
            </a:r>
          </a:p>
          <a:p>
            <a:pPr lvl="2"/>
            <a:r>
              <a:rPr lang="en-US" sz="1800" dirty="0" smtClean="0"/>
              <a:t>Design the experiment</a:t>
            </a:r>
          </a:p>
          <a:p>
            <a:pPr lvl="1"/>
            <a:r>
              <a:rPr lang="en-US" sz="2000" dirty="0" smtClean="0"/>
              <a:t>Experimental research allows to</a:t>
            </a:r>
          </a:p>
          <a:p>
            <a:pPr lvl="2">
              <a:defRPr/>
            </a:pPr>
            <a:r>
              <a:rPr lang="en-US" sz="1800" dirty="0" smtClean="0"/>
              <a:t>produce a research even in case if the modeling is difficult.</a:t>
            </a:r>
          </a:p>
          <a:p>
            <a:pPr lvl="2">
              <a:defRPr/>
            </a:pPr>
            <a:r>
              <a:rPr lang="en-US" sz="1800" dirty="0" smtClean="0"/>
              <a:t> acquire result, when a simulation may be a very slow process.</a:t>
            </a:r>
          </a:p>
          <a:p>
            <a:pPr lvl="2">
              <a:defRPr/>
            </a:pPr>
            <a:r>
              <a:rPr lang="en-US" sz="1800" dirty="0" smtClean="0"/>
              <a:t>see non-trivial dependencies between parameters.</a:t>
            </a:r>
          </a:p>
          <a:p>
            <a:pPr lvl="2"/>
            <a:endParaRPr lang="en-US" dirty="0" smtClean="0"/>
          </a:p>
          <a:p>
            <a:endParaRPr lang="en-MY" sz="2400" dirty="0"/>
          </a:p>
        </p:txBody>
      </p:sp>
      <p:sp>
        <p:nvSpPr>
          <p:cNvPr id="4" name="TextBox 3"/>
          <p:cNvSpPr txBox="1"/>
          <p:nvPr/>
        </p:nvSpPr>
        <p:spPr>
          <a:xfrm>
            <a:off x="1835696" y="1124744"/>
            <a:ext cx="6192688" cy="369332"/>
          </a:xfrm>
          <a:prstGeom prst="rect">
            <a:avLst/>
          </a:prstGeom>
          <a:noFill/>
        </p:spPr>
        <p:txBody>
          <a:bodyPr wrap="square" rtlCol="0">
            <a:spAutoFit/>
          </a:bodyPr>
          <a:lstStyle/>
          <a:p>
            <a:r>
              <a:rPr lang="en-US" dirty="0" smtClean="0"/>
              <a:t>(</a:t>
            </a:r>
            <a:r>
              <a:rPr lang="en-US" dirty="0" err="1" smtClean="0"/>
              <a:t>Amaral</a:t>
            </a:r>
            <a:r>
              <a:rPr lang="en-US" dirty="0" smtClean="0"/>
              <a:t>, J., About Computing Science Research Methodology)</a:t>
            </a:r>
            <a:endParaRPr lang="en-MY" dirty="0"/>
          </a:p>
        </p:txBody>
      </p:sp>
    </p:spTree>
    <p:extLst>
      <p:ext uri="{BB962C8B-B14F-4D97-AF65-F5344CB8AC3E}">
        <p14:creationId xmlns:p14="http://schemas.microsoft.com/office/powerpoint/2010/main" val="531138584"/>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smtClean="0"/>
              <a:t>Experiment Design</a:t>
            </a:r>
          </a:p>
        </p:txBody>
      </p:sp>
      <p:sp>
        <p:nvSpPr>
          <p:cNvPr id="58371" name="Rectangle 3"/>
          <p:cNvSpPr>
            <a:spLocks noGrp="1" noChangeArrowheads="1"/>
          </p:cNvSpPr>
          <p:nvPr>
            <p:ph type="body" idx="1"/>
          </p:nvPr>
        </p:nvSpPr>
        <p:spPr/>
        <p:txBody>
          <a:bodyPr/>
          <a:lstStyle/>
          <a:p>
            <a:pPr eaLnBrk="1" hangingPunct="1"/>
            <a:r>
              <a:rPr lang="en-US" dirty="0" smtClean="0">
                <a:solidFill>
                  <a:schemeClr val="folHlink"/>
                </a:solidFill>
              </a:rPr>
              <a:t>Experiment design</a:t>
            </a:r>
            <a:r>
              <a:rPr lang="en-US" dirty="0" smtClean="0"/>
              <a:t> is the process of deciding which variables to use, what tasks and procedure to use, how many participants to use or data to use, and how to solicit them, how to pre-process data and so on</a:t>
            </a:r>
          </a:p>
          <a:p>
            <a:pPr eaLnBrk="1" hangingPunct="1"/>
            <a:r>
              <a:rPr lang="en-US" dirty="0" smtClean="0"/>
              <a:t>Let’s work on the terminology…</a:t>
            </a:r>
          </a:p>
        </p:txBody>
      </p:sp>
    </p:spTree>
    <p:extLst>
      <p:ext uri="{BB962C8B-B14F-4D97-AF65-F5344CB8AC3E}">
        <p14:creationId xmlns:p14="http://schemas.microsoft.com/office/powerpoint/2010/main" val="1904144356"/>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dirty="0" smtClean="0"/>
              <a:t>Experiment Design - Terminology</a:t>
            </a:r>
            <a:endParaRPr lang="en-CA" dirty="0" smtClean="0"/>
          </a:p>
        </p:txBody>
      </p:sp>
      <p:sp>
        <p:nvSpPr>
          <p:cNvPr id="59395" name="Rectangle 3"/>
          <p:cNvSpPr>
            <a:spLocks noGrp="1" noChangeArrowheads="1"/>
          </p:cNvSpPr>
          <p:nvPr>
            <p:ph type="body" idx="1"/>
          </p:nvPr>
        </p:nvSpPr>
        <p:spPr/>
        <p:txBody>
          <a:bodyPr/>
          <a:lstStyle/>
          <a:p>
            <a:pPr eaLnBrk="1" hangingPunct="1"/>
            <a:r>
              <a:rPr lang="en-US" sz="2800" dirty="0" smtClean="0"/>
              <a:t>Terms to know</a:t>
            </a:r>
          </a:p>
          <a:p>
            <a:pPr lvl="1" eaLnBrk="1" hangingPunct="1"/>
            <a:r>
              <a:rPr lang="en-US" sz="2400" dirty="0" smtClean="0"/>
              <a:t>Participant</a:t>
            </a:r>
          </a:p>
          <a:p>
            <a:pPr lvl="1" eaLnBrk="1" hangingPunct="1"/>
            <a:r>
              <a:rPr lang="en-US" sz="2400" dirty="0" smtClean="0"/>
              <a:t>Independent variable (test conditions)</a:t>
            </a:r>
          </a:p>
          <a:p>
            <a:pPr lvl="1" eaLnBrk="1" hangingPunct="1"/>
            <a:r>
              <a:rPr lang="en-US" sz="2400" dirty="0" smtClean="0"/>
              <a:t>Dependent variable</a:t>
            </a:r>
          </a:p>
          <a:p>
            <a:pPr lvl="1" eaLnBrk="1" hangingPunct="1"/>
            <a:r>
              <a:rPr lang="en-US" sz="2400" dirty="0" smtClean="0"/>
              <a:t>Control variable</a:t>
            </a:r>
          </a:p>
          <a:p>
            <a:pPr lvl="1" eaLnBrk="1" hangingPunct="1"/>
            <a:r>
              <a:rPr lang="en-US" sz="2400" dirty="0" smtClean="0"/>
              <a:t>Random variable</a:t>
            </a:r>
          </a:p>
          <a:p>
            <a:pPr lvl="1" eaLnBrk="1" hangingPunct="1"/>
            <a:r>
              <a:rPr lang="en-US" sz="2400" dirty="0" smtClean="0"/>
              <a:t>Confounding variable</a:t>
            </a:r>
          </a:p>
        </p:txBody>
      </p:sp>
    </p:spTree>
    <p:extLst>
      <p:ext uri="{BB962C8B-B14F-4D97-AF65-F5344CB8AC3E}">
        <p14:creationId xmlns:p14="http://schemas.microsoft.com/office/powerpoint/2010/main" val="1918849052"/>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smtClean="0"/>
              <a:t>Participant</a:t>
            </a:r>
          </a:p>
        </p:txBody>
      </p:sp>
      <p:sp>
        <p:nvSpPr>
          <p:cNvPr id="60419" name="Rectangle 3"/>
          <p:cNvSpPr>
            <a:spLocks noGrp="1" noChangeArrowheads="1"/>
          </p:cNvSpPr>
          <p:nvPr>
            <p:ph type="body" idx="1"/>
          </p:nvPr>
        </p:nvSpPr>
        <p:spPr>
          <a:xfrm>
            <a:off x="611560" y="1844824"/>
            <a:ext cx="7772400" cy="4114800"/>
          </a:xfrm>
        </p:spPr>
        <p:txBody>
          <a:bodyPr/>
          <a:lstStyle/>
          <a:p>
            <a:pPr eaLnBrk="1" hangingPunct="1">
              <a:lnSpc>
                <a:spcPct val="90000"/>
              </a:lnSpc>
            </a:pPr>
            <a:r>
              <a:rPr lang="en-US" sz="2400" dirty="0" smtClean="0"/>
              <a:t>The people participating in an experiment are referred to as </a:t>
            </a:r>
            <a:r>
              <a:rPr lang="en-US" sz="2400" dirty="0" smtClean="0">
                <a:solidFill>
                  <a:schemeClr val="folHlink"/>
                </a:solidFill>
              </a:rPr>
              <a:t>participants</a:t>
            </a:r>
          </a:p>
          <a:p>
            <a:pPr eaLnBrk="1" hangingPunct="1">
              <a:lnSpc>
                <a:spcPct val="90000"/>
              </a:lnSpc>
            </a:pPr>
            <a:r>
              <a:rPr lang="en-US" sz="2400" dirty="0" smtClean="0"/>
              <a:t>Previously the term </a:t>
            </a:r>
            <a:r>
              <a:rPr lang="en-US" sz="2400" dirty="0" smtClean="0">
                <a:solidFill>
                  <a:schemeClr val="folHlink"/>
                </a:solidFill>
              </a:rPr>
              <a:t>subjects</a:t>
            </a:r>
            <a:r>
              <a:rPr lang="en-US" sz="2400" dirty="0" smtClean="0"/>
              <a:t> was used, but it is no longer in vogue</a:t>
            </a:r>
          </a:p>
          <a:p>
            <a:pPr eaLnBrk="1" hangingPunct="1">
              <a:lnSpc>
                <a:spcPct val="90000"/>
              </a:lnSpc>
            </a:pPr>
            <a:r>
              <a:rPr lang="en-US" sz="2400" dirty="0" smtClean="0"/>
              <a:t>When referring specifically to the experiment, use the term </a:t>
            </a:r>
            <a:r>
              <a:rPr lang="en-US" sz="2400" dirty="0" smtClean="0">
                <a:solidFill>
                  <a:schemeClr val="folHlink"/>
                </a:solidFill>
              </a:rPr>
              <a:t>participants</a:t>
            </a:r>
            <a:r>
              <a:rPr lang="en-US" sz="2400" dirty="0" smtClean="0"/>
              <a:t> (e.g., “all </a:t>
            </a:r>
            <a:r>
              <a:rPr lang="en-US" sz="2400" dirty="0" smtClean="0">
                <a:solidFill>
                  <a:schemeClr val="folHlink"/>
                </a:solidFill>
              </a:rPr>
              <a:t>participants</a:t>
            </a:r>
            <a:r>
              <a:rPr lang="en-US" sz="2400" dirty="0" smtClean="0"/>
              <a:t> exhibited a high error rate…”)</a:t>
            </a:r>
          </a:p>
          <a:p>
            <a:pPr eaLnBrk="1" hangingPunct="1">
              <a:lnSpc>
                <a:spcPct val="90000"/>
              </a:lnSpc>
            </a:pPr>
            <a:r>
              <a:rPr lang="en-US" sz="2400" dirty="0" smtClean="0"/>
              <a:t>General comments on the problem or conclusions drawn may use other terms (e.g., “these results suggest that </a:t>
            </a:r>
            <a:r>
              <a:rPr lang="en-US" sz="2400" dirty="0" smtClean="0">
                <a:solidFill>
                  <a:schemeClr val="folHlink"/>
                </a:solidFill>
              </a:rPr>
              <a:t>users</a:t>
            </a:r>
            <a:r>
              <a:rPr lang="en-US" sz="2400" dirty="0" smtClean="0"/>
              <a:t> are less likely to…”)</a:t>
            </a:r>
          </a:p>
          <a:p>
            <a:pPr eaLnBrk="1" hangingPunct="1">
              <a:lnSpc>
                <a:spcPct val="90000"/>
              </a:lnSpc>
            </a:pPr>
            <a:r>
              <a:rPr lang="en-US" sz="2400" dirty="0" smtClean="0"/>
              <a:t>Report the selection criteria and give relevant demographic information or prior experience</a:t>
            </a:r>
          </a:p>
        </p:txBody>
      </p:sp>
    </p:spTree>
    <p:extLst>
      <p:ext uri="{BB962C8B-B14F-4D97-AF65-F5344CB8AC3E}">
        <p14:creationId xmlns:p14="http://schemas.microsoft.com/office/powerpoint/2010/main" val="173283428"/>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smtClean="0"/>
              <a:t>How Many Participants?</a:t>
            </a:r>
            <a:endParaRPr lang="en-GB" smtClean="0"/>
          </a:p>
        </p:txBody>
      </p:sp>
      <p:sp>
        <p:nvSpPr>
          <p:cNvPr id="61443" name="Rectangle 3"/>
          <p:cNvSpPr>
            <a:spLocks noGrp="1" noChangeArrowheads="1"/>
          </p:cNvSpPr>
          <p:nvPr>
            <p:ph type="body" idx="1"/>
          </p:nvPr>
        </p:nvSpPr>
        <p:spPr/>
        <p:txBody>
          <a:bodyPr/>
          <a:lstStyle/>
          <a:p>
            <a:pPr eaLnBrk="1" hangingPunct="1"/>
            <a:r>
              <a:rPr lang="en-US" sz="2400" smtClean="0"/>
              <a:t>The Answer: It depends!</a:t>
            </a:r>
          </a:p>
          <a:p>
            <a:pPr eaLnBrk="1" hangingPunct="1"/>
            <a:r>
              <a:rPr lang="en-US" sz="2400" smtClean="0"/>
              <a:t>Too many:</a:t>
            </a:r>
          </a:p>
          <a:p>
            <a:pPr lvl="1" eaLnBrk="1" hangingPunct="1"/>
            <a:r>
              <a:rPr lang="en-US" sz="2000" smtClean="0"/>
              <a:t>Results are statistically significant, even where the differences are miniscule and of no practical relevance</a:t>
            </a:r>
          </a:p>
          <a:p>
            <a:pPr eaLnBrk="1" hangingPunct="1"/>
            <a:r>
              <a:rPr lang="en-US" sz="2400" smtClean="0"/>
              <a:t>Too few:</a:t>
            </a:r>
          </a:p>
          <a:p>
            <a:pPr lvl="1" eaLnBrk="1" hangingPunct="1"/>
            <a:r>
              <a:rPr lang="en-US" sz="2000" smtClean="0"/>
              <a:t>Results are not statistically significant (because of the small sample size), even though there maybe a significant difference in the test conditions (“significant” in the practical sense)</a:t>
            </a:r>
          </a:p>
          <a:p>
            <a:pPr eaLnBrk="1" hangingPunct="1"/>
            <a:r>
              <a:rPr lang="en-US" sz="2400" smtClean="0"/>
              <a:t>Guideline:</a:t>
            </a:r>
          </a:p>
          <a:p>
            <a:pPr lvl="1" eaLnBrk="1" hangingPunct="1"/>
            <a:r>
              <a:rPr lang="en-US" sz="2000" smtClean="0"/>
              <a:t>Use approximately the same number of participants as in other similar research </a:t>
            </a:r>
            <a:r>
              <a:rPr lang="en-US" sz="2000" baseline="30000" smtClean="0">
                <a:cs typeface="Times New Roman" pitchFamily="18" charset="0"/>
              </a:rPr>
              <a:t>†</a:t>
            </a:r>
            <a:endParaRPr lang="en-GB" sz="2000" baseline="30000" smtClean="0"/>
          </a:p>
        </p:txBody>
      </p:sp>
      <p:sp>
        <p:nvSpPr>
          <p:cNvPr id="61444" name="Text Box 4"/>
          <p:cNvSpPr txBox="1">
            <a:spLocks noChangeArrowheads="1"/>
          </p:cNvSpPr>
          <p:nvPr/>
        </p:nvSpPr>
        <p:spPr bwMode="auto">
          <a:xfrm>
            <a:off x="899592" y="6309320"/>
            <a:ext cx="7848600" cy="309958"/>
          </a:xfrm>
          <a:prstGeom prst="rect">
            <a:avLst/>
          </a:prstGeom>
          <a:solidFill>
            <a:srgbClr val="FFE5E5"/>
          </a:solidFill>
          <a:ln w="28575">
            <a:solidFill>
              <a:srgbClr val="990033"/>
            </a:solidFill>
            <a:miter lim="800000"/>
            <a:headEnd/>
            <a:tailEnd/>
          </a:ln>
          <a:effectLst/>
        </p:spPr>
        <p:txBody>
          <a:bodyPr lIns="90000" tIns="46800" rIns="90000" bIns="46800">
            <a:spAutoFit/>
          </a:bodyPr>
          <a:lstStyle/>
          <a:p>
            <a:pPr marL="196850" indent="-196850">
              <a:spcBef>
                <a:spcPct val="50000"/>
              </a:spcBef>
            </a:pPr>
            <a:r>
              <a:rPr lang="en-US" sz="1400" baseline="30000">
                <a:latin typeface="Times New Roman" pitchFamily="18" charset="0"/>
                <a:cs typeface="Times New Roman" pitchFamily="18" charset="0"/>
              </a:rPr>
              <a:t>†</a:t>
            </a:r>
            <a:r>
              <a:rPr lang="en-US" sz="1400">
                <a:latin typeface="Times New Roman" pitchFamily="18" charset="0"/>
                <a:cs typeface="Times New Roman" pitchFamily="18" charset="0"/>
              </a:rPr>
              <a:t>	</a:t>
            </a:r>
            <a:r>
              <a:rPr lang="en-GB" sz="1400">
                <a:cs typeface="Times New Roman" pitchFamily="18" charset="0"/>
              </a:rPr>
              <a:t>Martin, D. W. (2004). </a:t>
            </a:r>
            <a:r>
              <a:rPr lang="en-GB" sz="1400" i="1">
                <a:cs typeface="Times New Roman" pitchFamily="18" charset="0"/>
              </a:rPr>
              <a:t>Doing psychology experiments</a:t>
            </a:r>
            <a:r>
              <a:rPr lang="en-GB" sz="1400">
                <a:cs typeface="Times New Roman" pitchFamily="18" charset="0"/>
              </a:rPr>
              <a:t> (6th ed.). Belmont, CA: Wadsworth.</a:t>
            </a:r>
          </a:p>
        </p:txBody>
      </p:sp>
    </p:spTree>
    <p:extLst>
      <p:ext uri="{BB962C8B-B14F-4D97-AF65-F5344CB8AC3E}">
        <p14:creationId xmlns:p14="http://schemas.microsoft.com/office/powerpoint/2010/main" val="1806002826"/>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US" smtClean="0"/>
              <a:t>Independent Variable</a:t>
            </a:r>
          </a:p>
        </p:txBody>
      </p:sp>
      <p:sp>
        <p:nvSpPr>
          <p:cNvPr id="62467" name="Rectangle 3"/>
          <p:cNvSpPr>
            <a:spLocks noGrp="1" noChangeArrowheads="1"/>
          </p:cNvSpPr>
          <p:nvPr>
            <p:ph type="body" idx="1"/>
          </p:nvPr>
        </p:nvSpPr>
        <p:spPr/>
        <p:txBody>
          <a:bodyPr/>
          <a:lstStyle/>
          <a:p>
            <a:pPr eaLnBrk="1" hangingPunct="1"/>
            <a:r>
              <a:rPr lang="en-US" sz="2400" smtClean="0"/>
              <a:t>An </a:t>
            </a:r>
            <a:r>
              <a:rPr lang="en-US" sz="2400" smtClean="0">
                <a:solidFill>
                  <a:schemeClr val="folHlink"/>
                </a:solidFill>
              </a:rPr>
              <a:t>independent variable</a:t>
            </a:r>
            <a:r>
              <a:rPr lang="en-US" sz="2400" smtClean="0"/>
              <a:t> is a variable that is manipulated through the design of the experiment</a:t>
            </a:r>
          </a:p>
          <a:p>
            <a:pPr eaLnBrk="1" hangingPunct="1"/>
            <a:r>
              <a:rPr lang="en-US" sz="2400" smtClean="0"/>
              <a:t>It is “independent” because it is independent of participant behaviour (i.e., there is nothing a participant can do to influence an independent variable)</a:t>
            </a:r>
          </a:p>
          <a:p>
            <a:pPr eaLnBrk="1" hangingPunct="1"/>
            <a:r>
              <a:rPr lang="en-US" sz="2400" smtClean="0"/>
              <a:t>Examples include interface, device, feedback mode, button layout, visual layout, gender, age, expertise, etc.</a:t>
            </a:r>
          </a:p>
          <a:p>
            <a:pPr eaLnBrk="1" hangingPunct="1"/>
            <a:r>
              <a:rPr lang="en-US" sz="2400" smtClean="0"/>
              <a:t>The terms </a:t>
            </a:r>
            <a:r>
              <a:rPr lang="en-US" sz="2400" smtClean="0">
                <a:solidFill>
                  <a:schemeClr val="folHlink"/>
                </a:solidFill>
              </a:rPr>
              <a:t>independent variable</a:t>
            </a:r>
            <a:r>
              <a:rPr lang="en-US" sz="2400" smtClean="0"/>
              <a:t> and </a:t>
            </a:r>
            <a:r>
              <a:rPr lang="en-US" sz="2400" smtClean="0">
                <a:solidFill>
                  <a:schemeClr val="folHlink"/>
                </a:solidFill>
              </a:rPr>
              <a:t>factor</a:t>
            </a:r>
            <a:r>
              <a:rPr lang="en-US" sz="2400" smtClean="0"/>
              <a:t> are synonymous</a:t>
            </a:r>
          </a:p>
        </p:txBody>
      </p:sp>
    </p:spTree>
    <p:extLst>
      <p:ext uri="{BB962C8B-B14F-4D97-AF65-F5344CB8AC3E}">
        <p14:creationId xmlns:p14="http://schemas.microsoft.com/office/powerpoint/2010/main" val="241264475"/>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smtClean="0"/>
              <a:t>Test Conditions</a:t>
            </a:r>
          </a:p>
        </p:txBody>
      </p:sp>
      <p:sp>
        <p:nvSpPr>
          <p:cNvPr id="63491" name="Rectangle 3"/>
          <p:cNvSpPr>
            <a:spLocks noGrp="1" noChangeArrowheads="1"/>
          </p:cNvSpPr>
          <p:nvPr>
            <p:ph type="body" idx="1"/>
          </p:nvPr>
        </p:nvSpPr>
        <p:spPr/>
        <p:txBody>
          <a:bodyPr/>
          <a:lstStyle/>
          <a:p>
            <a:pPr eaLnBrk="1" hangingPunct="1"/>
            <a:r>
              <a:rPr lang="en-US" sz="2400" smtClean="0"/>
              <a:t>The levels, values, or settings for an independent variable are the </a:t>
            </a:r>
            <a:r>
              <a:rPr lang="en-US" sz="2400" smtClean="0">
                <a:solidFill>
                  <a:schemeClr val="folHlink"/>
                </a:solidFill>
              </a:rPr>
              <a:t>test conditions</a:t>
            </a:r>
            <a:endParaRPr lang="en-US" sz="2400" smtClean="0"/>
          </a:p>
          <a:p>
            <a:pPr eaLnBrk="1" hangingPunct="1"/>
            <a:r>
              <a:rPr lang="en-US" sz="2400" smtClean="0"/>
              <a:t>Provide a name for both the </a:t>
            </a:r>
            <a:r>
              <a:rPr lang="en-US" sz="2400" smtClean="0">
                <a:solidFill>
                  <a:srgbClr val="990033"/>
                </a:solidFill>
              </a:rPr>
              <a:t>factor</a:t>
            </a:r>
            <a:r>
              <a:rPr lang="en-US" sz="2400" smtClean="0"/>
              <a:t> (</a:t>
            </a:r>
            <a:r>
              <a:rPr lang="en-US" sz="2400" smtClean="0">
                <a:solidFill>
                  <a:schemeClr val="folHlink"/>
                </a:solidFill>
              </a:rPr>
              <a:t>independent variable</a:t>
            </a:r>
            <a:r>
              <a:rPr lang="en-US" sz="2400" smtClean="0"/>
              <a:t>) and its </a:t>
            </a:r>
            <a:r>
              <a:rPr lang="en-US" sz="2400" smtClean="0">
                <a:solidFill>
                  <a:srgbClr val="990033"/>
                </a:solidFill>
              </a:rPr>
              <a:t>levels</a:t>
            </a:r>
            <a:r>
              <a:rPr lang="en-US" sz="2400" smtClean="0"/>
              <a:t> (</a:t>
            </a:r>
            <a:r>
              <a:rPr lang="en-US" sz="2400" smtClean="0">
                <a:solidFill>
                  <a:schemeClr val="folHlink"/>
                </a:solidFill>
              </a:rPr>
              <a:t>test conditions</a:t>
            </a:r>
            <a:r>
              <a:rPr lang="en-US" sz="2400" smtClean="0"/>
              <a:t>)</a:t>
            </a:r>
          </a:p>
          <a:p>
            <a:pPr eaLnBrk="1" hangingPunct="1"/>
            <a:r>
              <a:rPr lang="en-US" sz="2400" smtClean="0"/>
              <a:t>Examples</a:t>
            </a:r>
          </a:p>
          <a:p>
            <a:pPr eaLnBrk="1" hangingPunct="1"/>
            <a:endParaRPr lang="en-US" sz="2400" smtClean="0"/>
          </a:p>
          <a:p>
            <a:pPr eaLnBrk="1" hangingPunct="1"/>
            <a:endParaRPr lang="en-US" sz="2400" smtClean="0"/>
          </a:p>
          <a:p>
            <a:pPr lvl="1" eaLnBrk="1" hangingPunct="1"/>
            <a:endParaRPr lang="en-US" sz="2000" smtClean="0"/>
          </a:p>
        </p:txBody>
      </p:sp>
      <p:sp>
        <p:nvSpPr>
          <p:cNvPr id="63492" name="Text Box 4"/>
          <p:cNvSpPr txBox="1">
            <a:spLocks noChangeArrowheads="1"/>
          </p:cNvSpPr>
          <p:nvPr/>
        </p:nvSpPr>
        <p:spPr bwMode="auto">
          <a:xfrm>
            <a:off x="1752600" y="4114800"/>
            <a:ext cx="5638800" cy="2159000"/>
          </a:xfrm>
          <a:prstGeom prst="rect">
            <a:avLst/>
          </a:prstGeom>
          <a:solidFill>
            <a:srgbClr val="FFE5E5"/>
          </a:solidFill>
          <a:ln w="28575">
            <a:solidFill>
              <a:schemeClr val="accent2"/>
            </a:solidFill>
            <a:miter lim="800000"/>
            <a:headEnd/>
            <a:tailEnd/>
          </a:ln>
          <a:effectLst/>
        </p:spPr>
        <p:txBody>
          <a:bodyPr lIns="90000" tIns="46800" rIns="90000" bIns="46800">
            <a:spAutoFit/>
          </a:bodyPr>
          <a:lstStyle/>
          <a:p>
            <a:pPr>
              <a:lnSpc>
                <a:spcPct val="70000"/>
              </a:lnSpc>
              <a:spcBef>
                <a:spcPct val="50000"/>
              </a:spcBef>
              <a:tabLst>
                <a:tab pos="2286000" algn="l"/>
              </a:tabLst>
            </a:pPr>
            <a:r>
              <a:rPr lang="en-US" sz="2000"/>
              <a:t>   </a:t>
            </a:r>
            <a:r>
              <a:rPr lang="en-US" sz="2000" i="1"/>
              <a:t>Factor</a:t>
            </a:r>
            <a:r>
              <a:rPr lang="en-US" sz="2000"/>
              <a:t>	   </a:t>
            </a:r>
            <a:r>
              <a:rPr lang="en-US" sz="2000" i="1"/>
              <a:t>Test Conditions (Levels)</a:t>
            </a:r>
          </a:p>
          <a:p>
            <a:pPr>
              <a:lnSpc>
                <a:spcPct val="70000"/>
              </a:lnSpc>
              <a:spcBef>
                <a:spcPct val="50000"/>
              </a:spcBef>
              <a:tabLst>
                <a:tab pos="2286000" algn="l"/>
              </a:tabLst>
            </a:pPr>
            <a:r>
              <a:rPr lang="en-US" sz="2000"/>
              <a:t>Device	mouse, trackball, joystick</a:t>
            </a:r>
          </a:p>
          <a:p>
            <a:pPr>
              <a:lnSpc>
                <a:spcPct val="70000"/>
              </a:lnSpc>
              <a:spcBef>
                <a:spcPct val="50000"/>
              </a:spcBef>
              <a:tabLst>
                <a:tab pos="2286000" algn="l"/>
              </a:tabLst>
            </a:pPr>
            <a:r>
              <a:rPr lang="en-US" sz="2000"/>
              <a:t>Feedback mode	audio, tactile, none</a:t>
            </a:r>
          </a:p>
          <a:p>
            <a:pPr>
              <a:lnSpc>
                <a:spcPct val="70000"/>
              </a:lnSpc>
              <a:spcBef>
                <a:spcPct val="50000"/>
              </a:spcBef>
              <a:tabLst>
                <a:tab pos="2286000" algn="l"/>
              </a:tabLst>
            </a:pPr>
            <a:r>
              <a:rPr lang="en-US" sz="2000"/>
              <a:t>Task	pointing, dragging</a:t>
            </a:r>
          </a:p>
          <a:p>
            <a:pPr>
              <a:lnSpc>
                <a:spcPct val="70000"/>
              </a:lnSpc>
              <a:spcBef>
                <a:spcPct val="50000"/>
              </a:spcBef>
              <a:tabLst>
                <a:tab pos="2286000" algn="l"/>
              </a:tabLst>
            </a:pPr>
            <a:r>
              <a:rPr lang="en-US" sz="2000"/>
              <a:t>Visualization	2D, 3D, animated</a:t>
            </a:r>
          </a:p>
          <a:p>
            <a:pPr>
              <a:lnSpc>
                <a:spcPct val="70000"/>
              </a:lnSpc>
              <a:spcBef>
                <a:spcPct val="50000"/>
              </a:spcBef>
              <a:tabLst>
                <a:tab pos="2286000" algn="l"/>
              </a:tabLst>
            </a:pPr>
            <a:r>
              <a:rPr lang="en-US" sz="2000"/>
              <a:t>Search interface	Google, custom	  </a:t>
            </a:r>
          </a:p>
        </p:txBody>
      </p:sp>
      <p:sp>
        <p:nvSpPr>
          <p:cNvPr id="63493" name="Line 5"/>
          <p:cNvSpPr>
            <a:spLocks noChangeShapeType="1"/>
          </p:cNvSpPr>
          <p:nvPr/>
        </p:nvSpPr>
        <p:spPr bwMode="auto">
          <a:xfrm>
            <a:off x="1752600" y="4425950"/>
            <a:ext cx="5638800" cy="0"/>
          </a:xfrm>
          <a:prstGeom prst="line">
            <a:avLst/>
          </a:prstGeom>
          <a:noFill/>
          <a:ln w="28575">
            <a:solidFill>
              <a:schemeClr val="bg2"/>
            </a:solidFill>
            <a:round/>
            <a:headEnd/>
            <a:tailEnd/>
          </a:ln>
          <a:effectLst/>
        </p:spPr>
        <p:txBody>
          <a:bodyPr lIns="90000" tIns="46800" rIns="90000" bIns="46800" anchor="ctr"/>
          <a:lstStyle/>
          <a:p>
            <a:endParaRPr lang="en-MY"/>
          </a:p>
        </p:txBody>
      </p:sp>
    </p:spTree>
    <p:extLst>
      <p:ext uri="{BB962C8B-B14F-4D97-AF65-F5344CB8AC3E}">
        <p14:creationId xmlns:p14="http://schemas.microsoft.com/office/powerpoint/2010/main" val="856893710"/>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US" smtClean="0"/>
              <a:t>Dependent Variable</a:t>
            </a:r>
          </a:p>
        </p:txBody>
      </p:sp>
      <p:sp>
        <p:nvSpPr>
          <p:cNvPr id="64515" name="Rectangle 3"/>
          <p:cNvSpPr>
            <a:spLocks noGrp="1" noChangeArrowheads="1"/>
          </p:cNvSpPr>
          <p:nvPr>
            <p:ph type="body" idx="1"/>
          </p:nvPr>
        </p:nvSpPr>
        <p:spPr/>
        <p:txBody>
          <a:bodyPr/>
          <a:lstStyle/>
          <a:p>
            <a:pPr eaLnBrk="1" hangingPunct="1"/>
            <a:r>
              <a:rPr lang="en-US" sz="2800" dirty="0" smtClean="0"/>
              <a:t>A </a:t>
            </a:r>
            <a:r>
              <a:rPr lang="en-US" sz="2800" dirty="0" smtClean="0">
                <a:solidFill>
                  <a:schemeClr val="folHlink"/>
                </a:solidFill>
              </a:rPr>
              <a:t>dependent variable</a:t>
            </a:r>
            <a:r>
              <a:rPr lang="en-US" sz="2800" dirty="0" smtClean="0"/>
              <a:t> is a variable representing the measurements or observations on a independent variable</a:t>
            </a:r>
          </a:p>
          <a:p>
            <a:pPr eaLnBrk="1" hangingPunct="1"/>
            <a:r>
              <a:rPr lang="en-US" sz="2800" dirty="0" smtClean="0"/>
              <a:t>Examples include task completion time, speed, accuracy, error rate, throughput, target re-entries, retries, key actions, etc.</a:t>
            </a:r>
          </a:p>
          <a:p>
            <a:pPr eaLnBrk="1" hangingPunct="1"/>
            <a:r>
              <a:rPr lang="en-US" sz="2800" dirty="0" smtClean="0"/>
              <a:t>Give a name to the dependent variable, separate from its units (e.g., “Text Entry Speed” is a dependent variable with units “words per minute”)</a:t>
            </a:r>
          </a:p>
        </p:txBody>
      </p:sp>
    </p:spTree>
    <p:extLst>
      <p:ext uri="{BB962C8B-B14F-4D97-AF65-F5344CB8AC3E}">
        <p14:creationId xmlns:p14="http://schemas.microsoft.com/office/powerpoint/2010/main" val="616739549"/>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smtClean="0"/>
              <a:t>Three “Other” Variables</a:t>
            </a:r>
            <a:endParaRPr lang="en-GB" smtClean="0"/>
          </a:p>
        </p:txBody>
      </p:sp>
      <p:sp>
        <p:nvSpPr>
          <p:cNvPr id="65539" name="Rectangle 3"/>
          <p:cNvSpPr>
            <a:spLocks noGrp="1" noChangeArrowheads="1"/>
          </p:cNvSpPr>
          <p:nvPr>
            <p:ph type="body" idx="1"/>
          </p:nvPr>
        </p:nvSpPr>
        <p:spPr/>
        <p:txBody>
          <a:bodyPr/>
          <a:lstStyle/>
          <a:p>
            <a:pPr eaLnBrk="1" hangingPunct="1"/>
            <a:r>
              <a:rPr lang="en-US" smtClean="0"/>
              <a:t>Important but usually given less attention are</a:t>
            </a:r>
          </a:p>
          <a:p>
            <a:pPr lvl="1" eaLnBrk="1" hangingPunct="1"/>
            <a:r>
              <a:rPr lang="en-US" smtClean="0"/>
              <a:t>Control variables</a:t>
            </a:r>
          </a:p>
          <a:p>
            <a:pPr lvl="1" eaLnBrk="1" hangingPunct="1"/>
            <a:r>
              <a:rPr lang="en-US" smtClean="0"/>
              <a:t>Random variables</a:t>
            </a:r>
          </a:p>
          <a:p>
            <a:pPr lvl="1" eaLnBrk="1" hangingPunct="1"/>
            <a:r>
              <a:rPr lang="en-US" smtClean="0"/>
              <a:t>Confounding variables</a:t>
            </a:r>
          </a:p>
          <a:p>
            <a:pPr lvl="1" eaLnBrk="1" hangingPunct="1"/>
            <a:endParaRPr lang="en-GB" smtClean="0"/>
          </a:p>
        </p:txBody>
      </p:sp>
    </p:spTree>
    <p:extLst>
      <p:ext uri="{BB962C8B-B14F-4D97-AF65-F5344CB8AC3E}">
        <p14:creationId xmlns:p14="http://schemas.microsoft.com/office/powerpoint/2010/main" val="291786969"/>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wn Arrow 3"/>
          <p:cNvSpPr/>
          <p:nvPr/>
        </p:nvSpPr>
        <p:spPr bwMode="auto">
          <a:xfrm>
            <a:off x="381000" y="1676400"/>
            <a:ext cx="8229600" cy="914400"/>
          </a:xfrm>
          <a:prstGeom prst="downArrow">
            <a:avLst>
              <a:gd name="adj1" fmla="val 49653"/>
              <a:gd name="adj2" fmla="val 50000"/>
            </a:avLst>
          </a:prstGeom>
          <a:solidFill>
            <a:srgbClr val="92D050"/>
          </a:solidFill>
          <a:ln>
            <a:headEnd type="none" w="med" len="med"/>
            <a:tailEnd type="none" w="med" len="med"/>
          </a:ln>
          <a:effectLst>
            <a:outerShdw blurRad="50800" dist="38100" algn="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a:lstStyle/>
          <a:p>
            <a:pPr algn="ctr" eaLnBrk="0" hangingPunct="0">
              <a:defRPr/>
            </a:pPr>
            <a:r>
              <a:rPr lang="en-US" sz="3600" dirty="0">
                <a:solidFill>
                  <a:schemeClr val="tx1"/>
                </a:solidFill>
              </a:rPr>
              <a:t>Epistemology</a:t>
            </a:r>
            <a:r>
              <a:rPr lang="en-US" dirty="0">
                <a:solidFill>
                  <a:schemeClr val="tx1"/>
                </a:solidFill>
              </a:rPr>
              <a:t> </a:t>
            </a:r>
          </a:p>
        </p:txBody>
      </p:sp>
      <p:sp>
        <p:nvSpPr>
          <p:cNvPr id="5" name="Down Arrow 4"/>
          <p:cNvSpPr/>
          <p:nvPr/>
        </p:nvSpPr>
        <p:spPr bwMode="auto">
          <a:xfrm>
            <a:off x="381000" y="2590800"/>
            <a:ext cx="8229600" cy="1295400"/>
          </a:xfrm>
          <a:prstGeom prst="downArrow">
            <a:avLst>
              <a:gd name="adj1" fmla="val 49653"/>
              <a:gd name="adj2" fmla="val 50000"/>
            </a:avLst>
          </a:prstGeom>
          <a:solidFill>
            <a:srgbClr val="92D050"/>
          </a:solidFill>
          <a:ln>
            <a:headEnd type="none" w="med" len="med"/>
            <a:tailEnd type="none" w="med" len="med"/>
          </a:ln>
          <a:effectLst>
            <a:outerShdw blurRad="50800" dist="38100" algn="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a:lstStyle/>
          <a:p>
            <a:pPr algn="ctr" eaLnBrk="0" hangingPunct="0">
              <a:defRPr/>
            </a:pPr>
            <a:r>
              <a:rPr lang="en-US" sz="3600" dirty="0">
                <a:solidFill>
                  <a:schemeClr val="tx1"/>
                </a:solidFill>
              </a:rPr>
              <a:t>Theoretical Perspective</a:t>
            </a:r>
            <a:r>
              <a:rPr lang="en-US" dirty="0">
                <a:solidFill>
                  <a:schemeClr val="tx1"/>
                </a:solidFill>
              </a:rPr>
              <a:t> </a:t>
            </a:r>
          </a:p>
        </p:txBody>
      </p:sp>
      <p:sp>
        <p:nvSpPr>
          <p:cNvPr id="6" name="Down Arrow 5"/>
          <p:cNvSpPr/>
          <p:nvPr/>
        </p:nvSpPr>
        <p:spPr bwMode="auto">
          <a:xfrm>
            <a:off x="381000" y="3886200"/>
            <a:ext cx="8229600" cy="914400"/>
          </a:xfrm>
          <a:prstGeom prst="downArrow">
            <a:avLst>
              <a:gd name="adj1" fmla="val 49653"/>
              <a:gd name="adj2" fmla="val 50000"/>
            </a:avLst>
          </a:prstGeom>
          <a:solidFill>
            <a:srgbClr val="92D050"/>
          </a:solidFill>
          <a:ln>
            <a:headEnd type="none" w="med" len="med"/>
            <a:tailEnd type="none" w="med" len="med"/>
          </a:ln>
          <a:effectLst>
            <a:outerShdw blurRad="50800" dist="38100" algn="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a:lstStyle/>
          <a:p>
            <a:pPr algn="ctr" eaLnBrk="0" hangingPunct="0">
              <a:defRPr/>
            </a:pPr>
            <a:r>
              <a:rPr lang="en-US" sz="3600" dirty="0">
                <a:solidFill>
                  <a:schemeClr val="tx1"/>
                </a:solidFill>
              </a:rPr>
              <a:t>Methodology</a:t>
            </a:r>
            <a:endParaRPr lang="en-US" dirty="0">
              <a:solidFill>
                <a:schemeClr val="tx1"/>
              </a:solidFill>
            </a:endParaRPr>
          </a:p>
        </p:txBody>
      </p:sp>
      <p:sp>
        <p:nvSpPr>
          <p:cNvPr id="7" name="Down Arrow 6"/>
          <p:cNvSpPr/>
          <p:nvPr/>
        </p:nvSpPr>
        <p:spPr bwMode="auto">
          <a:xfrm>
            <a:off x="381000" y="4800600"/>
            <a:ext cx="8229600" cy="914400"/>
          </a:xfrm>
          <a:prstGeom prst="downArrow">
            <a:avLst>
              <a:gd name="adj1" fmla="val 49653"/>
              <a:gd name="adj2" fmla="val 50000"/>
            </a:avLst>
          </a:prstGeom>
          <a:solidFill>
            <a:srgbClr val="92D050"/>
          </a:solidFill>
          <a:ln>
            <a:headEnd type="none" w="med" len="med"/>
            <a:tailEnd type="none" w="med" len="med"/>
          </a:ln>
          <a:effectLst>
            <a:outerShdw blurRad="50800" dist="38100" algn="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a:lstStyle/>
          <a:p>
            <a:pPr algn="ctr" eaLnBrk="0" hangingPunct="0">
              <a:defRPr/>
            </a:pPr>
            <a:r>
              <a:rPr lang="en-US" sz="3600" dirty="0">
                <a:solidFill>
                  <a:schemeClr val="tx1"/>
                </a:solidFill>
              </a:rPr>
              <a:t>Method</a:t>
            </a:r>
            <a:r>
              <a:rPr lang="en-US" dirty="0">
                <a:solidFill>
                  <a:schemeClr val="tx1"/>
                </a:solidFill>
              </a:rPr>
              <a:t> </a:t>
            </a:r>
          </a:p>
        </p:txBody>
      </p:sp>
      <p:sp>
        <p:nvSpPr>
          <p:cNvPr id="8" name="Rectangle 7"/>
          <p:cNvSpPr>
            <a:spLocks noChangeArrowheads="1"/>
          </p:cNvSpPr>
          <p:nvPr/>
        </p:nvSpPr>
        <p:spPr bwMode="auto">
          <a:xfrm>
            <a:off x="6529388" y="5867400"/>
            <a:ext cx="2457450" cy="523875"/>
          </a:xfrm>
          <a:prstGeom prst="rect">
            <a:avLst/>
          </a:prstGeom>
          <a:noFill/>
          <a:ln w="9525">
            <a:noFill/>
            <a:miter lim="800000"/>
            <a:headEnd/>
            <a:tailEnd/>
          </a:ln>
        </p:spPr>
        <p:txBody>
          <a:bodyPr wrap="none">
            <a:spAutoFit/>
          </a:bodyPr>
          <a:lstStyle/>
          <a:p>
            <a:pPr algn="r"/>
            <a:r>
              <a:rPr lang="en-US" altLang="en-US" sz="2800"/>
              <a:t>(Crotty, 1998) </a:t>
            </a:r>
          </a:p>
        </p:txBody>
      </p:sp>
    </p:spTree>
    <p:extLst>
      <p:ext uri="{BB962C8B-B14F-4D97-AF65-F5344CB8AC3E}">
        <p14:creationId xmlns:p14="http://schemas.microsoft.com/office/powerpoint/2010/main" val="5486977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childTnLst>
                          </p:cTn>
                        </p:par>
                        <p:par>
                          <p:cTn id="18" fill="hold" nodeType="afterGroup">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smtClean="0"/>
              <a:t>Control Variable</a:t>
            </a:r>
            <a:endParaRPr lang="en-CA" smtClean="0"/>
          </a:p>
        </p:txBody>
      </p:sp>
      <p:sp>
        <p:nvSpPr>
          <p:cNvPr id="66563" name="Rectangle 3"/>
          <p:cNvSpPr>
            <a:spLocks noGrp="1" noChangeArrowheads="1"/>
          </p:cNvSpPr>
          <p:nvPr>
            <p:ph type="body" idx="1"/>
          </p:nvPr>
        </p:nvSpPr>
        <p:spPr/>
        <p:txBody>
          <a:bodyPr/>
          <a:lstStyle/>
          <a:p>
            <a:pPr eaLnBrk="1" hangingPunct="1"/>
            <a:r>
              <a:rPr lang="en-US" sz="2400" smtClean="0"/>
              <a:t>Circumstances or factors that (a) might influence a dependent variable, but (b) are not under investigation need to be accommodated in some manner</a:t>
            </a:r>
          </a:p>
          <a:p>
            <a:pPr eaLnBrk="1" hangingPunct="1"/>
            <a:r>
              <a:rPr lang="en-US" sz="2400" smtClean="0"/>
              <a:t>One way is to control them – to treat them as </a:t>
            </a:r>
            <a:r>
              <a:rPr lang="en-US" sz="2400" smtClean="0">
                <a:solidFill>
                  <a:schemeClr val="folHlink"/>
                </a:solidFill>
              </a:rPr>
              <a:t>control variables</a:t>
            </a:r>
          </a:p>
          <a:p>
            <a:pPr eaLnBrk="1" hangingPunct="1"/>
            <a:r>
              <a:rPr lang="en-US" sz="2400" smtClean="0"/>
              <a:t>E.g., room lighting, background noise, temperature</a:t>
            </a:r>
          </a:p>
          <a:p>
            <a:pPr eaLnBrk="1" hangingPunct="1"/>
            <a:r>
              <a:rPr lang="en-US" sz="2400" smtClean="0"/>
              <a:t>The disadvantage to having too many control variables is that the experiment becomes less generalizable (i.e., less applicable to other situations)</a:t>
            </a:r>
            <a:endParaRPr lang="en-CA" sz="2400" smtClean="0"/>
          </a:p>
        </p:txBody>
      </p:sp>
    </p:spTree>
    <p:extLst>
      <p:ext uri="{BB962C8B-B14F-4D97-AF65-F5344CB8AC3E}">
        <p14:creationId xmlns:p14="http://schemas.microsoft.com/office/powerpoint/2010/main" val="1097919517"/>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smtClean="0"/>
              <a:t>Random Variable</a:t>
            </a:r>
            <a:endParaRPr lang="en-CA" smtClean="0"/>
          </a:p>
        </p:txBody>
      </p:sp>
      <p:sp>
        <p:nvSpPr>
          <p:cNvPr id="67587" name="Rectangle 3"/>
          <p:cNvSpPr>
            <a:spLocks noGrp="1" noChangeArrowheads="1"/>
          </p:cNvSpPr>
          <p:nvPr>
            <p:ph type="body" idx="1"/>
          </p:nvPr>
        </p:nvSpPr>
        <p:spPr/>
        <p:txBody>
          <a:bodyPr/>
          <a:lstStyle/>
          <a:p>
            <a:pPr eaLnBrk="1" hangingPunct="1"/>
            <a:r>
              <a:rPr lang="en-US" smtClean="0"/>
              <a:t>Instead of controlling all circumstances or factors, some might be allowed to vary randomly</a:t>
            </a:r>
          </a:p>
          <a:p>
            <a:pPr eaLnBrk="1" hangingPunct="1"/>
            <a:r>
              <a:rPr lang="en-US" smtClean="0"/>
              <a:t>Such circumstances are </a:t>
            </a:r>
            <a:r>
              <a:rPr lang="en-US" smtClean="0">
                <a:solidFill>
                  <a:schemeClr val="folHlink"/>
                </a:solidFill>
              </a:rPr>
              <a:t>random variables</a:t>
            </a:r>
          </a:p>
          <a:p>
            <a:pPr eaLnBrk="1" hangingPunct="1"/>
            <a:r>
              <a:rPr lang="en-US" smtClean="0"/>
              <a:t>More variability is introduced in the measures (that’s bad!), but the results are more generalizable (that’s good!)</a:t>
            </a:r>
            <a:endParaRPr lang="en-CA" smtClean="0"/>
          </a:p>
        </p:txBody>
      </p:sp>
    </p:spTree>
    <p:extLst>
      <p:ext uri="{BB962C8B-B14F-4D97-AF65-F5344CB8AC3E}">
        <p14:creationId xmlns:p14="http://schemas.microsoft.com/office/powerpoint/2010/main" val="1772518845"/>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683568" y="260648"/>
            <a:ext cx="7772400" cy="1143000"/>
          </a:xfrm>
        </p:spPr>
        <p:txBody>
          <a:bodyPr/>
          <a:lstStyle/>
          <a:p>
            <a:pPr eaLnBrk="1" hangingPunct="1"/>
            <a:r>
              <a:rPr lang="en-US" dirty="0" smtClean="0"/>
              <a:t>Confounding Variable</a:t>
            </a:r>
            <a:endParaRPr lang="en-CA" dirty="0" smtClean="0"/>
          </a:p>
        </p:txBody>
      </p:sp>
      <p:sp>
        <p:nvSpPr>
          <p:cNvPr id="68611" name="Rectangle 3"/>
          <p:cNvSpPr>
            <a:spLocks noGrp="1" noChangeArrowheads="1"/>
          </p:cNvSpPr>
          <p:nvPr>
            <p:ph type="body" idx="1"/>
          </p:nvPr>
        </p:nvSpPr>
        <p:spPr>
          <a:xfrm>
            <a:off x="683568" y="1340768"/>
            <a:ext cx="7772400" cy="4114800"/>
          </a:xfrm>
        </p:spPr>
        <p:txBody>
          <a:bodyPr/>
          <a:lstStyle/>
          <a:p>
            <a:pPr eaLnBrk="1" hangingPunct="1"/>
            <a:r>
              <a:rPr lang="en-MY" sz="2000" dirty="0" smtClean="0"/>
              <a:t>Extraneous variable that correlates (directly or inversely) with both the dependent variable and the independent variable. </a:t>
            </a:r>
          </a:p>
          <a:p>
            <a:pPr eaLnBrk="1" hangingPunct="1"/>
            <a:r>
              <a:rPr lang="en-MY" sz="2000" dirty="0" smtClean="0"/>
              <a:t>A perceived relationship between an independent variable and a dependent variable that has been </a:t>
            </a:r>
            <a:r>
              <a:rPr lang="en-MY" sz="2000" dirty="0" err="1" smtClean="0"/>
              <a:t>misestimated</a:t>
            </a:r>
            <a:r>
              <a:rPr lang="en-MY" sz="2000" dirty="0" smtClean="0"/>
              <a:t> due to the failure to account for a confounding factor</a:t>
            </a:r>
          </a:p>
          <a:p>
            <a:pPr eaLnBrk="1" hangingPunct="1"/>
            <a:r>
              <a:rPr lang="en-MY" sz="2000" dirty="0" err="1" smtClean="0"/>
              <a:t>Eg</a:t>
            </a:r>
            <a:r>
              <a:rPr lang="en-MY" sz="2000" dirty="0" smtClean="0"/>
              <a:t>. statistical relationship between ice-cream consumption and number of drowning deaths for a given period. </a:t>
            </a:r>
          </a:p>
          <a:p>
            <a:pPr lvl="1" eaLnBrk="1" hangingPunct="1"/>
            <a:r>
              <a:rPr lang="en-MY" sz="1600" dirty="0" smtClean="0"/>
              <a:t>These two variables have a positive correlation with each other. </a:t>
            </a:r>
          </a:p>
          <a:p>
            <a:pPr lvl="1" eaLnBrk="1" hangingPunct="1"/>
            <a:r>
              <a:rPr lang="en-MY" sz="1600" dirty="0" smtClean="0"/>
              <a:t>An evaluator might attempt to explain this correlation by inferring a causal relationship between the two variables (either that ice-cream causes drowning, or that drowning causes ice-cream consumption). </a:t>
            </a:r>
          </a:p>
          <a:p>
            <a:pPr lvl="1" eaLnBrk="1" hangingPunct="1"/>
            <a:r>
              <a:rPr lang="en-MY" sz="1600" dirty="0" smtClean="0"/>
              <a:t>However, a more likely explanation is that the relationship between ice-cream consumption and drowning is spurious and that a third, confounding, variable (the season) influences both variables: during the summer, warmer temperatures lead to increased ice-cream consumption as well as more people swimming and thus more drowning deaths</a:t>
            </a:r>
            <a:endParaRPr lang="en-CA" sz="1200" dirty="0" smtClean="0"/>
          </a:p>
        </p:txBody>
      </p:sp>
    </p:spTree>
    <p:extLst>
      <p:ext uri="{BB962C8B-B14F-4D97-AF65-F5344CB8AC3E}">
        <p14:creationId xmlns:p14="http://schemas.microsoft.com/office/powerpoint/2010/main" val="672977829"/>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683568" y="260648"/>
            <a:ext cx="7772400" cy="1143000"/>
          </a:xfrm>
        </p:spPr>
        <p:txBody>
          <a:bodyPr/>
          <a:lstStyle/>
          <a:p>
            <a:pPr eaLnBrk="1" hangingPunct="1"/>
            <a:r>
              <a:rPr lang="en-US" dirty="0" smtClean="0"/>
              <a:t>Confounding Variable</a:t>
            </a:r>
            <a:endParaRPr lang="en-CA" dirty="0" smtClean="0"/>
          </a:p>
        </p:txBody>
      </p:sp>
      <p:sp>
        <p:nvSpPr>
          <p:cNvPr id="68611" name="Rectangle 3"/>
          <p:cNvSpPr>
            <a:spLocks noGrp="1" noChangeArrowheads="1"/>
          </p:cNvSpPr>
          <p:nvPr>
            <p:ph type="body" idx="1"/>
          </p:nvPr>
        </p:nvSpPr>
        <p:spPr>
          <a:xfrm>
            <a:off x="683568" y="1340768"/>
            <a:ext cx="7772400" cy="4114800"/>
          </a:xfrm>
        </p:spPr>
        <p:txBody>
          <a:bodyPr/>
          <a:lstStyle/>
          <a:p>
            <a:pPr eaLnBrk="1" hangingPunct="1"/>
            <a:r>
              <a:rPr lang="en-US" sz="2400" dirty="0" smtClean="0"/>
              <a:t>Any variable that varies systematically with an independent variable is also a </a:t>
            </a:r>
            <a:r>
              <a:rPr lang="en-US" sz="2400" dirty="0" smtClean="0">
                <a:solidFill>
                  <a:schemeClr val="folHlink"/>
                </a:solidFill>
              </a:rPr>
              <a:t>confounding variable</a:t>
            </a:r>
          </a:p>
          <a:p>
            <a:pPr eaLnBrk="1" hangingPunct="1"/>
            <a:r>
              <a:rPr lang="en-US" sz="2400" dirty="0" smtClean="0"/>
              <a:t>Example 1 – three techniques are compared (A, B, C)</a:t>
            </a:r>
          </a:p>
          <a:p>
            <a:pPr lvl="1" eaLnBrk="1" hangingPunct="1"/>
            <a:r>
              <a:rPr lang="en-US" sz="2000" dirty="0" smtClean="0"/>
              <a:t>All participants are tested on A, followed by B, followed by C</a:t>
            </a:r>
          </a:p>
          <a:p>
            <a:pPr lvl="1" eaLnBrk="1" hangingPunct="1"/>
            <a:r>
              <a:rPr lang="en-US" sz="2000" dirty="0" smtClean="0"/>
              <a:t>Performance might improve due to practice</a:t>
            </a:r>
          </a:p>
          <a:p>
            <a:pPr lvl="1" eaLnBrk="1" hangingPunct="1"/>
            <a:r>
              <a:rPr lang="en-US" sz="2000" dirty="0" smtClean="0"/>
              <a:t>“Practice” is a confounding variable (because it varies systematically with “technique”)</a:t>
            </a:r>
          </a:p>
          <a:p>
            <a:pPr eaLnBrk="1" hangingPunct="1"/>
            <a:r>
              <a:rPr lang="en-US" sz="2400" dirty="0" smtClean="0"/>
              <a:t>Example 2 – two search engine interfaces are compared (Google vs. new)</a:t>
            </a:r>
          </a:p>
          <a:p>
            <a:pPr lvl="1" eaLnBrk="1" hangingPunct="1"/>
            <a:r>
              <a:rPr lang="en-CA" sz="2000" dirty="0" smtClean="0"/>
              <a:t>All participants have prior experience with Google, but no experience with the new interface</a:t>
            </a:r>
          </a:p>
          <a:p>
            <a:pPr lvl="1" eaLnBrk="1" hangingPunct="1"/>
            <a:r>
              <a:rPr lang="en-CA" sz="2000" dirty="0" smtClean="0"/>
              <a:t>“Prior experience” is a confounding variable</a:t>
            </a:r>
          </a:p>
        </p:txBody>
      </p:sp>
    </p:spTree>
    <p:extLst>
      <p:ext uri="{BB962C8B-B14F-4D97-AF65-F5344CB8AC3E}">
        <p14:creationId xmlns:p14="http://schemas.microsoft.com/office/powerpoint/2010/main" val="206265716"/>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Research designs </a:t>
            </a:r>
            <a:r>
              <a:rPr lang="en-US" u="sng" dirty="0" smtClean="0"/>
              <a:t>differ</a:t>
            </a:r>
            <a:r>
              <a:rPr lang="en-US" dirty="0" smtClean="0"/>
              <a:t> in</a:t>
            </a:r>
            <a:endParaRPr lang="en-US" dirty="0"/>
          </a:p>
        </p:txBody>
      </p:sp>
      <p:sp>
        <p:nvSpPr>
          <p:cNvPr id="3" name="Content Placeholder 2"/>
          <p:cNvSpPr>
            <a:spLocks noGrp="1"/>
          </p:cNvSpPr>
          <p:nvPr>
            <p:ph idx="1"/>
          </p:nvPr>
        </p:nvSpPr>
        <p:spPr>
          <a:xfrm>
            <a:off x="457200" y="1752600"/>
            <a:ext cx="8229600" cy="4724400"/>
          </a:xfrm>
        </p:spPr>
        <p:txBody>
          <a:bodyPr>
            <a:normAutofit/>
          </a:bodyPr>
          <a:lstStyle/>
          <a:p>
            <a:pPr marL="411480" lvl="1" indent="0">
              <a:buNone/>
            </a:pPr>
            <a:endParaRPr lang="en-US" sz="2400" dirty="0"/>
          </a:p>
          <a:p>
            <a:r>
              <a:rPr lang="en-US" dirty="0" smtClean="0"/>
              <a:t>The amount the  researcher manipulates the independent variables </a:t>
            </a:r>
          </a:p>
          <a:p>
            <a:endParaRPr lang="en-US" dirty="0" smtClean="0"/>
          </a:p>
          <a:p>
            <a:r>
              <a:rPr lang="en-US" dirty="0" smtClean="0"/>
              <a:t>Controls for confounding variables </a:t>
            </a:r>
          </a:p>
          <a:p>
            <a:endParaRPr lang="en-US" dirty="0" smtClean="0"/>
          </a:p>
          <a:p>
            <a:r>
              <a:rPr lang="en-US" dirty="0" smtClean="0"/>
              <a:t>Degree of internal validity</a:t>
            </a:r>
          </a:p>
        </p:txBody>
      </p:sp>
    </p:spTree>
    <p:extLst>
      <p:ext uri="{BB962C8B-B14F-4D97-AF65-F5344CB8AC3E}">
        <p14:creationId xmlns:p14="http://schemas.microsoft.com/office/powerpoint/2010/main" val="112542092"/>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Experimental </a:t>
            </a:r>
            <a:r>
              <a:rPr lang="en-US" dirty="0"/>
              <a:t>and Ex post Facto Design</a:t>
            </a:r>
          </a:p>
        </p:txBody>
      </p:sp>
      <p:sp>
        <p:nvSpPr>
          <p:cNvPr id="3" name="Content Placeholder 2"/>
          <p:cNvSpPr>
            <a:spLocks noGrp="1"/>
          </p:cNvSpPr>
          <p:nvPr>
            <p:ph idx="1"/>
          </p:nvPr>
        </p:nvSpPr>
        <p:spPr/>
        <p:txBody>
          <a:bodyPr/>
          <a:lstStyle/>
          <a:p>
            <a:r>
              <a:rPr lang="en-US" dirty="0"/>
              <a:t>How to </a:t>
            </a:r>
            <a:r>
              <a:rPr lang="en-US" u="sng" dirty="0"/>
              <a:t>illustrate</a:t>
            </a:r>
            <a:r>
              <a:rPr lang="en-US" dirty="0"/>
              <a:t> these various designs?</a:t>
            </a:r>
          </a:p>
          <a:p>
            <a:pPr marL="114300" indent="0">
              <a:buNone/>
            </a:pPr>
            <a:endParaRPr lang="en-US" sz="2000" i="1" u="sng" dirty="0" smtClean="0">
              <a:latin typeface="Arial Black" pitchFamily="34" charset="0"/>
            </a:endParaRPr>
          </a:p>
          <a:p>
            <a:pPr marL="114300" indent="0">
              <a:buNone/>
            </a:pPr>
            <a:r>
              <a:rPr lang="en-US" sz="1800" i="1" u="sng" dirty="0" err="1" smtClean="0">
                <a:latin typeface="Arial Black" pitchFamily="34" charset="0"/>
              </a:rPr>
              <a:t>Tx</a:t>
            </a:r>
            <a:r>
              <a:rPr lang="en-US" sz="1800" dirty="0" smtClean="0">
                <a:latin typeface="Arial Black" pitchFamily="34" charset="0"/>
              </a:rPr>
              <a:t> </a:t>
            </a:r>
            <a:r>
              <a:rPr lang="en-US" sz="1800" dirty="0"/>
              <a:t>indicates</a:t>
            </a:r>
            <a:r>
              <a:rPr lang="en-US" sz="1800" dirty="0">
                <a:latin typeface="Arial Black" pitchFamily="34" charset="0"/>
              </a:rPr>
              <a:t> </a:t>
            </a:r>
            <a:r>
              <a:rPr lang="en-US" sz="1800" i="1" u="sng" dirty="0">
                <a:latin typeface="Arial Black" pitchFamily="34" charset="0"/>
              </a:rPr>
              <a:t>Treatment</a:t>
            </a:r>
            <a:r>
              <a:rPr lang="en-US" sz="1800" dirty="0">
                <a:latin typeface="Arial Black" pitchFamily="34" charset="0"/>
              </a:rPr>
              <a:t>( Independent Variable)</a:t>
            </a:r>
          </a:p>
          <a:p>
            <a:pPr marL="114300" indent="0">
              <a:buNone/>
            </a:pPr>
            <a:endParaRPr lang="en-US" sz="1800" i="1" u="sng" dirty="0" smtClean="0">
              <a:latin typeface="Arial Black" pitchFamily="34" charset="0"/>
            </a:endParaRPr>
          </a:p>
          <a:p>
            <a:pPr marL="114300" indent="0">
              <a:buNone/>
            </a:pPr>
            <a:r>
              <a:rPr lang="en-US" sz="1800" i="1" u="sng" dirty="0" err="1" smtClean="0">
                <a:latin typeface="Arial Black" pitchFamily="34" charset="0"/>
              </a:rPr>
              <a:t>Obs</a:t>
            </a:r>
            <a:r>
              <a:rPr lang="en-US" sz="1800" dirty="0" smtClean="0">
                <a:latin typeface="Arial Black" pitchFamily="34" charset="0"/>
              </a:rPr>
              <a:t> </a:t>
            </a:r>
            <a:r>
              <a:rPr lang="en-US" sz="1800" dirty="0"/>
              <a:t>indicates</a:t>
            </a:r>
            <a:r>
              <a:rPr lang="en-US" sz="1800" dirty="0">
                <a:latin typeface="Arial Black" pitchFamily="34" charset="0"/>
              </a:rPr>
              <a:t> </a:t>
            </a:r>
            <a:r>
              <a:rPr lang="en-US" sz="1800" i="1" u="sng" dirty="0">
                <a:latin typeface="Arial Black" pitchFamily="34" charset="0"/>
              </a:rPr>
              <a:t>Observation</a:t>
            </a:r>
            <a:r>
              <a:rPr lang="en-US" sz="1800" dirty="0">
                <a:latin typeface="Arial Black" pitchFamily="34" charset="0"/>
              </a:rPr>
              <a:t>( Dependent Variable)</a:t>
            </a:r>
          </a:p>
          <a:p>
            <a:pPr marL="114300" indent="0">
              <a:buNone/>
            </a:pPr>
            <a:endParaRPr lang="en-US" sz="1800" i="1" u="sng" dirty="0" smtClean="0">
              <a:latin typeface="Arial Black" pitchFamily="34" charset="0"/>
            </a:endParaRPr>
          </a:p>
          <a:p>
            <a:pPr marL="114300" indent="0">
              <a:buNone/>
            </a:pPr>
            <a:r>
              <a:rPr lang="en-US" sz="1800" i="1" u="sng" dirty="0" err="1" smtClean="0">
                <a:latin typeface="Arial Black" pitchFamily="34" charset="0"/>
              </a:rPr>
              <a:t>Exp</a:t>
            </a:r>
            <a:r>
              <a:rPr lang="en-US" sz="1800" i="1" u="sng" dirty="0" smtClean="0">
                <a:latin typeface="Arial Black" pitchFamily="34" charset="0"/>
              </a:rPr>
              <a:t> </a:t>
            </a:r>
            <a:r>
              <a:rPr lang="en-US" sz="1800" dirty="0"/>
              <a:t>indicates previous </a:t>
            </a:r>
            <a:r>
              <a:rPr lang="en-US" sz="1800" i="1" u="sng" dirty="0">
                <a:latin typeface="Arial Black" pitchFamily="34" charset="0"/>
              </a:rPr>
              <a:t>Experience</a:t>
            </a:r>
            <a:r>
              <a:rPr lang="en-US" sz="1800" dirty="0">
                <a:latin typeface="Arial Black" pitchFamily="34" charset="0"/>
              </a:rPr>
              <a:t>( Independent Variable) </a:t>
            </a:r>
            <a:r>
              <a:rPr lang="en-US" sz="1800" dirty="0"/>
              <a:t>Some participants have had, </a:t>
            </a:r>
            <a:r>
              <a:rPr lang="en-US" sz="1800" i="1" u="sng" dirty="0">
                <a:latin typeface="Arial Black" pitchFamily="34" charset="0"/>
              </a:rPr>
              <a:t>researcher can not control</a:t>
            </a:r>
          </a:p>
          <a:p>
            <a:pPr marL="114300" indent="0">
              <a:buNone/>
            </a:pPr>
            <a:r>
              <a:rPr lang="en-US" dirty="0">
                <a:latin typeface="Arial Black" pitchFamily="34" charset="0"/>
              </a:rPr>
              <a:t>		</a:t>
            </a:r>
            <a:endParaRPr lang="en-US" dirty="0" smtClean="0">
              <a:latin typeface="Arial Black" pitchFamily="34" charset="0"/>
            </a:endParaRPr>
          </a:p>
          <a:p>
            <a:pPr marL="114300" indent="0">
              <a:buNone/>
            </a:pPr>
            <a:r>
              <a:rPr lang="en-US" sz="2000" b="1" dirty="0">
                <a:latin typeface="Arial Black" pitchFamily="34" charset="0"/>
              </a:rPr>
              <a:t>	</a:t>
            </a:r>
            <a:r>
              <a:rPr lang="en-US" sz="2000" b="1" dirty="0" smtClean="0">
                <a:latin typeface="Arial Black" pitchFamily="34" charset="0"/>
              </a:rPr>
              <a:t>	 </a:t>
            </a:r>
            <a:r>
              <a:rPr lang="en-US" sz="2000" b="1" dirty="0" smtClean="0"/>
              <a:t>Group       Time</a:t>
            </a:r>
          </a:p>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5733256"/>
            <a:ext cx="4533363"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4381500" y="5105400"/>
            <a:ext cx="2286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709330884"/>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114300" indent="0">
              <a:buNone/>
            </a:pPr>
            <a:endParaRPr lang="en-US" sz="4800" dirty="0" smtClean="0"/>
          </a:p>
          <a:p>
            <a:pPr marL="114300" indent="0">
              <a:buNone/>
            </a:pPr>
            <a:r>
              <a:rPr lang="en-US" sz="4800" dirty="0" smtClean="0"/>
              <a:t>Pre-Experimental </a:t>
            </a:r>
            <a:r>
              <a:rPr lang="en-US" sz="4800" dirty="0"/>
              <a:t>Designs</a:t>
            </a:r>
          </a:p>
        </p:txBody>
      </p:sp>
    </p:spTree>
    <p:extLst>
      <p:ext uri="{BB962C8B-B14F-4D97-AF65-F5344CB8AC3E}">
        <p14:creationId xmlns:p14="http://schemas.microsoft.com/office/powerpoint/2010/main" val="1835421469"/>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Pre-Experimental Designs</a:t>
            </a:r>
            <a:br>
              <a:rPr lang="en-US" dirty="0"/>
            </a:br>
            <a:endParaRPr lang="en-US" dirty="0"/>
          </a:p>
        </p:txBody>
      </p:sp>
      <p:sp>
        <p:nvSpPr>
          <p:cNvPr id="3" name="Content Placeholder 2"/>
          <p:cNvSpPr>
            <a:spLocks noGrp="1"/>
          </p:cNvSpPr>
          <p:nvPr>
            <p:ph idx="1"/>
          </p:nvPr>
        </p:nvSpPr>
        <p:spPr/>
        <p:txBody>
          <a:bodyPr>
            <a:normAutofit fontScale="92500" lnSpcReduction="10000"/>
          </a:bodyPr>
          <a:lstStyle/>
          <a:p>
            <a:pPr marL="342900" lvl="1">
              <a:buClr>
                <a:schemeClr val="accent1"/>
              </a:buClr>
            </a:pPr>
            <a:r>
              <a:rPr lang="en-US" sz="2400" u="sng" dirty="0" smtClean="0"/>
              <a:t>One-Shot experimental Case study</a:t>
            </a:r>
          </a:p>
          <a:p>
            <a:pPr marL="114300" lvl="1" indent="0">
              <a:buClr>
                <a:schemeClr val="accent1"/>
              </a:buClr>
              <a:buNone/>
            </a:pPr>
            <a:endParaRPr lang="en-US" sz="2400" b="1" u="sng" dirty="0"/>
          </a:p>
          <a:p>
            <a:pPr marL="114300" lvl="1" indent="0">
              <a:buClr>
                <a:schemeClr val="accent1"/>
              </a:buClr>
              <a:buNone/>
            </a:pPr>
            <a:r>
              <a:rPr lang="en-US" sz="2400" dirty="0"/>
              <a:t> </a:t>
            </a:r>
            <a:r>
              <a:rPr lang="en-US" sz="2400" dirty="0" smtClean="0"/>
              <a:t>    </a:t>
            </a:r>
            <a:r>
              <a:rPr lang="en-US" b="1" dirty="0" smtClean="0"/>
              <a:t>Group     Time</a:t>
            </a:r>
            <a:endParaRPr lang="en-US" b="1" dirty="0"/>
          </a:p>
          <a:p>
            <a:pPr lvl="1"/>
            <a:endParaRPr lang="en-US" sz="2400" dirty="0" smtClean="0"/>
          </a:p>
          <a:p>
            <a:pPr lvl="2"/>
            <a:endParaRPr lang="en-US" dirty="0" smtClean="0"/>
          </a:p>
          <a:p>
            <a:pPr lvl="2"/>
            <a:endParaRPr lang="en-US" dirty="0"/>
          </a:p>
          <a:p>
            <a:pPr lvl="2"/>
            <a:endParaRPr lang="en-US" dirty="0" smtClean="0"/>
          </a:p>
          <a:p>
            <a:pPr lvl="2"/>
            <a:r>
              <a:rPr lang="en-US" dirty="0" smtClean="0"/>
              <a:t>Most primitive type</a:t>
            </a:r>
          </a:p>
          <a:p>
            <a:pPr lvl="2"/>
            <a:r>
              <a:rPr lang="en-US" dirty="0" smtClean="0"/>
              <a:t>Impossible to know if the situation has changed</a:t>
            </a:r>
            <a:endParaRPr lang="en-US" dirty="0"/>
          </a:p>
          <a:p>
            <a:pPr lvl="2"/>
            <a:r>
              <a:rPr lang="en-US" dirty="0" smtClean="0"/>
              <a:t>Exposure to cold(</a:t>
            </a:r>
            <a:r>
              <a:rPr lang="en-US" dirty="0" err="1" smtClean="0"/>
              <a:t>Tx</a:t>
            </a:r>
            <a:r>
              <a:rPr lang="en-US" dirty="0" smtClean="0"/>
              <a:t>)          Child has a cold(</a:t>
            </a:r>
            <a:r>
              <a:rPr lang="en-US" dirty="0" err="1" smtClean="0"/>
              <a:t>Obs</a:t>
            </a:r>
            <a:r>
              <a:rPr lang="en-US" dirty="0" smtClean="0"/>
              <a:t>)</a:t>
            </a:r>
            <a:endParaRPr lang="en-US" dirty="0"/>
          </a:p>
          <a:p>
            <a:pPr marL="411480" lvl="1" indent="0">
              <a:buNone/>
            </a:pPr>
            <a:endParaRPr lang="en-US" sz="2400" u="sng" dirty="0" smtClean="0"/>
          </a:p>
          <a:p>
            <a:pPr marL="114300" lvl="1" indent="0">
              <a:buClr>
                <a:schemeClr val="accent1"/>
              </a:buClr>
              <a:buNone/>
            </a:pPr>
            <a:endParaRPr lang="en-US" b="1" dirty="0"/>
          </a:p>
          <a:p>
            <a:endParaRPr lang="en-US" dirty="0"/>
          </a:p>
        </p:txBody>
      </p:sp>
      <p:graphicFrame>
        <p:nvGraphicFramePr>
          <p:cNvPr id="6" name="Table 5"/>
          <p:cNvGraphicFramePr>
            <a:graphicFrameLocks noGrp="1"/>
          </p:cNvGraphicFramePr>
          <p:nvPr>
            <p:extLst/>
          </p:nvPr>
        </p:nvGraphicFramePr>
        <p:xfrm>
          <a:off x="1187624" y="3356992"/>
          <a:ext cx="4572000" cy="370840"/>
        </p:xfrm>
        <a:graphic>
          <a:graphicData uri="http://schemas.openxmlformats.org/drawingml/2006/table">
            <a:tbl>
              <a:tblPr firstRow="1" bandRow="1">
                <a:tableStyleId>{E8B1032C-EA38-4F05-BA0D-38AFFFC7BED3}</a:tableStyleId>
              </a:tblPr>
              <a:tblGrid>
                <a:gridCol w="1524000"/>
                <a:gridCol w="1524000"/>
                <a:gridCol w="1524000"/>
              </a:tblGrid>
              <a:tr h="370840">
                <a:tc>
                  <a:txBody>
                    <a:bodyPr/>
                    <a:lstStyle/>
                    <a:p>
                      <a:r>
                        <a:rPr lang="en-US" dirty="0" smtClean="0"/>
                        <a:t>Group1</a:t>
                      </a:r>
                      <a:endParaRPr lang="en-US" dirty="0"/>
                    </a:p>
                  </a:txBody>
                  <a:tcPr/>
                </a:tc>
                <a:tc>
                  <a:txBody>
                    <a:bodyPr/>
                    <a:lstStyle/>
                    <a:p>
                      <a:r>
                        <a:rPr lang="en-US" dirty="0" err="1" smtClean="0"/>
                        <a:t>Tx</a:t>
                      </a:r>
                      <a:endParaRPr lang="en-US" dirty="0"/>
                    </a:p>
                  </a:txBody>
                  <a:tcPr/>
                </a:tc>
                <a:tc>
                  <a:txBody>
                    <a:bodyPr/>
                    <a:lstStyle/>
                    <a:p>
                      <a:r>
                        <a:rPr lang="en-US" dirty="0" err="1" smtClean="0"/>
                        <a:t>Obs</a:t>
                      </a:r>
                      <a:endParaRPr lang="en-US" dirty="0"/>
                    </a:p>
                  </a:txBody>
                  <a:tcPr/>
                </a:tc>
              </a:tr>
            </a:tbl>
          </a:graphicData>
        </a:graphic>
      </p:graphicFrame>
      <p:cxnSp>
        <p:nvCxnSpPr>
          <p:cNvPr id="8" name="Straight Arrow Connector 7"/>
          <p:cNvCxnSpPr/>
          <p:nvPr/>
        </p:nvCxnSpPr>
        <p:spPr>
          <a:xfrm>
            <a:off x="3635896" y="2996952"/>
            <a:ext cx="3048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a:off x="4716016" y="5589240"/>
            <a:ext cx="3048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473523975"/>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Pre-Experimental Designs</a:t>
            </a:r>
            <a:br>
              <a:rPr lang="en-US" dirty="0"/>
            </a:br>
            <a:endParaRPr lang="en-US" dirty="0"/>
          </a:p>
        </p:txBody>
      </p:sp>
      <p:sp>
        <p:nvSpPr>
          <p:cNvPr id="3" name="Content Placeholder 2"/>
          <p:cNvSpPr>
            <a:spLocks noGrp="1"/>
          </p:cNvSpPr>
          <p:nvPr>
            <p:ph idx="1"/>
          </p:nvPr>
        </p:nvSpPr>
        <p:spPr/>
        <p:txBody>
          <a:bodyPr>
            <a:normAutofit/>
          </a:bodyPr>
          <a:lstStyle/>
          <a:p>
            <a:pPr marL="342900" lvl="1">
              <a:buClr>
                <a:schemeClr val="accent1"/>
              </a:buClr>
            </a:pPr>
            <a:r>
              <a:rPr lang="en-US" sz="2400" u="sng" dirty="0" smtClean="0"/>
              <a:t>One-Group Pretest-Posttest Design</a:t>
            </a:r>
          </a:p>
          <a:p>
            <a:pPr marL="114300" lvl="1" indent="0">
              <a:buClr>
                <a:schemeClr val="accent1"/>
              </a:buClr>
              <a:buNone/>
            </a:pPr>
            <a:endParaRPr lang="en-US" sz="2400" b="1" u="sng" dirty="0"/>
          </a:p>
          <a:p>
            <a:pPr marL="114300" lvl="1" indent="0">
              <a:buClr>
                <a:schemeClr val="accent1"/>
              </a:buClr>
              <a:buNone/>
            </a:pPr>
            <a:r>
              <a:rPr lang="en-US" sz="2400" dirty="0"/>
              <a:t> </a:t>
            </a:r>
            <a:r>
              <a:rPr lang="en-US" sz="2400" dirty="0" smtClean="0"/>
              <a:t>    </a:t>
            </a:r>
            <a:r>
              <a:rPr lang="en-US" b="1" dirty="0" smtClean="0"/>
              <a:t>Group         Time</a:t>
            </a:r>
            <a:endParaRPr lang="en-US" b="1" dirty="0"/>
          </a:p>
          <a:p>
            <a:pPr lvl="1"/>
            <a:endParaRPr lang="en-US" sz="2400" dirty="0" smtClean="0"/>
          </a:p>
          <a:p>
            <a:pPr lvl="2"/>
            <a:endParaRPr lang="en-US" dirty="0" smtClean="0"/>
          </a:p>
          <a:p>
            <a:pPr marL="685800" lvl="2" indent="0">
              <a:buNone/>
            </a:pPr>
            <a:endParaRPr lang="en-US" dirty="0" smtClean="0"/>
          </a:p>
          <a:p>
            <a:pPr lvl="2"/>
            <a:r>
              <a:rPr lang="en-US" dirty="0" smtClean="0"/>
              <a:t>We at least know that a change has taken place</a:t>
            </a:r>
          </a:p>
          <a:p>
            <a:pPr marL="411480" lvl="1" indent="0">
              <a:buNone/>
            </a:pPr>
            <a:endParaRPr lang="en-US" sz="2400" u="sng" dirty="0" smtClean="0"/>
          </a:p>
          <a:p>
            <a:pPr marL="114300" lvl="1" indent="0">
              <a:buClr>
                <a:schemeClr val="accent1"/>
              </a:buClr>
              <a:buNone/>
            </a:pPr>
            <a:endParaRPr lang="en-US" b="1" dirty="0"/>
          </a:p>
          <a:p>
            <a:endParaRPr lang="en-US" dirty="0"/>
          </a:p>
        </p:txBody>
      </p:sp>
      <p:graphicFrame>
        <p:nvGraphicFramePr>
          <p:cNvPr id="6" name="Table 5"/>
          <p:cNvGraphicFramePr>
            <a:graphicFrameLocks noGrp="1"/>
          </p:cNvGraphicFramePr>
          <p:nvPr>
            <p:extLst/>
          </p:nvPr>
        </p:nvGraphicFramePr>
        <p:xfrm>
          <a:off x="1187624" y="3573016"/>
          <a:ext cx="5821220" cy="381000"/>
        </p:xfrm>
        <a:graphic>
          <a:graphicData uri="http://schemas.openxmlformats.org/drawingml/2006/table">
            <a:tbl>
              <a:tblPr firstRow="1" bandRow="1">
                <a:tableStyleId>{E8B1032C-EA38-4F05-BA0D-38AFFFC7BED3}</a:tableStyleId>
              </a:tblPr>
              <a:tblGrid>
                <a:gridCol w="1455305"/>
                <a:gridCol w="1455305"/>
                <a:gridCol w="1455305"/>
                <a:gridCol w="1455305"/>
              </a:tblGrid>
              <a:tr h="381000">
                <a:tc>
                  <a:txBody>
                    <a:bodyPr/>
                    <a:lstStyle/>
                    <a:p>
                      <a:r>
                        <a:rPr lang="en-US" dirty="0" smtClean="0"/>
                        <a:t>Group1</a:t>
                      </a:r>
                      <a:endParaRPr lang="en-US" dirty="0"/>
                    </a:p>
                  </a:txBody>
                  <a:tcPr/>
                </a:tc>
                <a:tc>
                  <a:txBody>
                    <a:bodyPr/>
                    <a:lstStyle/>
                    <a:p>
                      <a:r>
                        <a:rPr lang="en-US" dirty="0" err="1" smtClean="0"/>
                        <a:t>Obs</a:t>
                      </a:r>
                      <a:endParaRPr lang="en-US" dirty="0"/>
                    </a:p>
                  </a:txBody>
                  <a:tcPr/>
                </a:tc>
                <a:tc>
                  <a:txBody>
                    <a:bodyPr/>
                    <a:lstStyle/>
                    <a:p>
                      <a:r>
                        <a:rPr lang="en-US" dirty="0" err="1" smtClean="0"/>
                        <a:t>Tx</a:t>
                      </a:r>
                      <a:endParaRPr lang="en-US" dirty="0"/>
                    </a:p>
                  </a:txBody>
                  <a:tcPr/>
                </a:tc>
                <a:tc>
                  <a:txBody>
                    <a:bodyPr/>
                    <a:lstStyle/>
                    <a:p>
                      <a:r>
                        <a:rPr lang="en-US" dirty="0" err="1" smtClean="0"/>
                        <a:t>Obs</a:t>
                      </a:r>
                      <a:endParaRPr lang="en-US" dirty="0"/>
                    </a:p>
                  </a:txBody>
                  <a:tcPr/>
                </a:tc>
              </a:tr>
            </a:tbl>
          </a:graphicData>
        </a:graphic>
      </p:graphicFrame>
      <p:cxnSp>
        <p:nvCxnSpPr>
          <p:cNvPr id="8" name="Straight Arrow Connector 7"/>
          <p:cNvCxnSpPr/>
          <p:nvPr/>
        </p:nvCxnSpPr>
        <p:spPr>
          <a:xfrm>
            <a:off x="4139952" y="3140968"/>
            <a:ext cx="3048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736030621"/>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Pre-Experimental Designs</a:t>
            </a:r>
            <a:br>
              <a:rPr lang="en-US" dirty="0"/>
            </a:br>
            <a:endParaRPr lang="en-US" dirty="0"/>
          </a:p>
        </p:txBody>
      </p:sp>
      <p:sp>
        <p:nvSpPr>
          <p:cNvPr id="3" name="Content Placeholder 2"/>
          <p:cNvSpPr>
            <a:spLocks noGrp="1"/>
          </p:cNvSpPr>
          <p:nvPr>
            <p:ph idx="1"/>
          </p:nvPr>
        </p:nvSpPr>
        <p:spPr/>
        <p:txBody>
          <a:bodyPr>
            <a:normAutofit fontScale="85000" lnSpcReduction="10000"/>
          </a:bodyPr>
          <a:lstStyle/>
          <a:p>
            <a:pPr marL="342900" lvl="1">
              <a:buClr>
                <a:schemeClr val="accent1"/>
              </a:buClr>
            </a:pPr>
            <a:r>
              <a:rPr lang="en-US" sz="2400" u="sng" dirty="0" smtClean="0"/>
              <a:t>Static Group Comparison</a:t>
            </a:r>
          </a:p>
          <a:p>
            <a:pPr marL="114300" lvl="1" indent="0">
              <a:buClr>
                <a:schemeClr val="accent1"/>
              </a:buClr>
              <a:buNone/>
            </a:pPr>
            <a:endParaRPr lang="en-US" sz="2400" b="1" u="sng" dirty="0"/>
          </a:p>
          <a:p>
            <a:pPr marL="114300" lvl="1" indent="0">
              <a:buClr>
                <a:schemeClr val="accent1"/>
              </a:buClr>
              <a:buNone/>
            </a:pPr>
            <a:r>
              <a:rPr lang="en-US" sz="2400" dirty="0"/>
              <a:t> </a:t>
            </a:r>
            <a:r>
              <a:rPr lang="en-US" sz="2400" dirty="0" smtClean="0"/>
              <a:t>    </a:t>
            </a:r>
            <a:r>
              <a:rPr lang="en-US" b="1" dirty="0" smtClean="0"/>
              <a:t>Group    Time</a:t>
            </a:r>
            <a:endParaRPr lang="en-US" b="1" dirty="0"/>
          </a:p>
          <a:p>
            <a:pPr lvl="1"/>
            <a:endParaRPr lang="en-US" sz="2400" dirty="0" smtClean="0"/>
          </a:p>
          <a:p>
            <a:pPr lvl="2"/>
            <a:endParaRPr lang="en-US" dirty="0" smtClean="0"/>
          </a:p>
          <a:p>
            <a:pPr marL="685800" lvl="2" indent="0">
              <a:buNone/>
            </a:pPr>
            <a:endParaRPr lang="en-US" dirty="0" smtClean="0"/>
          </a:p>
          <a:p>
            <a:pPr lvl="2"/>
            <a:r>
              <a:rPr lang="en-US" dirty="0" smtClean="0"/>
              <a:t>Involves both an experimental group and a control group</a:t>
            </a:r>
          </a:p>
          <a:p>
            <a:pPr lvl="2"/>
            <a:r>
              <a:rPr lang="en-US" dirty="0" smtClean="0"/>
              <a:t>No attempt to obtain equivalent groups</a:t>
            </a:r>
          </a:p>
          <a:p>
            <a:pPr lvl="2"/>
            <a:r>
              <a:rPr lang="en-US" dirty="0" smtClean="0"/>
              <a:t>No attempt to examine the groups to determine whether they are similar </a:t>
            </a:r>
          </a:p>
          <a:p>
            <a:pPr lvl="2"/>
            <a:r>
              <a:rPr lang="en-US" dirty="0" smtClean="0"/>
              <a:t>No way of knowing if the treatment causes any difference between groups</a:t>
            </a:r>
          </a:p>
          <a:p>
            <a:pPr marL="411480" lvl="1" indent="0">
              <a:buNone/>
            </a:pPr>
            <a:endParaRPr lang="en-US" sz="2400" u="sng" dirty="0" smtClean="0"/>
          </a:p>
          <a:p>
            <a:pPr marL="114300" lvl="1" indent="0">
              <a:buClr>
                <a:schemeClr val="accent1"/>
              </a:buClr>
              <a:buNone/>
            </a:pPr>
            <a:endParaRPr lang="en-US" b="1" dirty="0"/>
          </a:p>
          <a:p>
            <a:endParaRPr lang="en-US" dirty="0"/>
          </a:p>
        </p:txBody>
      </p:sp>
      <p:graphicFrame>
        <p:nvGraphicFramePr>
          <p:cNvPr id="6" name="Table 5"/>
          <p:cNvGraphicFramePr>
            <a:graphicFrameLocks noGrp="1"/>
          </p:cNvGraphicFramePr>
          <p:nvPr>
            <p:extLst/>
          </p:nvPr>
        </p:nvGraphicFramePr>
        <p:xfrm>
          <a:off x="960582" y="3048000"/>
          <a:ext cx="4365915" cy="762000"/>
        </p:xfrm>
        <a:graphic>
          <a:graphicData uri="http://schemas.openxmlformats.org/drawingml/2006/table">
            <a:tbl>
              <a:tblPr firstRow="1" bandRow="1">
                <a:tableStyleId>{E8B1032C-EA38-4F05-BA0D-38AFFFC7BED3}</a:tableStyleId>
              </a:tblPr>
              <a:tblGrid>
                <a:gridCol w="1455305"/>
                <a:gridCol w="1455305"/>
                <a:gridCol w="1455305"/>
              </a:tblGrid>
              <a:tr h="381000">
                <a:tc>
                  <a:txBody>
                    <a:bodyPr/>
                    <a:lstStyle/>
                    <a:p>
                      <a:r>
                        <a:rPr lang="en-US" dirty="0" smtClean="0"/>
                        <a:t>Group1</a:t>
                      </a:r>
                      <a:endParaRPr lang="en-US" dirty="0"/>
                    </a:p>
                  </a:txBody>
                  <a:tcPr/>
                </a:tc>
                <a:tc>
                  <a:txBody>
                    <a:bodyPr/>
                    <a:lstStyle/>
                    <a:p>
                      <a:r>
                        <a:rPr lang="en-US" dirty="0" err="1" smtClean="0"/>
                        <a:t>Tx</a:t>
                      </a:r>
                      <a:endParaRPr lang="en-US" dirty="0"/>
                    </a:p>
                  </a:txBody>
                  <a:tcPr/>
                </a:tc>
                <a:tc>
                  <a:txBody>
                    <a:bodyPr/>
                    <a:lstStyle/>
                    <a:p>
                      <a:r>
                        <a:rPr lang="en-US" dirty="0" err="1" smtClean="0"/>
                        <a:t>Obs</a:t>
                      </a:r>
                      <a:endParaRPr lang="en-US" dirty="0"/>
                    </a:p>
                  </a:txBody>
                  <a:tcPr/>
                </a:tc>
              </a:tr>
              <a:tr h="381000">
                <a:tc>
                  <a:txBody>
                    <a:bodyPr/>
                    <a:lstStyle/>
                    <a:p>
                      <a:r>
                        <a:rPr lang="en-US" b="1" dirty="0" smtClean="0"/>
                        <a:t>Group2</a:t>
                      </a:r>
                      <a:endParaRPr lang="en-US" b="1" dirty="0"/>
                    </a:p>
                  </a:txBody>
                  <a:tcPr/>
                </a:tc>
                <a:tc>
                  <a:txBody>
                    <a:bodyPr/>
                    <a:lstStyle/>
                    <a:p>
                      <a:r>
                        <a:rPr lang="en-US" dirty="0" smtClean="0"/>
                        <a:t>----</a:t>
                      </a:r>
                      <a:endParaRPr lang="en-US" dirty="0"/>
                    </a:p>
                  </a:txBody>
                  <a:tcPr/>
                </a:tc>
                <a:tc>
                  <a:txBody>
                    <a:bodyPr/>
                    <a:lstStyle/>
                    <a:p>
                      <a:r>
                        <a:rPr lang="en-US" b="1" dirty="0" err="1" smtClean="0"/>
                        <a:t>Obs</a:t>
                      </a:r>
                      <a:endParaRPr lang="en-US" b="1" dirty="0"/>
                    </a:p>
                  </a:txBody>
                  <a:tcPr/>
                </a:tc>
              </a:tr>
            </a:tbl>
          </a:graphicData>
        </a:graphic>
      </p:graphicFrame>
      <p:cxnSp>
        <p:nvCxnSpPr>
          <p:cNvPr id="8" name="Straight Arrow Connector 7"/>
          <p:cNvCxnSpPr/>
          <p:nvPr/>
        </p:nvCxnSpPr>
        <p:spPr>
          <a:xfrm>
            <a:off x="3205019" y="2895600"/>
            <a:ext cx="3048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960840427"/>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Content Placeholder 2"/>
          <p:cNvSpPr>
            <a:spLocks noGrp="1"/>
          </p:cNvSpPr>
          <p:nvPr>
            <p:ph idx="1"/>
          </p:nvPr>
        </p:nvSpPr>
        <p:spPr>
          <a:xfrm>
            <a:off x="228600" y="1828800"/>
            <a:ext cx="8686800" cy="4114800"/>
          </a:xfrm>
        </p:spPr>
        <p:txBody>
          <a:bodyPr/>
          <a:lstStyle/>
          <a:p>
            <a:r>
              <a:rPr lang="en-US" dirty="0" smtClean="0"/>
              <a:t>Epistemology – the </a:t>
            </a:r>
            <a:r>
              <a:rPr lang="en-US" dirty="0" smtClean="0">
                <a:solidFill>
                  <a:srgbClr val="002060"/>
                </a:solidFill>
              </a:rPr>
              <a:t>theory of knowledge </a:t>
            </a:r>
            <a:r>
              <a:rPr lang="en-US" dirty="0" smtClean="0"/>
              <a:t>embedded in the theoretical perspective and thereby in the methodology</a:t>
            </a:r>
          </a:p>
          <a:p>
            <a:r>
              <a:rPr lang="en-US" dirty="0" smtClean="0">
                <a:solidFill>
                  <a:schemeClr val="tx1"/>
                </a:solidFill>
              </a:rPr>
              <a:t>Theoretical perspective – the </a:t>
            </a:r>
            <a:r>
              <a:rPr lang="en-US" dirty="0" smtClean="0">
                <a:solidFill>
                  <a:srgbClr val="002060"/>
                </a:solidFill>
              </a:rPr>
              <a:t>philosophical stance</a:t>
            </a:r>
            <a:r>
              <a:rPr lang="en-US" dirty="0" smtClean="0">
                <a:solidFill>
                  <a:schemeClr val="tx1"/>
                </a:solidFill>
              </a:rPr>
              <a:t> informing the methodology and thus providing a context for the process and grounding its logic and criteria</a:t>
            </a:r>
          </a:p>
          <a:p>
            <a:pPr algn="r">
              <a:buFontTx/>
              <a:buNone/>
            </a:pPr>
            <a:r>
              <a:rPr lang="en-US" sz="2800" dirty="0" smtClean="0">
                <a:solidFill>
                  <a:schemeClr val="tx1"/>
                </a:solidFill>
              </a:rPr>
              <a:t>(</a:t>
            </a:r>
            <a:r>
              <a:rPr lang="en-US" sz="2800" dirty="0" err="1" smtClean="0">
                <a:solidFill>
                  <a:schemeClr val="tx1"/>
                </a:solidFill>
              </a:rPr>
              <a:t>Crotty</a:t>
            </a:r>
            <a:r>
              <a:rPr lang="en-US" sz="2800" dirty="0" smtClean="0">
                <a:solidFill>
                  <a:schemeClr val="tx1"/>
                </a:solidFill>
              </a:rPr>
              <a:t>, 1998) </a:t>
            </a:r>
          </a:p>
        </p:txBody>
      </p:sp>
    </p:spTree>
    <p:extLst>
      <p:ext uri="{BB962C8B-B14F-4D97-AF65-F5344CB8AC3E}">
        <p14:creationId xmlns:p14="http://schemas.microsoft.com/office/powerpoint/2010/main" val="667715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22">
                                            <p:txEl>
                                              <p:pRg st="0" end="0"/>
                                            </p:txEl>
                                          </p:spTgt>
                                        </p:tgtEl>
                                        <p:attrNameLst>
                                          <p:attrName>style.visibility</p:attrName>
                                        </p:attrNameLst>
                                      </p:cBhvr>
                                      <p:to>
                                        <p:strVal val="visible"/>
                                      </p:to>
                                    </p:set>
                                    <p:animEffect transition="in" filter="fade">
                                      <p:cBhvr>
                                        <p:cTn id="7" dur="1000"/>
                                        <p:tgtEl>
                                          <p:spTgt spid="51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122">
                                            <p:txEl>
                                              <p:pRg st="1" end="1"/>
                                            </p:txEl>
                                          </p:spTgt>
                                        </p:tgtEl>
                                        <p:attrNameLst>
                                          <p:attrName>style.visibility</p:attrName>
                                        </p:attrNameLst>
                                      </p:cBhvr>
                                      <p:to>
                                        <p:strVal val="visible"/>
                                      </p:to>
                                    </p:set>
                                    <p:animEffect transition="in" filter="fade">
                                      <p:cBhvr>
                                        <p:cTn id="12" dur="1000"/>
                                        <p:tgtEl>
                                          <p:spTgt spid="5122">
                                            <p:txEl>
                                              <p:pRg st="1" end="1"/>
                                            </p:txEl>
                                          </p:spTgt>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5122">
                                            <p:txEl>
                                              <p:pRg st="2" end="2"/>
                                            </p:txEl>
                                          </p:spTgt>
                                        </p:tgtEl>
                                        <p:attrNameLst>
                                          <p:attrName>style.visibility</p:attrName>
                                        </p:attrNameLst>
                                      </p:cBhvr>
                                      <p:to>
                                        <p:strVal val="visible"/>
                                      </p:to>
                                    </p:set>
                                    <p:animEffect transition="in" filter="fade">
                                      <p:cBhvr>
                                        <p:cTn id="16" dur="1000"/>
                                        <p:tgtEl>
                                          <p:spTgt spid="512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114300" indent="0">
              <a:buNone/>
            </a:pPr>
            <a:endParaRPr lang="en-US" sz="4800" dirty="0" smtClean="0"/>
          </a:p>
          <a:p>
            <a:pPr marL="114300" indent="0">
              <a:buNone/>
            </a:pPr>
            <a:r>
              <a:rPr lang="en-US" sz="4800" dirty="0" smtClean="0"/>
              <a:t>True Experimental Designs</a:t>
            </a:r>
          </a:p>
          <a:p>
            <a:pPr marL="114300" indent="0">
              <a:buNone/>
            </a:pPr>
            <a:r>
              <a:rPr lang="en-US" sz="4800" dirty="0" smtClean="0"/>
              <a:t>	</a:t>
            </a:r>
            <a:r>
              <a:rPr lang="en-US" sz="3200" dirty="0" smtClean="0"/>
              <a:t>Importance of Randomness</a:t>
            </a:r>
            <a:endParaRPr lang="en-US" sz="3200" dirty="0"/>
          </a:p>
        </p:txBody>
      </p:sp>
    </p:spTree>
    <p:extLst>
      <p:ext uri="{BB962C8B-B14F-4D97-AF65-F5344CB8AC3E}">
        <p14:creationId xmlns:p14="http://schemas.microsoft.com/office/powerpoint/2010/main" val="1915514796"/>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t>
            </a:r>
            <a:r>
              <a:rPr lang="en-US" sz="3200" dirty="0"/>
              <a:t>True Experimental Designs</a:t>
            </a:r>
            <a:r>
              <a:rPr lang="en-US" dirty="0"/>
              <a:t/>
            </a:r>
            <a:br>
              <a:rPr lang="en-US" dirty="0"/>
            </a:br>
            <a:endParaRPr lang="en-US" dirty="0"/>
          </a:p>
        </p:txBody>
      </p:sp>
      <p:sp>
        <p:nvSpPr>
          <p:cNvPr id="3" name="Content Placeholder 2"/>
          <p:cNvSpPr>
            <a:spLocks noGrp="1"/>
          </p:cNvSpPr>
          <p:nvPr>
            <p:ph idx="1"/>
          </p:nvPr>
        </p:nvSpPr>
        <p:spPr/>
        <p:txBody>
          <a:bodyPr>
            <a:normAutofit fontScale="85000" lnSpcReduction="20000"/>
          </a:bodyPr>
          <a:lstStyle/>
          <a:p>
            <a:pPr marL="342900" lvl="1">
              <a:buClr>
                <a:schemeClr val="accent1"/>
              </a:buClr>
            </a:pPr>
            <a:r>
              <a:rPr lang="en-US" sz="2400" u="sng" dirty="0" smtClean="0"/>
              <a:t>Pretest-Posttest Control Group Design</a:t>
            </a:r>
          </a:p>
          <a:p>
            <a:pPr marL="114300" lvl="1" indent="0">
              <a:buClr>
                <a:schemeClr val="accent1"/>
              </a:buClr>
              <a:buNone/>
            </a:pPr>
            <a:r>
              <a:rPr lang="en-US" sz="2400" dirty="0"/>
              <a:t> </a:t>
            </a:r>
            <a:r>
              <a:rPr lang="en-US" sz="2400" dirty="0" smtClean="0"/>
              <a:t>               </a:t>
            </a:r>
            <a:r>
              <a:rPr lang="en-US" b="1" dirty="0" smtClean="0"/>
              <a:t>Group    Time </a:t>
            </a:r>
            <a:endParaRPr lang="en-US" b="1" dirty="0"/>
          </a:p>
          <a:p>
            <a:pPr lvl="1"/>
            <a:endParaRPr lang="en-US" sz="2400" dirty="0" smtClean="0"/>
          </a:p>
          <a:p>
            <a:pPr lvl="2"/>
            <a:endParaRPr lang="en-US" dirty="0" smtClean="0"/>
          </a:p>
          <a:p>
            <a:pPr marL="685800" lvl="2" indent="0">
              <a:buNone/>
            </a:pPr>
            <a:endParaRPr lang="en-US" dirty="0" smtClean="0"/>
          </a:p>
          <a:p>
            <a:pPr lvl="2"/>
            <a:endParaRPr lang="en-US" dirty="0" smtClean="0"/>
          </a:p>
          <a:p>
            <a:pPr lvl="2"/>
            <a:endParaRPr lang="en-US" dirty="0" smtClean="0"/>
          </a:p>
          <a:p>
            <a:pPr lvl="2"/>
            <a:r>
              <a:rPr lang="en-US" dirty="0" smtClean="0"/>
              <a:t>Experimental and Control groups are selected randomly</a:t>
            </a:r>
            <a:endParaRPr lang="en-US" dirty="0"/>
          </a:p>
          <a:p>
            <a:pPr lvl="2"/>
            <a:r>
              <a:rPr lang="en-US" dirty="0" smtClean="0"/>
              <a:t>Solve two major problems</a:t>
            </a:r>
          </a:p>
          <a:p>
            <a:pPr lvl="3">
              <a:buNone/>
            </a:pPr>
            <a:r>
              <a:rPr lang="en-US" dirty="0" smtClean="0"/>
              <a:t> a) Determine if a change takes place after the treatment</a:t>
            </a:r>
          </a:p>
          <a:p>
            <a:pPr marL="1325880" lvl="4" indent="0">
              <a:buNone/>
            </a:pPr>
            <a:r>
              <a:rPr lang="en-US" dirty="0" smtClean="0"/>
              <a:t>b) Eliminate most other possible explanations </a:t>
            </a:r>
          </a:p>
          <a:p>
            <a:pPr lvl="2"/>
            <a:r>
              <a:rPr lang="en-US" dirty="0" smtClean="0"/>
              <a:t>Reasonable basis to draw conclusion about cause-and-effect relationship</a:t>
            </a:r>
          </a:p>
          <a:p>
            <a:pPr marL="411480" lvl="1" indent="0">
              <a:buNone/>
            </a:pPr>
            <a:endParaRPr lang="en-US" sz="2400" u="sng" dirty="0" smtClean="0"/>
          </a:p>
          <a:p>
            <a:pPr marL="114300" lvl="1" indent="0">
              <a:buClr>
                <a:schemeClr val="accent1"/>
              </a:buClr>
              <a:buNone/>
            </a:pPr>
            <a:endParaRPr lang="en-US" b="1" dirty="0"/>
          </a:p>
          <a:p>
            <a:endParaRPr lang="en-US" dirty="0"/>
          </a:p>
        </p:txBody>
      </p:sp>
      <p:graphicFrame>
        <p:nvGraphicFramePr>
          <p:cNvPr id="6" name="Table 5"/>
          <p:cNvGraphicFramePr>
            <a:graphicFrameLocks noGrp="1"/>
          </p:cNvGraphicFramePr>
          <p:nvPr>
            <p:extLst/>
          </p:nvPr>
        </p:nvGraphicFramePr>
        <p:xfrm>
          <a:off x="975590" y="2590800"/>
          <a:ext cx="5516420" cy="1371600"/>
        </p:xfrm>
        <a:graphic>
          <a:graphicData uri="http://schemas.openxmlformats.org/drawingml/2006/table">
            <a:tbl>
              <a:tblPr firstRow="1" bandRow="1">
                <a:tableStyleId>{E8B1032C-EA38-4F05-BA0D-38AFFFC7BED3}</a:tableStyleId>
              </a:tblPr>
              <a:tblGrid>
                <a:gridCol w="1103284"/>
                <a:gridCol w="1103284"/>
                <a:gridCol w="1103284"/>
                <a:gridCol w="1103284"/>
                <a:gridCol w="1103284"/>
              </a:tblGrid>
              <a:tr h="685800">
                <a:tc rowSpan="2">
                  <a:txBody>
                    <a:bodyPr/>
                    <a:lstStyle/>
                    <a:p>
                      <a:pPr algn="ctr"/>
                      <a:r>
                        <a:rPr lang="en-US" dirty="0" smtClean="0"/>
                        <a:t>Random Assignment</a:t>
                      </a:r>
                      <a:endParaRPr lang="en-US" dirty="0"/>
                    </a:p>
                  </a:txBody>
                  <a:tcPr vert="vert270"/>
                </a:tc>
                <a:tc>
                  <a:txBody>
                    <a:bodyPr/>
                    <a:lstStyle/>
                    <a:p>
                      <a:r>
                        <a:rPr lang="en-US" dirty="0" smtClean="0"/>
                        <a:t>Group1</a:t>
                      </a:r>
                      <a:endParaRPr lang="en-US" dirty="0"/>
                    </a:p>
                  </a:txBody>
                  <a:tcPr/>
                </a:tc>
                <a:tc>
                  <a:txBody>
                    <a:bodyPr/>
                    <a:lstStyle/>
                    <a:p>
                      <a:r>
                        <a:rPr lang="en-US" dirty="0" err="1" smtClean="0"/>
                        <a:t>Obs</a:t>
                      </a:r>
                      <a:endParaRPr lang="en-US" dirty="0"/>
                    </a:p>
                  </a:txBody>
                  <a:tcPr/>
                </a:tc>
                <a:tc>
                  <a:txBody>
                    <a:bodyPr/>
                    <a:lstStyle/>
                    <a:p>
                      <a:r>
                        <a:rPr lang="en-US" dirty="0" err="1" smtClean="0"/>
                        <a:t>Tx</a:t>
                      </a:r>
                      <a:endParaRPr lang="en-US" dirty="0"/>
                    </a:p>
                  </a:txBody>
                  <a:tcPr/>
                </a:tc>
                <a:tc>
                  <a:txBody>
                    <a:bodyPr/>
                    <a:lstStyle/>
                    <a:p>
                      <a:r>
                        <a:rPr lang="en-US" dirty="0" err="1" smtClean="0"/>
                        <a:t>Obs</a:t>
                      </a:r>
                      <a:endParaRPr lang="en-US" dirty="0"/>
                    </a:p>
                  </a:txBody>
                  <a:tcPr/>
                </a:tc>
              </a:tr>
              <a:tr h="685800">
                <a:tc vMerge="1">
                  <a:txBody>
                    <a:bodyPr/>
                    <a:lstStyle/>
                    <a:p>
                      <a:endParaRPr lang="en-US" b="1" dirty="0"/>
                    </a:p>
                  </a:txBody>
                  <a:tcPr/>
                </a:tc>
                <a:tc>
                  <a:txBody>
                    <a:bodyPr/>
                    <a:lstStyle/>
                    <a:p>
                      <a:r>
                        <a:rPr lang="en-US" b="1" dirty="0" smtClean="0"/>
                        <a:t>Group2</a:t>
                      </a:r>
                      <a:endParaRPr lang="en-US" b="1" dirty="0"/>
                    </a:p>
                  </a:txBody>
                  <a:tcPr/>
                </a:tc>
                <a:tc>
                  <a:txBody>
                    <a:bodyPr/>
                    <a:lstStyle/>
                    <a:p>
                      <a:r>
                        <a:rPr lang="en-US" b="1" dirty="0" err="1" smtClean="0"/>
                        <a:t>Obs</a:t>
                      </a:r>
                      <a:endParaRPr lang="en-US" b="1" dirty="0"/>
                    </a:p>
                  </a:txBody>
                  <a:tcPr/>
                </a:tc>
                <a:tc>
                  <a:txBody>
                    <a:bodyPr/>
                    <a:lstStyle/>
                    <a:p>
                      <a:r>
                        <a:rPr lang="en-US" b="1" dirty="0" smtClean="0"/>
                        <a:t>----</a:t>
                      </a:r>
                      <a:endParaRPr lang="en-US" b="1" dirty="0"/>
                    </a:p>
                  </a:txBody>
                  <a:tcPr/>
                </a:tc>
                <a:tc>
                  <a:txBody>
                    <a:bodyPr/>
                    <a:lstStyle/>
                    <a:p>
                      <a:r>
                        <a:rPr lang="en-US" b="1" dirty="0" err="1" smtClean="0"/>
                        <a:t>Obs</a:t>
                      </a:r>
                      <a:endParaRPr lang="en-US" b="1" dirty="0"/>
                    </a:p>
                  </a:txBody>
                  <a:tcPr/>
                </a:tc>
              </a:tr>
            </a:tbl>
          </a:graphicData>
        </a:graphic>
      </p:graphicFrame>
      <p:cxnSp>
        <p:nvCxnSpPr>
          <p:cNvPr id="8" name="Straight Arrow Connector 7"/>
          <p:cNvCxnSpPr/>
          <p:nvPr/>
        </p:nvCxnSpPr>
        <p:spPr>
          <a:xfrm>
            <a:off x="4139952" y="2420888"/>
            <a:ext cx="3048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129824195"/>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t>
            </a:r>
            <a:r>
              <a:rPr lang="en-US" sz="3200" dirty="0"/>
              <a:t>True Experimental Designs</a:t>
            </a:r>
            <a:r>
              <a:rPr lang="en-US" dirty="0"/>
              <a:t/>
            </a:r>
            <a:br>
              <a:rPr lang="en-US" dirty="0"/>
            </a:br>
            <a:endParaRPr lang="en-US" dirty="0"/>
          </a:p>
        </p:txBody>
      </p:sp>
      <p:sp>
        <p:nvSpPr>
          <p:cNvPr id="3" name="Content Placeholder 2"/>
          <p:cNvSpPr>
            <a:spLocks noGrp="1"/>
          </p:cNvSpPr>
          <p:nvPr>
            <p:ph idx="1"/>
          </p:nvPr>
        </p:nvSpPr>
        <p:spPr/>
        <p:txBody>
          <a:bodyPr>
            <a:normAutofit/>
          </a:bodyPr>
          <a:lstStyle/>
          <a:p>
            <a:pPr marL="342900" lvl="1">
              <a:buClr>
                <a:schemeClr val="accent1"/>
              </a:buClr>
            </a:pPr>
            <a:r>
              <a:rPr lang="en-US" sz="2400" u="sng" dirty="0"/>
              <a:t>Solomon </a:t>
            </a:r>
            <a:r>
              <a:rPr lang="en-US" sz="2400" u="sng" dirty="0" smtClean="0"/>
              <a:t>Four-Group </a:t>
            </a:r>
            <a:r>
              <a:rPr lang="en-US" sz="2400" u="sng" dirty="0"/>
              <a:t>Design</a:t>
            </a:r>
          </a:p>
          <a:p>
            <a:pPr marL="114300" lvl="1" indent="0">
              <a:buClr>
                <a:schemeClr val="accent1"/>
              </a:buClr>
              <a:buNone/>
            </a:pPr>
            <a:r>
              <a:rPr lang="en-US" sz="2400" dirty="0"/>
              <a:t> </a:t>
            </a:r>
            <a:r>
              <a:rPr lang="en-US" sz="2400" dirty="0" smtClean="0"/>
              <a:t>               </a:t>
            </a:r>
            <a:r>
              <a:rPr lang="en-US" b="1" dirty="0" smtClean="0"/>
              <a:t>Group    Time </a:t>
            </a:r>
            <a:endParaRPr lang="en-US" b="1" dirty="0"/>
          </a:p>
          <a:p>
            <a:pPr lvl="1"/>
            <a:endParaRPr lang="en-US" sz="2400" dirty="0" smtClean="0"/>
          </a:p>
          <a:p>
            <a:pPr lvl="2"/>
            <a:endParaRPr lang="en-US" dirty="0" smtClean="0"/>
          </a:p>
          <a:p>
            <a:pPr marL="685800" lvl="2" indent="0">
              <a:buNone/>
            </a:pPr>
            <a:endParaRPr lang="en-US" dirty="0" smtClean="0"/>
          </a:p>
          <a:p>
            <a:pPr lvl="2"/>
            <a:endParaRPr lang="en-US" dirty="0" smtClean="0"/>
          </a:p>
          <a:p>
            <a:pPr lvl="2"/>
            <a:endParaRPr lang="en-US" dirty="0" smtClean="0"/>
          </a:p>
          <a:p>
            <a:pPr lvl="2"/>
            <a:r>
              <a:rPr lang="en-US" dirty="0" smtClean="0"/>
              <a:t>The addition of two groups:</a:t>
            </a:r>
          </a:p>
          <a:p>
            <a:pPr lvl="4"/>
            <a:r>
              <a:rPr lang="en-US" dirty="0" smtClean="0"/>
              <a:t>Enhances the external validity of the study</a:t>
            </a:r>
            <a:endParaRPr lang="en-US" sz="2400" u="sng" dirty="0" smtClean="0"/>
          </a:p>
          <a:p>
            <a:pPr marL="114300" lvl="1" indent="0">
              <a:buClr>
                <a:schemeClr val="accent1"/>
              </a:buClr>
              <a:buNone/>
            </a:pPr>
            <a:endParaRPr lang="en-US" b="1" dirty="0"/>
          </a:p>
          <a:p>
            <a:endParaRPr lang="en-US" dirty="0"/>
          </a:p>
        </p:txBody>
      </p:sp>
      <p:graphicFrame>
        <p:nvGraphicFramePr>
          <p:cNvPr id="6" name="Table 5"/>
          <p:cNvGraphicFramePr>
            <a:graphicFrameLocks noGrp="1"/>
          </p:cNvGraphicFramePr>
          <p:nvPr>
            <p:extLst/>
          </p:nvPr>
        </p:nvGraphicFramePr>
        <p:xfrm>
          <a:off x="971600" y="3140968"/>
          <a:ext cx="5181600" cy="1524000"/>
        </p:xfrm>
        <a:graphic>
          <a:graphicData uri="http://schemas.openxmlformats.org/drawingml/2006/table">
            <a:tbl>
              <a:tblPr firstRow="1" bandRow="1">
                <a:tableStyleId>{E8B1032C-EA38-4F05-BA0D-38AFFFC7BED3}</a:tableStyleId>
              </a:tblPr>
              <a:tblGrid>
                <a:gridCol w="1036320"/>
                <a:gridCol w="1036320"/>
                <a:gridCol w="1036320"/>
                <a:gridCol w="1036320"/>
                <a:gridCol w="1036320"/>
              </a:tblGrid>
              <a:tr h="381000">
                <a:tc rowSpan="4">
                  <a:txBody>
                    <a:bodyPr/>
                    <a:lstStyle/>
                    <a:p>
                      <a:pPr algn="ctr"/>
                      <a:r>
                        <a:rPr lang="en-US" dirty="0" smtClean="0"/>
                        <a:t>Random Assignment</a:t>
                      </a:r>
                      <a:endParaRPr lang="en-US" dirty="0"/>
                    </a:p>
                  </a:txBody>
                  <a:tcPr vert="vert270"/>
                </a:tc>
                <a:tc>
                  <a:txBody>
                    <a:bodyPr/>
                    <a:lstStyle/>
                    <a:p>
                      <a:r>
                        <a:rPr lang="en-US" dirty="0" smtClean="0"/>
                        <a:t>Group1</a:t>
                      </a:r>
                      <a:endParaRPr lang="en-US" dirty="0"/>
                    </a:p>
                  </a:txBody>
                  <a:tcPr/>
                </a:tc>
                <a:tc>
                  <a:txBody>
                    <a:bodyPr/>
                    <a:lstStyle/>
                    <a:p>
                      <a:r>
                        <a:rPr lang="en-US" dirty="0" err="1" smtClean="0"/>
                        <a:t>Obs</a:t>
                      </a:r>
                      <a:endParaRPr lang="en-US" dirty="0"/>
                    </a:p>
                  </a:txBody>
                  <a:tcPr/>
                </a:tc>
                <a:tc>
                  <a:txBody>
                    <a:bodyPr/>
                    <a:lstStyle/>
                    <a:p>
                      <a:r>
                        <a:rPr lang="en-US" dirty="0" err="1" smtClean="0"/>
                        <a:t>Tx</a:t>
                      </a:r>
                      <a:endParaRPr lang="en-US" dirty="0"/>
                    </a:p>
                  </a:txBody>
                  <a:tcPr/>
                </a:tc>
                <a:tc>
                  <a:txBody>
                    <a:bodyPr/>
                    <a:lstStyle/>
                    <a:p>
                      <a:r>
                        <a:rPr lang="en-US" dirty="0" err="1" smtClean="0"/>
                        <a:t>Obs</a:t>
                      </a:r>
                      <a:endParaRPr lang="en-US" dirty="0"/>
                    </a:p>
                  </a:txBody>
                  <a:tcPr/>
                </a:tc>
              </a:tr>
              <a:tr h="381000">
                <a:tc vMerge="1">
                  <a:txBody>
                    <a:bodyPr/>
                    <a:lstStyle/>
                    <a:p>
                      <a:endParaRPr lang="en-US" b="1" dirty="0"/>
                    </a:p>
                  </a:txBody>
                  <a:tcPr/>
                </a:tc>
                <a:tc>
                  <a:txBody>
                    <a:bodyPr/>
                    <a:lstStyle/>
                    <a:p>
                      <a:r>
                        <a:rPr lang="en-US" b="1" dirty="0" smtClean="0"/>
                        <a:t>Group2</a:t>
                      </a:r>
                      <a:endParaRPr lang="en-US" b="1" dirty="0"/>
                    </a:p>
                  </a:txBody>
                  <a:tcPr/>
                </a:tc>
                <a:tc>
                  <a:txBody>
                    <a:bodyPr/>
                    <a:lstStyle/>
                    <a:p>
                      <a:r>
                        <a:rPr lang="en-US" b="1" dirty="0" err="1" smtClean="0"/>
                        <a:t>Obs</a:t>
                      </a:r>
                      <a:endParaRPr lang="en-US" b="1" dirty="0"/>
                    </a:p>
                  </a:txBody>
                  <a:tcPr/>
                </a:tc>
                <a:tc>
                  <a:txBody>
                    <a:bodyPr/>
                    <a:lstStyle/>
                    <a:p>
                      <a:r>
                        <a:rPr lang="en-US" b="1" dirty="0" smtClean="0"/>
                        <a:t>----</a:t>
                      </a:r>
                      <a:endParaRPr lang="en-US" b="1" dirty="0"/>
                    </a:p>
                  </a:txBody>
                  <a:tcPr/>
                </a:tc>
                <a:tc>
                  <a:txBody>
                    <a:bodyPr/>
                    <a:lstStyle/>
                    <a:p>
                      <a:r>
                        <a:rPr lang="en-US" b="1" dirty="0" err="1" smtClean="0"/>
                        <a:t>Obs</a:t>
                      </a:r>
                      <a:endParaRPr lang="en-US" b="1" dirty="0"/>
                    </a:p>
                  </a:txBody>
                  <a:tcPr/>
                </a:tc>
              </a:tr>
              <a:tr h="381000">
                <a:tc vMerge="1">
                  <a:txBody>
                    <a:bodyPr/>
                    <a:lstStyle/>
                    <a:p>
                      <a:pPr algn="ctr"/>
                      <a:endParaRPr lang="en-US" dirty="0"/>
                    </a:p>
                  </a:txBody>
                  <a:tcPr vert="vert270"/>
                </a:tc>
                <a:tc>
                  <a:txBody>
                    <a:bodyPr/>
                    <a:lstStyle/>
                    <a:p>
                      <a:r>
                        <a:rPr lang="en-US" b="1" dirty="0" smtClean="0"/>
                        <a:t>Group3</a:t>
                      </a:r>
                      <a:endParaRPr lang="en-US" b="1" dirty="0"/>
                    </a:p>
                  </a:txBody>
                  <a:tcPr/>
                </a:tc>
                <a:tc>
                  <a:txBody>
                    <a:bodyPr/>
                    <a:lstStyle/>
                    <a:p>
                      <a:r>
                        <a:rPr lang="en-US" b="1" dirty="0" smtClean="0"/>
                        <a:t>----</a:t>
                      </a:r>
                      <a:endParaRPr lang="en-US" b="1" dirty="0"/>
                    </a:p>
                  </a:txBody>
                  <a:tcPr/>
                </a:tc>
                <a:tc>
                  <a:txBody>
                    <a:bodyPr/>
                    <a:lstStyle/>
                    <a:p>
                      <a:r>
                        <a:rPr lang="en-US" b="1" dirty="0" err="1" smtClean="0"/>
                        <a:t>Tx</a:t>
                      </a:r>
                      <a:endParaRPr lang="en-US" b="1" dirty="0"/>
                    </a:p>
                  </a:txBody>
                  <a:tcPr/>
                </a:tc>
                <a:tc>
                  <a:txBody>
                    <a:bodyPr/>
                    <a:lstStyle/>
                    <a:p>
                      <a:r>
                        <a:rPr lang="en-US" b="1" dirty="0" err="1" smtClean="0"/>
                        <a:t>Obs</a:t>
                      </a:r>
                      <a:endParaRPr lang="en-US" b="1" dirty="0"/>
                    </a:p>
                  </a:txBody>
                  <a:tcPr/>
                </a:tc>
              </a:tr>
              <a:tr h="381000">
                <a:tc vMerge="1">
                  <a:txBody>
                    <a:bodyPr/>
                    <a:lstStyle/>
                    <a:p>
                      <a:pPr algn="ctr"/>
                      <a:endParaRPr lang="en-US" dirty="0"/>
                    </a:p>
                  </a:txBody>
                  <a:tcPr vert="vert270"/>
                </a:tc>
                <a:tc>
                  <a:txBody>
                    <a:bodyPr/>
                    <a:lstStyle/>
                    <a:p>
                      <a:r>
                        <a:rPr lang="en-US" b="1" dirty="0" smtClean="0"/>
                        <a:t>Group4</a:t>
                      </a:r>
                      <a:endParaRPr lang="en-US" b="1" dirty="0"/>
                    </a:p>
                  </a:txBody>
                  <a:tcPr/>
                </a:tc>
                <a:tc>
                  <a:txBody>
                    <a:bodyPr/>
                    <a:lstStyle/>
                    <a:p>
                      <a:r>
                        <a:rPr lang="en-US" b="1" dirty="0" smtClean="0"/>
                        <a:t>----</a:t>
                      </a:r>
                      <a:endParaRPr lang="en-US" b="1" dirty="0"/>
                    </a:p>
                  </a:txBody>
                  <a:tcPr/>
                </a:tc>
                <a:tc>
                  <a:txBody>
                    <a:bodyPr/>
                    <a:lstStyle/>
                    <a:p>
                      <a:r>
                        <a:rPr lang="en-US" b="1" dirty="0" smtClean="0"/>
                        <a:t>----</a:t>
                      </a:r>
                      <a:endParaRPr lang="en-US" b="1" dirty="0"/>
                    </a:p>
                  </a:txBody>
                  <a:tcPr/>
                </a:tc>
                <a:tc>
                  <a:txBody>
                    <a:bodyPr/>
                    <a:lstStyle/>
                    <a:p>
                      <a:r>
                        <a:rPr lang="en-US" b="1" dirty="0" err="1" smtClean="0"/>
                        <a:t>Obs</a:t>
                      </a:r>
                      <a:endParaRPr lang="en-US" b="1" dirty="0"/>
                    </a:p>
                  </a:txBody>
                  <a:tcPr/>
                </a:tc>
              </a:tr>
            </a:tbl>
          </a:graphicData>
        </a:graphic>
      </p:graphicFrame>
      <p:cxnSp>
        <p:nvCxnSpPr>
          <p:cNvPr id="8" name="Straight Arrow Connector 7"/>
          <p:cNvCxnSpPr/>
          <p:nvPr/>
        </p:nvCxnSpPr>
        <p:spPr>
          <a:xfrm>
            <a:off x="3491880" y="2708920"/>
            <a:ext cx="3048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904838591"/>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t>
            </a:r>
            <a:r>
              <a:rPr lang="en-US" sz="3200" dirty="0"/>
              <a:t>True Experimental Designs</a:t>
            </a:r>
            <a:r>
              <a:rPr lang="en-US" dirty="0"/>
              <a:t/>
            </a:r>
            <a:br>
              <a:rPr lang="en-US" dirty="0"/>
            </a:br>
            <a:endParaRPr lang="en-US" dirty="0"/>
          </a:p>
        </p:txBody>
      </p:sp>
      <p:sp>
        <p:nvSpPr>
          <p:cNvPr id="3" name="Content Placeholder 2"/>
          <p:cNvSpPr>
            <a:spLocks noGrp="1"/>
          </p:cNvSpPr>
          <p:nvPr>
            <p:ph idx="1"/>
          </p:nvPr>
        </p:nvSpPr>
        <p:spPr/>
        <p:txBody>
          <a:bodyPr>
            <a:normAutofit fontScale="85000" lnSpcReduction="20000"/>
          </a:bodyPr>
          <a:lstStyle/>
          <a:p>
            <a:pPr marL="342900" lvl="1">
              <a:buClr>
                <a:schemeClr val="accent1"/>
              </a:buClr>
            </a:pPr>
            <a:r>
              <a:rPr lang="en-US" sz="2400" u="sng" dirty="0" smtClean="0"/>
              <a:t>Posttest-Only </a:t>
            </a:r>
            <a:r>
              <a:rPr lang="en-US" sz="2400" u="sng" dirty="0"/>
              <a:t>Control Group Design</a:t>
            </a:r>
            <a:r>
              <a:rPr lang="en-US" sz="2400" u="sng" dirty="0" smtClean="0"/>
              <a:t>                </a:t>
            </a:r>
          </a:p>
          <a:p>
            <a:pPr marL="114300" lvl="1" indent="0">
              <a:buClr>
                <a:schemeClr val="accent1"/>
              </a:buClr>
              <a:buNone/>
            </a:pPr>
            <a:r>
              <a:rPr lang="en-US" b="1" dirty="0" smtClean="0"/>
              <a:t>                       Group    Time </a:t>
            </a:r>
            <a:endParaRPr lang="en-US" b="1" dirty="0"/>
          </a:p>
          <a:p>
            <a:pPr marL="411480" lvl="1" indent="0">
              <a:buNone/>
            </a:pPr>
            <a:endParaRPr lang="en-US" sz="2400" dirty="0" smtClean="0"/>
          </a:p>
          <a:p>
            <a:pPr lvl="2"/>
            <a:endParaRPr lang="en-US" dirty="0" smtClean="0"/>
          </a:p>
          <a:p>
            <a:pPr marL="685800" lvl="2" indent="0">
              <a:buNone/>
            </a:pPr>
            <a:endParaRPr lang="en-US" dirty="0" smtClean="0"/>
          </a:p>
          <a:p>
            <a:pPr lvl="2"/>
            <a:endParaRPr lang="en-US" dirty="0" smtClean="0"/>
          </a:p>
          <a:p>
            <a:pPr lvl="2"/>
            <a:endParaRPr lang="en-US" dirty="0" smtClean="0"/>
          </a:p>
          <a:p>
            <a:pPr lvl="2"/>
            <a:r>
              <a:rPr lang="en-US" dirty="0" smtClean="0"/>
              <a:t>In case you cannot pretest(unable to locate a suitable pretest)</a:t>
            </a:r>
          </a:p>
          <a:p>
            <a:pPr lvl="2"/>
            <a:r>
              <a:rPr lang="en-US" dirty="0"/>
              <a:t>In case y</a:t>
            </a:r>
            <a:r>
              <a:rPr lang="en-US" dirty="0" smtClean="0"/>
              <a:t>ou </a:t>
            </a:r>
            <a:r>
              <a:rPr lang="en-US" dirty="0"/>
              <a:t>don’t want to </a:t>
            </a:r>
            <a:r>
              <a:rPr lang="en-US" dirty="0" smtClean="0"/>
              <a:t>pretest(the influence of pretest on the results of the experimental manipulation)</a:t>
            </a:r>
          </a:p>
          <a:p>
            <a:pPr lvl="2"/>
            <a:r>
              <a:rPr lang="en-US" dirty="0" smtClean="0"/>
              <a:t>Random assignment to groups</a:t>
            </a:r>
          </a:p>
          <a:p>
            <a:pPr lvl="2"/>
            <a:r>
              <a:rPr lang="en-US" dirty="0" smtClean="0"/>
              <a:t>Dynamic version of the Static Group Comparison Design</a:t>
            </a:r>
            <a:endParaRPr lang="en-US" dirty="0"/>
          </a:p>
          <a:p>
            <a:pPr marL="114300" lvl="1" indent="0">
              <a:buClr>
                <a:schemeClr val="accent1"/>
              </a:buClr>
              <a:buNone/>
            </a:pPr>
            <a:endParaRPr lang="en-US" b="1" dirty="0"/>
          </a:p>
          <a:p>
            <a:endParaRPr lang="en-US" dirty="0"/>
          </a:p>
        </p:txBody>
      </p:sp>
      <p:graphicFrame>
        <p:nvGraphicFramePr>
          <p:cNvPr id="6" name="Table 5"/>
          <p:cNvGraphicFramePr>
            <a:graphicFrameLocks noGrp="1"/>
          </p:cNvGraphicFramePr>
          <p:nvPr>
            <p:extLst/>
          </p:nvPr>
        </p:nvGraphicFramePr>
        <p:xfrm>
          <a:off x="1475656" y="2708920"/>
          <a:ext cx="4876800" cy="1447800"/>
        </p:xfrm>
        <a:graphic>
          <a:graphicData uri="http://schemas.openxmlformats.org/drawingml/2006/table">
            <a:tbl>
              <a:tblPr firstRow="1" bandRow="1">
                <a:tableStyleId>{E8B1032C-EA38-4F05-BA0D-38AFFFC7BED3}</a:tableStyleId>
              </a:tblPr>
              <a:tblGrid>
                <a:gridCol w="1219200"/>
                <a:gridCol w="1219200"/>
                <a:gridCol w="1219200"/>
                <a:gridCol w="1219200"/>
              </a:tblGrid>
              <a:tr h="723900">
                <a:tc rowSpan="2">
                  <a:txBody>
                    <a:bodyPr/>
                    <a:lstStyle/>
                    <a:p>
                      <a:pPr algn="ctr"/>
                      <a:r>
                        <a:rPr lang="en-US" dirty="0" smtClean="0"/>
                        <a:t>Random Assignment</a:t>
                      </a:r>
                      <a:endParaRPr lang="en-US" dirty="0"/>
                    </a:p>
                  </a:txBody>
                  <a:tcPr vert="vert270"/>
                </a:tc>
                <a:tc>
                  <a:txBody>
                    <a:bodyPr/>
                    <a:lstStyle/>
                    <a:p>
                      <a:r>
                        <a:rPr lang="en-US" dirty="0" smtClean="0"/>
                        <a:t>Group1</a:t>
                      </a:r>
                      <a:endParaRPr lang="en-US" dirty="0"/>
                    </a:p>
                  </a:txBody>
                  <a:tcPr/>
                </a:tc>
                <a:tc>
                  <a:txBody>
                    <a:bodyPr/>
                    <a:lstStyle/>
                    <a:p>
                      <a:r>
                        <a:rPr lang="en-US" dirty="0" err="1" smtClean="0"/>
                        <a:t>Tx</a:t>
                      </a:r>
                      <a:endParaRPr lang="en-US" dirty="0"/>
                    </a:p>
                  </a:txBody>
                  <a:tcPr/>
                </a:tc>
                <a:tc>
                  <a:txBody>
                    <a:bodyPr/>
                    <a:lstStyle/>
                    <a:p>
                      <a:r>
                        <a:rPr lang="en-US" dirty="0" err="1" smtClean="0"/>
                        <a:t>Obs</a:t>
                      </a:r>
                      <a:endParaRPr lang="en-US" dirty="0"/>
                    </a:p>
                  </a:txBody>
                  <a:tcPr/>
                </a:tc>
              </a:tr>
              <a:tr h="723900">
                <a:tc vMerge="1">
                  <a:txBody>
                    <a:bodyPr/>
                    <a:lstStyle/>
                    <a:p>
                      <a:endParaRPr lang="en-US" b="1" dirty="0"/>
                    </a:p>
                  </a:txBody>
                  <a:tcPr/>
                </a:tc>
                <a:tc>
                  <a:txBody>
                    <a:bodyPr/>
                    <a:lstStyle/>
                    <a:p>
                      <a:r>
                        <a:rPr lang="en-US" b="1" dirty="0" smtClean="0"/>
                        <a:t>Group2</a:t>
                      </a:r>
                      <a:endParaRPr lang="en-US" b="1" dirty="0"/>
                    </a:p>
                  </a:txBody>
                  <a:tcPr/>
                </a:tc>
                <a:tc>
                  <a:txBody>
                    <a:bodyPr/>
                    <a:lstStyle/>
                    <a:p>
                      <a:r>
                        <a:rPr lang="en-US" b="1" dirty="0" smtClean="0"/>
                        <a:t>----</a:t>
                      </a:r>
                      <a:endParaRPr lang="en-US" b="1" dirty="0"/>
                    </a:p>
                  </a:txBody>
                  <a:tcPr/>
                </a:tc>
                <a:tc>
                  <a:txBody>
                    <a:bodyPr/>
                    <a:lstStyle/>
                    <a:p>
                      <a:r>
                        <a:rPr lang="en-US" b="1" dirty="0" err="1" smtClean="0"/>
                        <a:t>Obs</a:t>
                      </a:r>
                      <a:endParaRPr lang="en-US" b="1" dirty="0"/>
                    </a:p>
                  </a:txBody>
                  <a:tcPr/>
                </a:tc>
              </a:tr>
            </a:tbl>
          </a:graphicData>
        </a:graphic>
      </p:graphicFrame>
      <p:cxnSp>
        <p:nvCxnSpPr>
          <p:cNvPr id="8" name="Straight Arrow Connector 7"/>
          <p:cNvCxnSpPr/>
          <p:nvPr/>
        </p:nvCxnSpPr>
        <p:spPr>
          <a:xfrm>
            <a:off x="3851920" y="2492896"/>
            <a:ext cx="3048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290494530"/>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t>
            </a:r>
            <a:r>
              <a:rPr lang="en-US" sz="3200" dirty="0"/>
              <a:t>True Experimental Designs</a:t>
            </a:r>
            <a:r>
              <a:rPr lang="en-US" dirty="0"/>
              <a:t/>
            </a:r>
            <a:br>
              <a:rPr lang="en-US" dirty="0"/>
            </a:br>
            <a:endParaRPr lang="en-US" dirty="0"/>
          </a:p>
        </p:txBody>
      </p:sp>
      <p:sp>
        <p:nvSpPr>
          <p:cNvPr id="3" name="Content Placeholder 2"/>
          <p:cNvSpPr>
            <a:spLocks noGrp="1"/>
          </p:cNvSpPr>
          <p:nvPr>
            <p:ph idx="1"/>
          </p:nvPr>
        </p:nvSpPr>
        <p:spPr/>
        <p:txBody>
          <a:bodyPr>
            <a:normAutofit/>
          </a:bodyPr>
          <a:lstStyle/>
          <a:p>
            <a:pPr marL="342900" lvl="1">
              <a:buClr>
                <a:schemeClr val="accent1"/>
              </a:buClr>
            </a:pPr>
            <a:r>
              <a:rPr lang="en-US" sz="2400" u="sng" dirty="0"/>
              <a:t>Within-Subject Design </a:t>
            </a:r>
          </a:p>
          <a:p>
            <a:pPr marL="114300" lvl="1" indent="0">
              <a:buClr>
                <a:schemeClr val="accent1"/>
              </a:buClr>
              <a:buNone/>
            </a:pPr>
            <a:r>
              <a:rPr lang="en-US" b="1" dirty="0" smtClean="0"/>
              <a:t>           Group    Time </a:t>
            </a:r>
            <a:endParaRPr lang="en-US" b="1" dirty="0"/>
          </a:p>
          <a:p>
            <a:pPr marL="411480" lvl="1" indent="0">
              <a:buNone/>
            </a:pPr>
            <a:endParaRPr lang="en-US" sz="2400" dirty="0" smtClean="0"/>
          </a:p>
          <a:p>
            <a:pPr lvl="2"/>
            <a:endParaRPr lang="en-US" dirty="0" smtClean="0"/>
          </a:p>
          <a:p>
            <a:pPr marL="685800" lvl="2" indent="0">
              <a:buNone/>
            </a:pPr>
            <a:endParaRPr lang="en-US" dirty="0" smtClean="0"/>
          </a:p>
          <a:p>
            <a:pPr lvl="2"/>
            <a:endParaRPr lang="en-US" dirty="0" smtClean="0"/>
          </a:p>
          <a:p>
            <a:pPr lvl="2"/>
            <a:endParaRPr lang="en-US" dirty="0" smtClean="0"/>
          </a:p>
          <a:p>
            <a:pPr lvl="2"/>
            <a:r>
              <a:rPr lang="en-US" dirty="0" smtClean="0"/>
              <a:t>All participants receive all treatments</a:t>
            </a:r>
          </a:p>
          <a:p>
            <a:pPr lvl="2"/>
            <a:r>
              <a:rPr lang="en-US" dirty="0" smtClean="0"/>
              <a:t>Switch participants to subjects</a:t>
            </a:r>
            <a:endParaRPr lang="en-US" b="1" dirty="0" smtClean="0"/>
          </a:p>
          <a:p>
            <a:endParaRPr lang="en-US" dirty="0"/>
          </a:p>
        </p:txBody>
      </p:sp>
      <p:graphicFrame>
        <p:nvGraphicFramePr>
          <p:cNvPr id="6" name="Table 5"/>
          <p:cNvGraphicFramePr>
            <a:graphicFrameLocks noGrp="1"/>
          </p:cNvGraphicFramePr>
          <p:nvPr>
            <p:extLst/>
          </p:nvPr>
        </p:nvGraphicFramePr>
        <p:xfrm>
          <a:off x="1835696" y="3356992"/>
          <a:ext cx="3657600" cy="1447800"/>
        </p:xfrm>
        <a:graphic>
          <a:graphicData uri="http://schemas.openxmlformats.org/drawingml/2006/table">
            <a:tbl>
              <a:tblPr firstRow="1" bandRow="1">
                <a:tableStyleId>{E8B1032C-EA38-4F05-BA0D-38AFFFC7BED3}</a:tableStyleId>
              </a:tblPr>
              <a:tblGrid>
                <a:gridCol w="1219200"/>
                <a:gridCol w="1219200"/>
                <a:gridCol w="1219200"/>
              </a:tblGrid>
              <a:tr h="723900">
                <a:tc rowSpan="2">
                  <a:txBody>
                    <a:bodyPr/>
                    <a:lstStyle/>
                    <a:p>
                      <a:r>
                        <a:rPr lang="en-US" dirty="0" smtClean="0"/>
                        <a:t>Group1</a:t>
                      </a:r>
                      <a:endParaRPr lang="en-US" dirty="0"/>
                    </a:p>
                  </a:txBody>
                  <a:tcPr anchor="ctr"/>
                </a:tc>
                <a:tc>
                  <a:txBody>
                    <a:bodyPr/>
                    <a:lstStyle/>
                    <a:p>
                      <a:r>
                        <a:rPr lang="en-US" dirty="0" err="1" smtClean="0"/>
                        <a:t>Tx</a:t>
                      </a:r>
                      <a:r>
                        <a:rPr lang="en-US" sz="1200" b="0" dirty="0" err="1" smtClean="0"/>
                        <a:t>a</a:t>
                      </a:r>
                      <a:endParaRPr lang="en-US" sz="1200" b="0" dirty="0"/>
                    </a:p>
                  </a:txBody>
                  <a:tcPr/>
                </a:tc>
                <a:tc>
                  <a:txBody>
                    <a:bodyPr/>
                    <a:lstStyle/>
                    <a:p>
                      <a:r>
                        <a:rPr lang="en-US" dirty="0" err="1" smtClean="0"/>
                        <a:t>Obs</a:t>
                      </a:r>
                      <a:r>
                        <a:rPr lang="en-US" sz="1200" b="0" dirty="0" err="1" smtClean="0"/>
                        <a:t>a</a:t>
                      </a:r>
                      <a:endParaRPr lang="en-US" sz="1200" b="0" dirty="0"/>
                    </a:p>
                  </a:txBody>
                  <a:tcPr/>
                </a:tc>
              </a:tr>
              <a:tr h="723900">
                <a:tc vMerge="1">
                  <a:txBody>
                    <a:bodyPr/>
                    <a:lstStyle/>
                    <a:p>
                      <a:endParaRPr lang="en-US" b="1" dirty="0"/>
                    </a:p>
                  </a:txBody>
                  <a:tcPr/>
                </a:tc>
                <a:tc>
                  <a:txBody>
                    <a:bodyPr/>
                    <a:lstStyle/>
                    <a:p>
                      <a:r>
                        <a:rPr lang="en-US" b="1" dirty="0" err="1" smtClean="0"/>
                        <a:t>Tx</a:t>
                      </a:r>
                      <a:r>
                        <a:rPr lang="en-US" sz="1200" b="0" dirty="0" err="1" smtClean="0"/>
                        <a:t>b</a:t>
                      </a:r>
                      <a:endParaRPr lang="en-US" sz="1200" b="0" dirty="0"/>
                    </a:p>
                  </a:txBody>
                  <a:tcPr/>
                </a:tc>
                <a:tc>
                  <a:txBody>
                    <a:bodyPr/>
                    <a:lstStyle/>
                    <a:p>
                      <a:r>
                        <a:rPr lang="en-US" b="1" dirty="0" err="1" smtClean="0"/>
                        <a:t>Obs</a:t>
                      </a:r>
                      <a:r>
                        <a:rPr lang="en-US" sz="1200" b="0" dirty="0" err="1" smtClean="0"/>
                        <a:t>b</a:t>
                      </a:r>
                      <a:endParaRPr lang="en-US" sz="1200" b="0" dirty="0"/>
                    </a:p>
                  </a:txBody>
                  <a:tcPr/>
                </a:tc>
              </a:tr>
            </a:tbl>
          </a:graphicData>
        </a:graphic>
      </p:graphicFrame>
      <p:cxnSp>
        <p:nvCxnSpPr>
          <p:cNvPr id="8" name="Straight Arrow Connector 7"/>
          <p:cNvCxnSpPr/>
          <p:nvPr/>
        </p:nvCxnSpPr>
        <p:spPr>
          <a:xfrm>
            <a:off x="3203848" y="2708920"/>
            <a:ext cx="3048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904214657"/>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Quasi-Experimental Designs</a:t>
            </a:r>
            <a:endParaRPr lang="en-MY" dirty="0"/>
          </a:p>
        </p:txBody>
      </p:sp>
      <p:sp>
        <p:nvSpPr>
          <p:cNvPr id="3" name="Content Placeholder 2"/>
          <p:cNvSpPr>
            <a:spLocks noGrp="1"/>
          </p:cNvSpPr>
          <p:nvPr>
            <p:ph idx="1"/>
          </p:nvPr>
        </p:nvSpPr>
        <p:spPr/>
        <p:txBody>
          <a:bodyPr>
            <a:normAutofit lnSpcReduction="10000"/>
          </a:bodyPr>
          <a:lstStyle/>
          <a:p>
            <a:r>
              <a:rPr lang="en-US" sz="2800" dirty="0" smtClean="0"/>
              <a:t>When randomness is impossible or impractical</a:t>
            </a:r>
          </a:p>
          <a:p>
            <a:r>
              <a:rPr lang="en-US" sz="2800" dirty="0" smtClean="0"/>
              <a:t>Researcher do not control ALL confounding variables</a:t>
            </a:r>
          </a:p>
          <a:p>
            <a:r>
              <a:rPr lang="en-US" sz="2800" dirty="0"/>
              <a:t>Researcher </a:t>
            </a:r>
            <a:r>
              <a:rPr lang="en-US" sz="2800" dirty="0" smtClean="0"/>
              <a:t>cannot completely exclude some alternative explanation</a:t>
            </a:r>
          </a:p>
          <a:p>
            <a:r>
              <a:rPr lang="en-US" sz="2800" dirty="0"/>
              <a:t>Researcher </a:t>
            </a:r>
            <a:r>
              <a:rPr lang="en-US" sz="2800" dirty="0" smtClean="0"/>
              <a:t>must take variables and explanations they have not controlled for into consideration in interpreting their data </a:t>
            </a:r>
            <a:endParaRPr lang="en-US" sz="2800" dirty="0"/>
          </a:p>
        </p:txBody>
      </p:sp>
    </p:spTree>
    <p:extLst>
      <p:ext uri="{BB962C8B-B14F-4D97-AF65-F5344CB8AC3E}">
        <p14:creationId xmlns:p14="http://schemas.microsoft.com/office/powerpoint/2010/main" val="186948958"/>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t>
            </a:r>
            <a:r>
              <a:rPr lang="en-US" sz="3200" dirty="0"/>
              <a:t>Quasi-Experimental Designs</a:t>
            </a:r>
            <a:r>
              <a:rPr lang="en-US" dirty="0"/>
              <a:t/>
            </a:r>
            <a:br>
              <a:rPr lang="en-US" dirty="0"/>
            </a:br>
            <a:endParaRPr lang="en-US" dirty="0"/>
          </a:p>
        </p:txBody>
      </p:sp>
      <p:sp>
        <p:nvSpPr>
          <p:cNvPr id="3" name="Content Placeholder 2"/>
          <p:cNvSpPr>
            <a:spLocks noGrp="1"/>
          </p:cNvSpPr>
          <p:nvPr>
            <p:ph idx="1"/>
          </p:nvPr>
        </p:nvSpPr>
        <p:spPr/>
        <p:txBody>
          <a:bodyPr>
            <a:normAutofit fontScale="92500"/>
          </a:bodyPr>
          <a:lstStyle/>
          <a:p>
            <a:pPr marL="342900" lvl="1">
              <a:buClr>
                <a:schemeClr val="accent1"/>
              </a:buClr>
            </a:pPr>
            <a:r>
              <a:rPr lang="en-US" sz="2400" u="sng" dirty="0" smtClean="0"/>
              <a:t>Nonrandomized Control </a:t>
            </a:r>
            <a:r>
              <a:rPr lang="en-US" sz="2400" u="sng" dirty="0"/>
              <a:t>Group </a:t>
            </a:r>
            <a:r>
              <a:rPr lang="en-US" sz="2400" u="sng" dirty="0" smtClean="0"/>
              <a:t>Pretest-Posttest Design</a:t>
            </a:r>
            <a:endParaRPr lang="en-US" sz="2400" u="sng" dirty="0"/>
          </a:p>
          <a:p>
            <a:pPr marL="114300" lvl="1" indent="0">
              <a:buClr>
                <a:schemeClr val="accent1"/>
              </a:buClr>
              <a:buNone/>
            </a:pPr>
            <a:r>
              <a:rPr lang="en-US" sz="2400" dirty="0" smtClean="0"/>
              <a:t>     </a:t>
            </a:r>
            <a:r>
              <a:rPr lang="en-US" b="1" dirty="0" smtClean="0"/>
              <a:t>Group         Time</a:t>
            </a:r>
            <a:endParaRPr lang="en-US" b="1" dirty="0"/>
          </a:p>
          <a:p>
            <a:pPr lvl="1"/>
            <a:endParaRPr lang="en-US" sz="2400" dirty="0" smtClean="0"/>
          </a:p>
          <a:p>
            <a:pPr lvl="2"/>
            <a:endParaRPr lang="en-US" dirty="0" smtClean="0"/>
          </a:p>
          <a:p>
            <a:pPr marL="685800" lvl="2" indent="0">
              <a:buNone/>
            </a:pPr>
            <a:endParaRPr lang="en-US" dirty="0" smtClean="0"/>
          </a:p>
          <a:p>
            <a:pPr lvl="2"/>
            <a:r>
              <a:rPr lang="en-US" dirty="0" smtClean="0"/>
              <a:t>Compromise  between the static group comparison and pretest-posttest control group design</a:t>
            </a:r>
          </a:p>
          <a:p>
            <a:pPr lvl="2"/>
            <a:r>
              <a:rPr lang="en-US" dirty="0"/>
              <a:t>Without </a:t>
            </a:r>
            <a:r>
              <a:rPr lang="en-US" dirty="0" smtClean="0"/>
              <a:t>randomness, no guarantee that two groups are similar</a:t>
            </a:r>
          </a:p>
          <a:p>
            <a:pPr lvl="2"/>
            <a:r>
              <a:rPr lang="en-US" dirty="0" smtClean="0"/>
              <a:t>Matched Pairs to strengthen this design</a:t>
            </a:r>
          </a:p>
          <a:p>
            <a:pPr lvl="2"/>
            <a:endParaRPr lang="en-US" dirty="0"/>
          </a:p>
          <a:p>
            <a:pPr marL="114300" lvl="1" indent="0">
              <a:buClr>
                <a:schemeClr val="accent1"/>
              </a:buClr>
              <a:buNone/>
            </a:pPr>
            <a:endParaRPr lang="en-US" b="1" dirty="0"/>
          </a:p>
          <a:p>
            <a:endParaRPr lang="en-US" dirty="0"/>
          </a:p>
        </p:txBody>
      </p:sp>
      <p:graphicFrame>
        <p:nvGraphicFramePr>
          <p:cNvPr id="6" name="Table 5"/>
          <p:cNvGraphicFramePr>
            <a:graphicFrameLocks noGrp="1"/>
          </p:cNvGraphicFramePr>
          <p:nvPr>
            <p:extLst/>
          </p:nvPr>
        </p:nvGraphicFramePr>
        <p:xfrm>
          <a:off x="1022061" y="2971800"/>
          <a:ext cx="4365916" cy="762000"/>
        </p:xfrm>
        <a:graphic>
          <a:graphicData uri="http://schemas.openxmlformats.org/drawingml/2006/table">
            <a:tbl>
              <a:tblPr firstRow="1" bandRow="1">
                <a:tableStyleId>{E8B1032C-EA38-4F05-BA0D-38AFFFC7BED3}</a:tableStyleId>
              </a:tblPr>
              <a:tblGrid>
                <a:gridCol w="1091479"/>
                <a:gridCol w="1091479"/>
                <a:gridCol w="1091479"/>
                <a:gridCol w="1091479"/>
              </a:tblGrid>
              <a:tr h="381000">
                <a:tc>
                  <a:txBody>
                    <a:bodyPr/>
                    <a:lstStyle/>
                    <a:p>
                      <a:r>
                        <a:rPr lang="en-US" dirty="0" smtClean="0"/>
                        <a:t>Group1</a:t>
                      </a:r>
                      <a:endParaRPr lang="en-US" dirty="0"/>
                    </a:p>
                  </a:txBody>
                  <a:tcPr/>
                </a:tc>
                <a:tc>
                  <a:txBody>
                    <a:bodyPr/>
                    <a:lstStyle/>
                    <a:p>
                      <a:r>
                        <a:rPr lang="en-US" dirty="0" err="1" smtClean="0"/>
                        <a:t>Obs</a:t>
                      </a:r>
                      <a:endParaRPr lang="en-US" dirty="0"/>
                    </a:p>
                  </a:txBody>
                  <a:tcPr/>
                </a:tc>
                <a:tc>
                  <a:txBody>
                    <a:bodyPr/>
                    <a:lstStyle/>
                    <a:p>
                      <a:r>
                        <a:rPr lang="en-US" dirty="0" err="1" smtClean="0"/>
                        <a:t>Tx</a:t>
                      </a:r>
                      <a:endParaRPr lang="en-US" dirty="0"/>
                    </a:p>
                  </a:txBody>
                  <a:tcPr/>
                </a:tc>
                <a:tc>
                  <a:txBody>
                    <a:bodyPr/>
                    <a:lstStyle/>
                    <a:p>
                      <a:r>
                        <a:rPr lang="en-US" dirty="0" err="1" smtClean="0"/>
                        <a:t>Obs</a:t>
                      </a:r>
                      <a:endParaRPr lang="en-US" dirty="0"/>
                    </a:p>
                  </a:txBody>
                  <a:tcPr/>
                </a:tc>
              </a:tr>
              <a:tr h="381000">
                <a:tc>
                  <a:txBody>
                    <a:bodyPr/>
                    <a:lstStyle/>
                    <a:p>
                      <a:r>
                        <a:rPr lang="en-US" b="1" dirty="0" smtClean="0"/>
                        <a:t>Group2</a:t>
                      </a:r>
                      <a:endParaRPr lang="en-US" b="1" dirty="0"/>
                    </a:p>
                  </a:txBody>
                  <a:tcPr/>
                </a:tc>
                <a:tc>
                  <a:txBody>
                    <a:bodyPr/>
                    <a:lstStyle/>
                    <a:p>
                      <a:r>
                        <a:rPr lang="en-US" b="1" dirty="0" err="1" smtClean="0"/>
                        <a:t>Obs</a:t>
                      </a:r>
                      <a:endParaRPr lang="en-US" b="1" dirty="0"/>
                    </a:p>
                  </a:txBody>
                  <a:tcPr/>
                </a:tc>
                <a:tc>
                  <a:txBody>
                    <a:bodyPr/>
                    <a:lstStyle/>
                    <a:p>
                      <a:r>
                        <a:rPr lang="en-US" dirty="0" smtClean="0"/>
                        <a:t>----</a:t>
                      </a:r>
                      <a:endParaRPr lang="en-US" dirty="0"/>
                    </a:p>
                  </a:txBody>
                  <a:tcPr/>
                </a:tc>
                <a:tc>
                  <a:txBody>
                    <a:bodyPr/>
                    <a:lstStyle/>
                    <a:p>
                      <a:r>
                        <a:rPr lang="en-US" b="1" dirty="0" err="1" smtClean="0"/>
                        <a:t>Obs</a:t>
                      </a:r>
                      <a:endParaRPr lang="en-US" b="1" dirty="0"/>
                    </a:p>
                  </a:txBody>
                  <a:tcPr/>
                </a:tc>
              </a:tr>
            </a:tbl>
          </a:graphicData>
        </a:graphic>
      </p:graphicFrame>
      <p:cxnSp>
        <p:nvCxnSpPr>
          <p:cNvPr id="8" name="Straight Arrow Connector 7"/>
          <p:cNvCxnSpPr/>
          <p:nvPr/>
        </p:nvCxnSpPr>
        <p:spPr>
          <a:xfrm>
            <a:off x="2771800" y="2636912"/>
            <a:ext cx="3048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2561545"/>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t>
            </a:r>
            <a:r>
              <a:rPr lang="en-US" sz="3200" dirty="0"/>
              <a:t>Quasi-Experimental Designs</a:t>
            </a:r>
            <a:r>
              <a:rPr lang="en-US" dirty="0"/>
              <a:t/>
            </a:r>
            <a:br>
              <a:rPr lang="en-US" dirty="0"/>
            </a:br>
            <a:endParaRPr lang="en-US" dirty="0"/>
          </a:p>
        </p:txBody>
      </p:sp>
      <p:sp>
        <p:nvSpPr>
          <p:cNvPr id="3" name="Content Placeholder 2"/>
          <p:cNvSpPr>
            <a:spLocks noGrp="1"/>
          </p:cNvSpPr>
          <p:nvPr>
            <p:ph idx="1"/>
          </p:nvPr>
        </p:nvSpPr>
        <p:spPr/>
        <p:txBody>
          <a:bodyPr>
            <a:normAutofit fontScale="92500"/>
          </a:bodyPr>
          <a:lstStyle/>
          <a:p>
            <a:pPr marL="342900" lvl="1">
              <a:buClr>
                <a:schemeClr val="accent1"/>
              </a:buClr>
            </a:pPr>
            <a:r>
              <a:rPr lang="en-US" sz="2400" u="sng" dirty="0" smtClean="0"/>
              <a:t>Simple Time-Series Design</a:t>
            </a:r>
          </a:p>
          <a:p>
            <a:pPr marL="114300" lvl="1" indent="0">
              <a:buClr>
                <a:schemeClr val="accent1"/>
              </a:buClr>
              <a:buNone/>
            </a:pPr>
            <a:r>
              <a:rPr lang="en-US" b="1" dirty="0" smtClean="0"/>
              <a:t>Group         Time</a:t>
            </a:r>
            <a:endParaRPr lang="en-US" b="1" dirty="0"/>
          </a:p>
          <a:p>
            <a:pPr lvl="1"/>
            <a:endParaRPr lang="en-US" sz="2400" dirty="0" smtClean="0"/>
          </a:p>
          <a:p>
            <a:pPr lvl="2"/>
            <a:endParaRPr lang="en-US" dirty="0" smtClean="0"/>
          </a:p>
          <a:p>
            <a:pPr marL="685800" lvl="2" indent="0">
              <a:buNone/>
            </a:pPr>
            <a:endParaRPr lang="en-US" dirty="0" smtClean="0"/>
          </a:p>
          <a:p>
            <a:pPr lvl="2"/>
            <a:endParaRPr lang="en-US" dirty="0" smtClean="0"/>
          </a:p>
          <a:p>
            <a:pPr lvl="2"/>
            <a:r>
              <a:rPr lang="en-US" dirty="0" smtClean="0"/>
              <a:t>Observations made prior treatment </a:t>
            </a:r>
            <a:r>
              <a:rPr lang="en-US" b="1" dirty="0" smtClean="0"/>
              <a:t>baseline data</a:t>
            </a:r>
          </a:p>
          <a:p>
            <a:pPr lvl="2"/>
            <a:r>
              <a:rPr lang="en-US" dirty="0" smtClean="0"/>
              <a:t>Widely used in physical and biological sciences</a:t>
            </a:r>
          </a:p>
          <a:p>
            <a:pPr lvl="2"/>
            <a:r>
              <a:rPr lang="en-US" b="1" u="sng" dirty="0" smtClean="0"/>
              <a:t>Weakness:</a:t>
            </a:r>
            <a:r>
              <a:rPr lang="en-US" dirty="0" smtClean="0"/>
              <a:t> Possible that unrecognized event occurs during the experimental treatment</a:t>
            </a:r>
            <a:endParaRPr lang="en-US" dirty="0"/>
          </a:p>
          <a:p>
            <a:pPr marL="114300" lvl="1" indent="0">
              <a:buClr>
                <a:schemeClr val="accent1"/>
              </a:buClr>
              <a:buNone/>
            </a:pPr>
            <a:endParaRPr lang="en-US" b="1" dirty="0"/>
          </a:p>
          <a:p>
            <a:endParaRPr lang="en-US" dirty="0"/>
          </a:p>
        </p:txBody>
      </p:sp>
      <p:graphicFrame>
        <p:nvGraphicFramePr>
          <p:cNvPr id="6" name="Table 5"/>
          <p:cNvGraphicFramePr>
            <a:graphicFrameLocks noGrp="1"/>
          </p:cNvGraphicFramePr>
          <p:nvPr>
            <p:extLst/>
          </p:nvPr>
        </p:nvGraphicFramePr>
        <p:xfrm>
          <a:off x="755576" y="2996952"/>
          <a:ext cx="8077200" cy="441960"/>
        </p:xfrm>
        <a:graphic>
          <a:graphicData uri="http://schemas.openxmlformats.org/drawingml/2006/table">
            <a:tbl>
              <a:tblPr firstRow="1" bandRow="1">
                <a:tableStyleId>{E8B1032C-EA38-4F05-BA0D-38AFFFC7BED3}</a:tableStyleId>
              </a:tblPr>
              <a:tblGrid>
                <a:gridCol w="973282"/>
                <a:gridCol w="779318"/>
                <a:gridCol w="685800"/>
                <a:gridCol w="792480"/>
                <a:gridCol w="807720"/>
                <a:gridCol w="807720"/>
                <a:gridCol w="944880"/>
                <a:gridCol w="838200"/>
                <a:gridCol w="685800"/>
                <a:gridCol w="762000"/>
              </a:tblGrid>
              <a:tr h="441960">
                <a:tc>
                  <a:txBody>
                    <a:bodyPr/>
                    <a:lstStyle/>
                    <a:p>
                      <a:r>
                        <a:rPr lang="en-US" sz="1600" dirty="0" smtClean="0"/>
                        <a:t>Group1</a:t>
                      </a:r>
                      <a:endParaRPr lang="en-US" sz="1600" dirty="0"/>
                    </a:p>
                  </a:txBody>
                  <a:tcPr/>
                </a:tc>
                <a:tc>
                  <a:txBody>
                    <a:bodyPr/>
                    <a:lstStyle/>
                    <a:p>
                      <a:pPr algn="ctr"/>
                      <a:r>
                        <a:rPr lang="en-US" dirty="0" err="1" smtClean="0"/>
                        <a:t>Obs</a:t>
                      </a:r>
                      <a:endParaRPr lang="en-US" dirty="0"/>
                    </a:p>
                  </a:txBody>
                  <a:tcPr/>
                </a:tc>
                <a:tc>
                  <a:txBody>
                    <a:bodyPr/>
                    <a:lstStyle/>
                    <a:p>
                      <a:pPr algn="ctr"/>
                      <a:r>
                        <a:rPr lang="en-US" dirty="0" err="1" smtClean="0"/>
                        <a:t>Obs</a:t>
                      </a:r>
                      <a:endParaRPr lang="en-US" dirty="0"/>
                    </a:p>
                  </a:txBody>
                  <a:tcPr/>
                </a:tc>
                <a:tc>
                  <a:txBody>
                    <a:bodyPr/>
                    <a:lstStyle/>
                    <a:p>
                      <a:pPr algn="ctr"/>
                      <a:r>
                        <a:rPr lang="en-US" dirty="0" err="1" smtClean="0"/>
                        <a:t>Obs</a:t>
                      </a:r>
                      <a:endParaRPr lang="en-US" dirty="0"/>
                    </a:p>
                  </a:txBody>
                  <a:tcPr/>
                </a:tc>
                <a:tc>
                  <a:txBody>
                    <a:bodyPr/>
                    <a:lstStyle/>
                    <a:p>
                      <a:pPr algn="ctr"/>
                      <a:r>
                        <a:rPr lang="en-US" dirty="0" err="1" smtClean="0"/>
                        <a:t>Obs</a:t>
                      </a:r>
                      <a:endParaRPr lang="en-US" dirty="0"/>
                    </a:p>
                  </a:txBody>
                  <a:tcPr/>
                </a:tc>
                <a:tc>
                  <a:txBody>
                    <a:bodyPr/>
                    <a:lstStyle/>
                    <a:p>
                      <a:pPr algn="ctr"/>
                      <a:r>
                        <a:rPr lang="en-US" dirty="0" err="1" smtClean="0"/>
                        <a:t>Tx</a:t>
                      </a:r>
                      <a:endParaRPr lang="en-US" dirty="0"/>
                    </a:p>
                  </a:txBody>
                  <a:tcPr/>
                </a:tc>
                <a:tc>
                  <a:txBody>
                    <a:bodyPr/>
                    <a:lstStyle/>
                    <a:p>
                      <a:pPr algn="ctr"/>
                      <a:r>
                        <a:rPr lang="en-US" dirty="0" err="1" smtClean="0"/>
                        <a:t>Obs</a:t>
                      </a:r>
                      <a:endParaRPr lang="en-US" dirty="0"/>
                    </a:p>
                  </a:txBody>
                  <a:tcPr/>
                </a:tc>
                <a:tc>
                  <a:txBody>
                    <a:bodyPr/>
                    <a:lstStyle/>
                    <a:p>
                      <a:pPr algn="ctr"/>
                      <a:r>
                        <a:rPr lang="en-US" dirty="0" err="1" smtClean="0"/>
                        <a:t>Obs</a:t>
                      </a:r>
                      <a:endParaRPr lang="en-US" dirty="0"/>
                    </a:p>
                  </a:txBody>
                  <a:tcPr/>
                </a:tc>
                <a:tc>
                  <a:txBody>
                    <a:bodyPr/>
                    <a:lstStyle/>
                    <a:p>
                      <a:pPr algn="ctr"/>
                      <a:r>
                        <a:rPr lang="en-US" dirty="0" err="1" smtClean="0"/>
                        <a:t>Obs</a:t>
                      </a:r>
                      <a:endParaRPr lang="en-US" dirty="0"/>
                    </a:p>
                  </a:txBody>
                  <a:tcPr/>
                </a:tc>
                <a:tc>
                  <a:txBody>
                    <a:bodyPr/>
                    <a:lstStyle/>
                    <a:p>
                      <a:pPr algn="ctr"/>
                      <a:r>
                        <a:rPr lang="en-US" dirty="0" err="1" smtClean="0"/>
                        <a:t>Obs</a:t>
                      </a:r>
                      <a:endParaRPr lang="en-US" dirty="0"/>
                    </a:p>
                  </a:txBody>
                  <a:tcPr/>
                </a:tc>
              </a:tr>
            </a:tbl>
          </a:graphicData>
        </a:graphic>
      </p:graphicFrame>
      <p:cxnSp>
        <p:nvCxnSpPr>
          <p:cNvPr id="8" name="Straight Arrow Connector 7"/>
          <p:cNvCxnSpPr/>
          <p:nvPr/>
        </p:nvCxnSpPr>
        <p:spPr>
          <a:xfrm>
            <a:off x="2339752" y="2636912"/>
            <a:ext cx="3048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925543298"/>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t>
            </a:r>
            <a:r>
              <a:rPr lang="en-US" sz="3200" dirty="0"/>
              <a:t>Quasi-Experimental Designs</a:t>
            </a:r>
            <a:r>
              <a:rPr lang="en-US" dirty="0"/>
              <a:t/>
            </a:r>
            <a:br>
              <a:rPr lang="en-US" dirty="0"/>
            </a:br>
            <a:endParaRPr lang="en-US" dirty="0"/>
          </a:p>
        </p:txBody>
      </p:sp>
      <p:sp>
        <p:nvSpPr>
          <p:cNvPr id="3" name="Content Placeholder 2"/>
          <p:cNvSpPr>
            <a:spLocks noGrp="1"/>
          </p:cNvSpPr>
          <p:nvPr>
            <p:ph idx="1"/>
          </p:nvPr>
        </p:nvSpPr>
        <p:spPr/>
        <p:txBody>
          <a:bodyPr>
            <a:normAutofit fontScale="92500"/>
          </a:bodyPr>
          <a:lstStyle/>
          <a:p>
            <a:pPr marL="342900" lvl="1">
              <a:buClr>
                <a:schemeClr val="accent1"/>
              </a:buClr>
            </a:pPr>
            <a:r>
              <a:rPr lang="en-US" sz="2400" u="sng" dirty="0" smtClean="0"/>
              <a:t>Control Group, Time-Series Design</a:t>
            </a:r>
          </a:p>
          <a:p>
            <a:pPr marL="114300" lvl="1" indent="0">
              <a:buClr>
                <a:schemeClr val="accent1"/>
              </a:buClr>
              <a:buNone/>
            </a:pPr>
            <a:r>
              <a:rPr lang="en-US" b="1" dirty="0" smtClean="0"/>
              <a:t>Group         Time</a:t>
            </a:r>
            <a:endParaRPr lang="en-US" b="1" dirty="0"/>
          </a:p>
          <a:p>
            <a:pPr lvl="1"/>
            <a:endParaRPr lang="en-US" sz="2400" dirty="0" smtClean="0"/>
          </a:p>
          <a:p>
            <a:pPr lvl="2"/>
            <a:endParaRPr lang="en-US" dirty="0" smtClean="0"/>
          </a:p>
          <a:p>
            <a:pPr marL="685800" lvl="2" indent="0">
              <a:buNone/>
            </a:pPr>
            <a:endParaRPr lang="en-US" dirty="0" smtClean="0"/>
          </a:p>
          <a:p>
            <a:pPr lvl="2"/>
            <a:endParaRPr lang="en-US" dirty="0" smtClean="0"/>
          </a:p>
          <a:p>
            <a:pPr lvl="2"/>
            <a:endParaRPr lang="en-US" dirty="0"/>
          </a:p>
          <a:p>
            <a:pPr lvl="2"/>
            <a:r>
              <a:rPr lang="en-US" dirty="0" smtClean="0"/>
              <a:t>Greater internal validity than Simple Time-Series</a:t>
            </a:r>
          </a:p>
          <a:p>
            <a:pPr lvl="2"/>
            <a:r>
              <a:rPr lang="en-US" dirty="0" smtClean="0"/>
              <a:t>If an outside event is the cause of changes then the performance of </a:t>
            </a:r>
            <a:r>
              <a:rPr lang="en-US" b="1" i="1" u="sng" dirty="0" smtClean="0"/>
              <a:t>both</a:t>
            </a:r>
            <a:r>
              <a:rPr lang="en-US" dirty="0" smtClean="0"/>
              <a:t> groups will be altered</a:t>
            </a:r>
            <a:endParaRPr lang="en-US" dirty="0"/>
          </a:p>
          <a:p>
            <a:endParaRPr lang="en-US" dirty="0"/>
          </a:p>
        </p:txBody>
      </p:sp>
      <p:graphicFrame>
        <p:nvGraphicFramePr>
          <p:cNvPr id="6" name="Table 5"/>
          <p:cNvGraphicFramePr>
            <a:graphicFrameLocks noGrp="1"/>
          </p:cNvGraphicFramePr>
          <p:nvPr>
            <p:extLst/>
          </p:nvPr>
        </p:nvGraphicFramePr>
        <p:xfrm>
          <a:off x="899592" y="3140968"/>
          <a:ext cx="8077200" cy="883920"/>
        </p:xfrm>
        <a:graphic>
          <a:graphicData uri="http://schemas.openxmlformats.org/drawingml/2006/table">
            <a:tbl>
              <a:tblPr firstRow="1" bandRow="1">
                <a:tableStyleId>{E8B1032C-EA38-4F05-BA0D-38AFFFC7BED3}</a:tableStyleId>
              </a:tblPr>
              <a:tblGrid>
                <a:gridCol w="973282"/>
                <a:gridCol w="779318"/>
                <a:gridCol w="685800"/>
                <a:gridCol w="792480"/>
                <a:gridCol w="807720"/>
                <a:gridCol w="807720"/>
                <a:gridCol w="944880"/>
                <a:gridCol w="838200"/>
                <a:gridCol w="685800"/>
                <a:gridCol w="762000"/>
              </a:tblGrid>
              <a:tr h="441960">
                <a:tc>
                  <a:txBody>
                    <a:bodyPr/>
                    <a:lstStyle/>
                    <a:p>
                      <a:r>
                        <a:rPr lang="en-US" sz="1600" dirty="0" smtClean="0"/>
                        <a:t>Group1</a:t>
                      </a:r>
                      <a:endParaRPr lang="en-US" sz="1600" dirty="0"/>
                    </a:p>
                  </a:txBody>
                  <a:tcPr/>
                </a:tc>
                <a:tc>
                  <a:txBody>
                    <a:bodyPr/>
                    <a:lstStyle/>
                    <a:p>
                      <a:pPr algn="ctr"/>
                      <a:r>
                        <a:rPr lang="en-US" dirty="0" err="1" smtClean="0"/>
                        <a:t>Obs</a:t>
                      </a:r>
                      <a:endParaRPr lang="en-US" dirty="0"/>
                    </a:p>
                  </a:txBody>
                  <a:tcPr/>
                </a:tc>
                <a:tc>
                  <a:txBody>
                    <a:bodyPr/>
                    <a:lstStyle/>
                    <a:p>
                      <a:pPr algn="ctr"/>
                      <a:r>
                        <a:rPr lang="en-US" dirty="0" err="1" smtClean="0"/>
                        <a:t>Obs</a:t>
                      </a:r>
                      <a:endParaRPr lang="en-US" dirty="0"/>
                    </a:p>
                  </a:txBody>
                  <a:tcPr/>
                </a:tc>
                <a:tc>
                  <a:txBody>
                    <a:bodyPr/>
                    <a:lstStyle/>
                    <a:p>
                      <a:pPr algn="ctr"/>
                      <a:r>
                        <a:rPr lang="en-US" dirty="0" err="1" smtClean="0"/>
                        <a:t>Obs</a:t>
                      </a:r>
                      <a:endParaRPr lang="en-US" dirty="0"/>
                    </a:p>
                  </a:txBody>
                  <a:tcPr/>
                </a:tc>
                <a:tc>
                  <a:txBody>
                    <a:bodyPr/>
                    <a:lstStyle/>
                    <a:p>
                      <a:pPr algn="ctr"/>
                      <a:r>
                        <a:rPr lang="en-US" dirty="0" err="1" smtClean="0"/>
                        <a:t>Obs</a:t>
                      </a:r>
                      <a:endParaRPr lang="en-US" dirty="0"/>
                    </a:p>
                  </a:txBody>
                  <a:tcPr/>
                </a:tc>
                <a:tc>
                  <a:txBody>
                    <a:bodyPr/>
                    <a:lstStyle/>
                    <a:p>
                      <a:pPr algn="ctr"/>
                      <a:r>
                        <a:rPr lang="en-US" dirty="0" err="1" smtClean="0"/>
                        <a:t>Tx</a:t>
                      </a:r>
                      <a:endParaRPr lang="en-US" dirty="0"/>
                    </a:p>
                  </a:txBody>
                  <a:tcPr/>
                </a:tc>
                <a:tc>
                  <a:txBody>
                    <a:bodyPr/>
                    <a:lstStyle/>
                    <a:p>
                      <a:pPr algn="ctr"/>
                      <a:r>
                        <a:rPr lang="en-US" dirty="0" err="1" smtClean="0"/>
                        <a:t>Obs</a:t>
                      </a:r>
                      <a:endParaRPr lang="en-US" dirty="0"/>
                    </a:p>
                  </a:txBody>
                  <a:tcPr/>
                </a:tc>
                <a:tc>
                  <a:txBody>
                    <a:bodyPr/>
                    <a:lstStyle/>
                    <a:p>
                      <a:pPr algn="ctr"/>
                      <a:r>
                        <a:rPr lang="en-US" dirty="0" err="1" smtClean="0"/>
                        <a:t>Obs</a:t>
                      </a:r>
                      <a:endParaRPr lang="en-US" dirty="0"/>
                    </a:p>
                  </a:txBody>
                  <a:tcPr/>
                </a:tc>
                <a:tc>
                  <a:txBody>
                    <a:bodyPr/>
                    <a:lstStyle/>
                    <a:p>
                      <a:pPr algn="ctr"/>
                      <a:r>
                        <a:rPr lang="en-US" dirty="0" err="1" smtClean="0"/>
                        <a:t>Obs</a:t>
                      </a:r>
                      <a:endParaRPr lang="en-US" dirty="0"/>
                    </a:p>
                  </a:txBody>
                  <a:tcPr/>
                </a:tc>
                <a:tc>
                  <a:txBody>
                    <a:bodyPr/>
                    <a:lstStyle/>
                    <a:p>
                      <a:pPr algn="ctr"/>
                      <a:r>
                        <a:rPr lang="en-US" dirty="0" err="1" smtClean="0"/>
                        <a:t>Obs</a:t>
                      </a:r>
                      <a:endParaRPr lang="en-US" dirty="0"/>
                    </a:p>
                  </a:txBody>
                  <a:tcPr/>
                </a:tc>
              </a:tr>
              <a:tr h="441960">
                <a:tc>
                  <a:txBody>
                    <a:bodyPr/>
                    <a:lstStyle/>
                    <a:p>
                      <a:r>
                        <a:rPr lang="en-US" sz="1600" b="1" dirty="0" smtClean="0"/>
                        <a:t>Group1</a:t>
                      </a:r>
                      <a:endParaRPr lang="en-US" sz="1600" b="1" dirty="0"/>
                    </a:p>
                  </a:txBody>
                  <a:tcPr/>
                </a:tc>
                <a:tc>
                  <a:txBody>
                    <a:bodyPr/>
                    <a:lstStyle/>
                    <a:p>
                      <a:pPr algn="ctr"/>
                      <a:r>
                        <a:rPr lang="en-US" b="1" dirty="0" err="1" smtClean="0"/>
                        <a:t>Obs</a:t>
                      </a:r>
                      <a:endParaRPr lang="en-US" b="1" dirty="0"/>
                    </a:p>
                  </a:txBody>
                  <a:tcPr/>
                </a:tc>
                <a:tc>
                  <a:txBody>
                    <a:bodyPr/>
                    <a:lstStyle/>
                    <a:p>
                      <a:pPr algn="ctr"/>
                      <a:r>
                        <a:rPr lang="en-US" b="1" dirty="0" err="1" smtClean="0"/>
                        <a:t>Obs</a:t>
                      </a:r>
                      <a:endParaRPr lang="en-US" b="1" dirty="0"/>
                    </a:p>
                  </a:txBody>
                  <a:tcPr/>
                </a:tc>
                <a:tc>
                  <a:txBody>
                    <a:bodyPr/>
                    <a:lstStyle/>
                    <a:p>
                      <a:pPr algn="ctr"/>
                      <a:r>
                        <a:rPr lang="en-US" b="1" dirty="0" err="1" smtClean="0"/>
                        <a:t>Obs</a:t>
                      </a:r>
                      <a:endParaRPr lang="en-US" b="1" dirty="0"/>
                    </a:p>
                  </a:txBody>
                  <a:tcPr/>
                </a:tc>
                <a:tc>
                  <a:txBody>
                    <a:bodyPr/>
                    <a:lstStyle/>
                    <a:p>
                      <a:pPr algn="ctr"/>
                      <a:r>
                        <a:rPr lang="en-US" b="1" dirty="0" err="1" smtClean="0"/>
                        <a:t>Obs</a:t>
                      </a:r>
                      <a:endParaRPr lang="en-US" b="1" dirty="0"/>
                    </a:p>
                  </a:txBody>
                  <a:tcPr/>
                </a:tc>
                <a:tc>
                  <a:txBody>
                    <a:bodyPr/>
                    <a:lstStyle/>
                    <a:p>
                      <a:pPr algn="ctr"/>
                      <a:r>
                        <a:rPr lang="en-US" b="1" dirty="0" smtClean="0"/>
                        <a:t>----</a:t>
                      </a:r>
                      <a:endParaRPr lang="en-US" b="1" dirty="0"/>
                    </a:p>
                  </a:txBody>
                  <a:tcPr/>
                </a:tc>
                <a:tc>
                  <a:txBody>
                    <a:bodyPr/>
                    <a:lstStyle/>
                    <a:p>
                      <a:pPr algn="ctr"/>
                      <a:r>
                        <a:rPr lang="en-US" b="1" dirty="0" err="1" smtClean="0"/>
                        <a:t>Obs</a:t>
                      </a:r>
                      <a:endParaRPr lang="en-US" b="1" dirty="0"/>
                    </a:p>
                  </a:txBody>
                  <a:tcPr/>
                </a:tc>
                <a:tc>
                  <a:txBody>
                    <a:bodyPr/>
                    <a:lstStyle/>
                    <a:p>
                      <a:pPr algn="ctr"/>
                      <a:r>
                        <a:rPr lang="en-US" b="1" dirty="0" err="1" smtClean="0"/>
                        <a:t>Obs</a:t>
                      </a:r>
                      <a:endParaRPr lang="en-US" b="1" dirty="0"/>
                    </a:p>
                  </a:txBody>
                  <a:tcPr/>
                </a:tc>
                <a:tc>
                  <a:txBody>
                    <a:bodyPr/>
                    <a:lstStyle/>
                    <a:p>
                      <a:pPr algn="ctr"/>
                      <a:r>
                        <a:rPr lang="en-US" b="1" dirty="0" err="1" smtClean="0"/>
                        <a:t>Obs</a:t>
                      </a:r>
                      <a:endParaRPr lang="en-US" b="1" dirty="0"/>
                    </a:p>
                  </a:txBody>
                  <a:tcPr/>
                </a:tc>
                <a:tc>
                  <a:txBody>
                    <a:bodyPr/>
                    <a:lstStyle/>
                    <a:p>
                      <a:pPr algn="ctr"/>
                      <a:r>
                        <a:rPr lang="en-US" b="1" dirty="0" err="1" smtClean="0"/>
                        <a:t>Obs</a:t>
                      </a:r>
                      <a:endParaRPr lang="en-US" b="1" dirty="0"/>
                    </a:p>
                  </a:txBody>
                  <a:tcPr/>
                </a:tc>
              </a:tr>
            </a:tbl>
          </a:graphicData>
        </a:graphic>
      </p:graphicFrame>
      <p:cxnSp>
        <p:nvCxnSpPr>
          <p:cNvPr id="8" name="Straight Arrow Connector 7"/>
          <p:cNvCxnSpPr/>
          <p:nvPr/>
        </p:nvCxnSpPr>
        <p:spPr>
          <a:xfrm>
            <a:off x="2339752" y="2708920"/>
            <a:ext cx="3048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82154265"/>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t>
            </a:r>
            <a:r>
              <a:rPr lang="en-US" sz="3200" dirty="0"/>
              <a:t>Quasi-Experimental Designs</a:t>
            </a:r>
            <a:r>
              <a:rPr lang="en-US" dirty="0"/>
              <a:t/>
            </a:r>
            <a:br>
              <a:rPr lang="en-US" dirty="0"/>
            </a:br>
            <a:endParaRPr lang="en-US" dirty="0"/>
          </a:p>
        </p:txBody>
      </p:sp>
      <p:sp>
        <p:nvSpPr>
          <p:cNvPr id="3" name="Content Placeholder 2"/>
          <p:cNvSpPr>
            <a:spLocks noGrp="1"/>
          </p:cNvSpPr>
          <p:nvPr>
            <p:ph idx="1"/>
          </p:nvPr>
        </p:nvSpPr>
        <p:spPr/>
        <p:txBody>
          <a:bodyPr>
            <a:normAutofit fontScale="85000" lnSpcReduction="10000"/>
          </a:bodyPr>
          <a:lstStyle/>
          <a:p>
            <a:pPr marL="342900" lvl="1">
              <a:buClr>
                <a:schemeClr val="accent1"/>
              </a:buClr>
            </a:pPr>
            <a:r>
              <a:rPr lang="en-US" sz="2400" u="sng" dirty="0" smtClean="0"/>
              <a:t>Reversal Time-Series Design </a:t>
            </a:r>
          </a:p>
          <a:p>
            <a:pPr marL="114300" lvl="1" indent="0">
              <a:buClr>
                <a:schemeClr val="accent1"/>
              </a:buClr>
              <a:buNone/>
            </a:pPr>
            <a:r>
              <a:rPr lang="en-US" b="1" dirty="0" smtClean="0"/>
              <a:t>Group         Time</a:t>
            </a:r>
            <a:endParaRPr lang="en-US" b="1" dirty="0"/>
          </a:p>
          <a:p>
            <a:pPr lvl="1"/>
            <a:endParaRPr lang="en-US" sz="2400" dirty="0" smtClean="0"/>
          </a:p>
          <a:p>
            <a:pPr lvl="2"/>
            <a:endParaRPr lang="en-US" dirty="0" smtClean="0"/>
          </a:p>
          <a:p>
            <a:pPr marL="685800" lvl="2" indent="0">
              <a:buNone/>
            </a:pPr>
            <a:endParaRPr lang="en-US" dirty="0" smtClean="0"/>
          </a:p>
          <a:p>
            <a:pPr lvl="2"/>
            <a:endParaRPr lang="en-US" dirty="0" smtClean="0"/>
          </a:p>
          <a:p>
            <a:pPr lvl="2"/>
            <a:r>
              <a:rPr lang="en-US" dirty="0" smtClean="0"/>
              <a:t>Uses a within-subjects approach</a:t>
            </a:r>
          </a:p>
          <a:p>
            <a:pPr lvl="2"/>
            <a:r>
              <a:rPr lang="en-US" dirty="0" smtClean="0"/>
              <a:t>Treatment is </a:t>
            </a:r>
            <a:r>
              <a:rPr lang="en-US" b="1" u="sng" dirty="0" smtClean="0"/>
              <a:t>sometimes</a:t>
            </a:r>
            <a:r>
              <a:rPr lang="en-US" dirty="0" smtClean="0"/>
              <a:t> present sometimes absent</a:t>
            </a:r>
          </a:p>
          <a:p>
            <a:pPr lvl="2"/>
            <a:r>
              <a:rPr lang="en-US" dirty="0" smtClean="0"/>
              <a:t>The dependent variable is measured at </a:t>
            </a:r>
            <a:r>
              <a:rPr lang="en-US" b="1" u="sng" dirty="0" smtClean="0"/>
              <a:t>regular intervals</a:t>
            </a:r>
          </a:p>
          <a:p>
            <a:pPr lvl="2"/>
            <a:r>
              <a:rPr lang="en-US" b="1" u="sng" dirty="0" smtClean="0"/>
              <a:t>Minimizes</a:t>
            </a:r>
            <a:r>
              <a:rPr lang="en-US" dirty="0" smtClean="0"/>
              <a:t> the probability of changes made by an outside effect</a:t>
            </a:r>
            <a:endParaRPr lang="en-US" dirty="0"/>
          </a:p>
          <a:p>
            <a:endParaRPr lang="en-US" dirty="0"/>
          </a:p>
        </p:txBody>
      </p:sp>
      <p:graphicFrame>
        <p:nvGraphicFramePr>
          <p:cNvPr id="6" name="Table 5"/>
          <p:cNvGraphicFramePr>
            <a:graphicFrameLocks noGrp="1"/>
          </p:cNvGraphicFramePr>
          <p:nvPr>
            <p:extLst/>
          </p:nvPr>
        </p:nvGraphicFramePr>
        <p:xfrm>
          <a:off x="827584" y="2924944"/>
          <a:ext cx="7467600" cy="449580"/>
        </p:xfrm>
        <a:graphic>
          <a:graphicData uri="http://schemas.openxmlformats.org/drawingml/2006/table">
            <a:tbl>
              <a:tblPr firstRow="1" bandRow="1">
                <a:tableStyleId>{E8B1032C-EA38-4F05-BA0D-38AFFFC7BED3}</a:tableStyleId>
              </a:tblPr>
              <a:tblGrid>
                <a:gridCol w="993559"/>
                <a:gridCol w="795554"/>
                <a:gridCol w="700088"/>
                <a:gridCol w="808990"/>
                <a:gridCol w="824547"/>
                <a:gridCol w="824547"/>
                <a:gridCol w="964565"/>
                <a:gridCol w="793750"/>
                <a:gridCol w="762000"/>
              </a:tblGrid>
              <a:tr h="449580">
                <a:tc>
                  <a:txBody>
                    <a:bodyPr/>
                    <a:lstStyle/>
                    <a:p>
                      <a:r>
                        <a:rPr lang="en-US" sz="1600" dirty="0" smtClean="0"/>
                        <a:t>Group1</a:t>
                      </a:r>
                      <a:endParaRPr lang="en-US" sz="1600" dirty="0"/>
                    </a:p>
                  </a:txBody>
                  <a:tcPr/>
                </a:tc>
                <a:tc>
                  <a:txBody>
                    <a:bodyPr/>
                    <a:lstStyle/>
                    <a:p>
                      <a:pPr algn="ctr"/>
                      <a:r>
                        <a:rPr lang="en-US" dirty="0" err="1" smtClean="0"/>
                        <a:t>Tx</a:t>
                      </a:r>
                      <a:endParaRPr lang="en-US" dirty="0"/>
                    </a:p>
                  </a:txBody>
                  <a:tcPr/>
                </a:tc>
                <a:tc>
                  <a:txBody>
                    <a:bodyPr/>
                    <a:lstStyle/>
                    <a:p>
                      <a:pPr algn="ctr"/>
                      <a:r>
                        <a:rPr lang="en-US" dirty="0" err="1" smtClean="0"/>
                        <a:t>Obs</a:t>
                      </a:r>
                      <a:endParaRPr lang="en-US" dirty="0"/>
                    </a:p>
                  </a:txBody>
                  <a:tcPr/>
                </a:tc>
                <a:tc>
                  <a:txBody>
                    <a:bodyPr/>
                    <a:lstStyle/>
                    <a:p>
                      <a:pPr algn="ctr"/>
                      <a:r>
                        <a:rPr lang="en-US" dirty="0" smtClean="0"/>
                        <a:t>----</a:t>
                      </a:r>
                      <a:endParaRPr lang="en-US" dirty="0"/>
                    </a:p>
                  </a:txBody>
                  <a:tcPr/>
                </a:tc>
                <a:tc>
                  <a:txBody>
                    <a:bodyPr/>
                    <a:lstStyle/>
                    <a:p>
                      <a:pPr algn="ctr"/>
                      <a:r>
                        <a:rPr lang="en-US" dirty="0" err="1" smtClean="0"/>
                        <a:t>Obs</a:t>
                      </a:r>
                      <a:endParaRPr lang="en-US" dirty="0"/>
                    </a:p>
                  </a:txBody>
                  <a:tcPr/>
                </a:tc>
                <a:tc>
                  <a:txBody>
                    <a:bodyPr/>
                    <a:lstStyle/>
                    <a:p>
                      <a:pPr algn="ctr"/>
                      <a:r>
                        <a:rPr lang="en-US" dirty="0" err="1" smtClean="0"/>
                        <a:t>Tx</a:t>
                      </a:r>
                      <a:endParaRPr lang="en-US" dirty="0"/>
                    </a:p>
                  </a:txBody>
                  <a:tcPr/>
                </a:tc>
                <a:tc>
                  <a:txBody>
                    <a:bodyPr/>
                    <a:lstStyle/>
                    <a:p>
                      <a:pPr algn="ctr"/>
                      <a:r>
                        <a:rPr lang="en-US" dirty="0" err="1" smtClean="0"/>
                        <a:t>Obs</a:t>
                      </a:r>
                      <a:endParaRPr lang="en-US" dirty="0"/>
                    </a:p>
                  </a:txBody>
                  <a:tcPr/>
                </a:tc>
                <a:tc>
                  <a:txBody>
                    <a:bodyPr/>
                    <a:lstStyle/>
                    <a:p>
                      <a:pPr algn="ctr"/>
                      <a:r>
                        <a:rPr lang="en-US" dirty="0" smtClean="0"/>
                        <a:t>----</a:t>
                      </a:r>
                      <a:endParaRPr lang="en-US" dirty="0"/>
                    </a:p>
                  </a:txBody>
                  <a:tcPr/>
                </a:tc>
                <a:tc>
                  <a:txBody>
                    <a:bodyPr/>
                    <a:lstStyle/>
                    <a:p>
                      <a:pPr algn="ctr"/>
                      <a:r>
                        <a:rPr lang="en-US" dirty="0" err="1" smtClean="0"/>
                        <a:t>Obs</a:t>
                      </a:r>
                      <a:endParaRPr lang="en-US" dirty="0"/>
                    </a:p>
                  </a:txBody>
                  <a:tcPr/>
                </a:tc>
              </a:tr>
            </a:tbl>
          </a:graphicData>
        </a:graphic>
      </p:graphicFrame>
      <p:cxnSp>
        <p:nvCxnSpPr>
          <p:cNvPr id="8" name="Straight Arrow Connector 7"/>
          <p:cNvCxnSpPr/>
          <p:nvPr/>
        </p:nvCxnSpPr>
        <p:spPr>
          <a:xfrm>
            <a:off x="2267744" y="2564904"/>
            <a:ext cx="3048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536122256"/>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Content Placeholder 2"/>
          <p:cNvSpPr>
            <a:spLocks noGrp="1"/>
          </p:cNvSpPr>
          <p:nvPr>
            <p:ph idx="1"/>
          </p:nvPr>
        </p:nvSpPr>
        <p:spPr>
          <a:xfrm>
            <a:off x="228600" y="1828800"/>
            <a:ext cx="8686800" cy="4114800"/>
          </a:xfrm>
        </p:spPr>
        <p:txBody>
          <a:bodyPr/>
          <a:lstStyle/>
          <a:p>
            <a:r>
              <a:rPr lang="en-US" dirty="0" smtClean="0"/>
              <a:t>Methodology – the </a:t>
            </a:r>
            <a:r>
              <a:rPr lang="en-US" dirty="0" smtClean="0">
                <a:solidFill>
                  <a:srgbClr val="002060"/>
                </a:solidFill>
              </a:rPr>
              <a:t>strategy, plan of action, process or design</a:t>
            </a:r>
            <a:r>
              <a:rPr lang="en-US" dirty="0" smtClean="0"/>
              <a:t> lying behind the choice and use of particular methods and linking the choice and use of method to the desired outcomes</a:t>
            </a:r>
          </a:p>
          <a:p>
            <a:r>
              <a:rPr lang="en-US" dirty="0" smtClean="0">
                <a:solidFill>
                  <a:schemeClr val="tx1"/>
                </a:solidFill>
              </a:rPr>
              <a:t>Methods – the </a:t>
            </a:r>
            <a:r>
              <a:rPr lang="en-US" dirty="0" smtClean="0">
                <a:solidFill>
                  <a:srgbClr val="002060"/>
                </a:solidFill>
              </a:rPr>
              <a:t>techniques or procedures </a:t>
            </a:r>
            <a:r>
              <a:rPr lang="en-US" dirty="0" smtClean="0">
                <a:solidFill>
                  <a:schemeClr val="tx1"/>
                </a:solidFill>
              </a:rPr>
              <a:t>used to gather and </a:t>
            </a:r>
            <a:r>
              <a:rPr lang="en-US" dirty="0" err="1" smtClean="0">
                <a:solidFill>
                  <a:schemeClr val="tx1"/>
                </a:solidFill>
              </a:rPr>
              <a:t>analyse</a:t>
            </a:r>
            <a:r>
              <a:rPr lang="en-US" dirty="0" smtClean="0">
                <a:solidFill>
                  <a:schemeClr val="tx1"/>
                </a:solidFill>
              </a:rPr>
              <a:t> data related to some research questions or hypotheses</a:t>
            </a:r>
          </a:p>
          <a:p>
            <a:pPr algn="r">
              <a:buFontTx/>
              <a:buNone/>
            </a:pPr>
            <a:r>
              <a:rPr lang="en-US" sz="2800" dirty="0" smtClean="0">
                <a:solidFill>
                  <a:schemeClr val="tx1"/>
                </a:solidFill>
              </a:rPr>
              <a:t>(</a:t>
            </a:r>
            <a:r>
              <a:rPr lang="en-US" sz="2800" dirty="0" err="1" smtClean="0">
                <a:solidFill>
                  <a:schemeClr val="tx1"/>
                </a:solidFill>
              </a:rPr>
              <a:t>Crotty</a:t>
            </a:r>
            <a:r>
              <a:rPr lang="en-US" sz="2800" dirty="0" smtClean="0">
                <a:solidFill>
                  <a:schemeClr val="tx1"/>
                </a:solidFill>
              </a:rPr>
              <a:t>, 1998) </a:t>
            </a:r>
          </a:p>
        </p:txBody>
      </p:sp>
    </p:spTree>
    <p:extLst>
      <p:ext uri="{BB962C8B-B14F-4D97-AF65-F5344CB8AC3E}">
        <p14:creationId xmlns:p14="http://schemas.microsoft.com/office/powerpoint/2010/main" val="16971765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xEl>
                                              <p:pRg st="1" end="1"/>
                                            </p:txEl>
                                          </p:spTgt>
                                        </p:tgtEl>
                                        <p:attrNameLst>
                                          <p:attrName>style.visibility</p:attrName>
                                        </p:attrNameLst>
                                      </p:cBhvr>
                                      <p:to>
                                        <p:strVal val="visible"/>
                                      </p:to>
                                    </p:set>
                                    <p:animEffect transition="in" filter="fade">
                                      <p:cBhvr>
                                        <p:cTn id="7" dur="2000"/>
                                        <p:tgtEl>
                                          <p:spTgt spid="4098">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098">
                                            <p:txEl>
                                              <p:pRg st="2" end="2"/>
                                            </p:txEl>
                                          </p:spTgt>
                                        </p:tgtEl>
                                        <p:attrNameLst>
                                          <p:attrName>style.visibility</p:attrName>
                                        </p:attrNameLst>
                                      </p:cBhvr>
                                      <p:to>
                                        <p:strVal val="visible"/>
                                      </p:to>
                                    </p:set>
                                    <p:animEffect transition="in" filter="fade">
                                      <p:cBhvr>
                                        <p:cTn id="10" dur="2000"/>
                                        <p:tgtEl>
                                          <p:spTgt spid="409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t>
            </a:r>
            <a:r>
              <a:rPr lang="en-US" sz="3200" dirty="0"/>
              <a:t>Quasi-Experimental Designs</a:t>
            </a:r>
            <a:r>
              <a:rPr lang="en-US" dirty="0"/>
              <a:t/>
            </a:r>
            <a:br>
              <a:rPr lang="en-US" dirty="0"/>
            </a:br>
            <a:endParaRPr lang="en-US" dirty="0"/>
          </a:p>
        </p:txBody>
      </p:sp>
      <p:sp>
        <p:nvSpPr>
          <p:cNvPr id="3" name="Content Placeholder 2"/>
          <p:cNvSpPr>
            <a:spLocks noGrp="1"/>
          </p:cNvSpPr>
          <p:nvPr>
            <p:ph idx="1"/>
          </p:nvPr>
        </p:nvSpPr>
        <p:spPr/>
        <p:txBody>
          <a:bodyPr>
            <a:normAutofit fontScale="85000" lnSpcReduction="10000"/>
          </a:bodyPr>
          <a:lstStyle/>
          <a:p>
            <a:pPr marL="342900" lvl="1">
              <a:buClr>
                <a:schemeClr val="accent1"/>
              </a:buClr>
            </a:pPr>
            <a:r>
              <a:rPr lang="en-US" sz="2400" u="sng" dirty="0" smtClean="0"/>
              <a:t>Alternating Treatments Design </a:t>
            </a:r>
          </a:p>
          <a:p>
            <a:pPr marL="114300" lvl="1" indent="0">
              <a:buClr>
                <a:schemeClr val="accent1"/>
              </a:buClr>
              <a:buNone/>
            </a:pPr>
            <a:r>
              <a:rPr lang="en-US" b="1" dirty="0" smtClean="0"/>
              <a:t>Group         Time</a:t>
            </a:r>
            <a:endParaRPr lang="en-US" b="1" dirty="0"/>
          </a:p>
          <a:p>
            <a:pPr lvl="1"/>
            <a:endParaRPr lang="en-US" sz="2400" dirty="0" smtClean="0"/>
          </a:p>
          <a:p>
            <a:pPr marL="685800" lvl="2" indent="0">
              <a:buNone/>
            </a:pPr>
            <a:endParaRPr lang="en-US" dirty="0" smtClean="0"/>
          </a:p>
          <a:p>
            <a:pPr lvl="2"/>
            <a:r>
              <a:rPr lang="en-US" dirty="0" smtClean="0"/>
              <a:t>Variation on the reversal time-series design</a:t>
            </a:r>
          </a:p>
          <a:p>
            <a:pPr lvl="2"/>
            <a:r>
              <a:rPr lang="en-US" dirty="0" smtClean="0"/>
              <a:t>Two or more different forms of experimental treatment</a:t>
            </a:r>
          </a:p>
          <a:p>
            <a:pPr lvl="2"/>
            <a:r>
              <a:rPr lang="en-US" dirty="0" smtClean="0"/>
              <a:t>If long enough, we would see different effects for the two different treatments</a:t>
            </a:r>
          </a:p>
          <a:p>
            <a:pPr lvl="2"/>
            <a:r>
              <a:rPr lang="en-US" b="1" u="sng" dirty="0" smtClean="0"/>
              <a:t>Assumption:</a:t>
            </a:r>
            <a:r>
              <a:rPr lang="en-US" dirty="0" smtClean="0"/>
              <a:t> The effects of treatments are temporary and limited</a:t>
            </a:r>
          </a:p>
          <a:p>
            <a:pPr lvl="2"/>
            <a:r>
              <a:rPr lang="en-US" b="1" u="sng" dirty="0" smtClean="0"/>
              <a:t>Problem: </a:t>
            </a:r>
            <a:r>
              <a:rPr lang="en-US" dirty="0" smtClean="0"/>
              <a:t>Does not work if the treatment has long-lasting effects</a:t>
            </a:r>
          </a:p>
        </p:txBody>
      </p:sp>
      <p:graphicFrame>
        <p:nvGraphicFramePr>
          <p:cNvPr id="6" name="Table 5"/>
          <p:cNvGraphicFramePr>
            <a:graphicFrameLocks noGrp="1"/>
          </p:cNvGraphicFramePr>
          <p:nvPr>
            <p:extLst/>
          </p:nvPr>
        </p:nvGraphicFramePr>
        <p:xfrm>
          <a:off x="914403" y="2996952"/>
          <a:ext cx="8229597" cy="381000"/>
        </p:xfrm>
        <a:graphic>
          <a:graphicData uri="http://schemas.openxmlformats.org/drawingml/2006/table">
            <a:tbl>
              <a:tblPr firstRow="1" bandRow="1">
                <a:tableStyleId>{E8B1032C-EA38-4F05-BA0D-38AFFFC7BED3}</a:tableStyleId>
              </a:tblPr>
              <a:tblGrid>
                <a:gridCol w="776378"/>
                <a:gridCol w="465827"/>
                <a:gridCol w="543464"/>
                <a:gridCol w="465827"/>
                <a:gridCol w="543464"/>
                <a:gridCol w="543464"/>
                <a:gridCol w="543464"/>
                <a:gridCol w="543464"/>
                <a:gridCol w="543464"/>
                <a:gridCol w="543464"/>
                <a:gridCol w="543464"/>
                <a:gridCol w="543464"/>
                <a:gridCol w="599110"/>
                <a:gridCol w="526162"/>
                <a:gridCol w="505117"/>
              </a:tblGrid>
              <a:tr h="381000">
                <a:tc>
                  <a:txBody>
                    <a:bodyPr/>
                    <a:lstStyle/>
                    <a:p>
                      <a:r>
                        <a:rPr lang="en-US" sz="1200" dirty="0" smtClean="0"/>
                        <a:t>Group1</a:t>
                      </a:r>
                      <a:endParaRPr lang="en-US" sz="1200" dirty="0"/>
                    </a:p>
                  </a:txBody>
                  <a:tcPr/>
                </a:tc>
                <a:tc>
                  <a:txBody>
                    <a:bodyPr/>
                    <a:lstStyle/>
                    <a:p>
                      <a:pPr algn="ctr"/>
                      <a:r>
                        <a:rPr lang="en-US" sz="1200" dirty="0" err="1" smtClean="0"/>
                        <a:t>Tx</a:t>
                      </a:r>
                      <a:r>
                        <a:rPr lang="en-US" sz="1050" b="0" dirty="0" err="1" smtClean="0"/>
                        <a:t>a</a:t>
                      </a:r>
                      <a:endParaRPr lang="en-US" sz="1050" b="0" dirty="0"/>
                    </a:p>
                  </a:txBody>
                  <a:tcPr/>
                </a:tc>
                <a:tc>
                  <a:txBody>
                    <a:bodyPr/>
                    <a:lstStyle/>
                    <a:p>
                      <a:pPr algn="ctr"/>
                      <a:r>
                        <a:rPr lang="en-US" sz="1200" dirty="0" err="1" smtClean="0"/>
                        <a:t>Obs</a:t>
                      </a:r>
                      <a:endParaRPr lang="en-US" sz="1200" dirty="0"/>
                    </a:p>
                  </a:txBody>
                  <a:tcPr/>
                </a:tc>
                <a:tc>
                  <a:txBody>
                    <a:bodyPr/>
                    <a:lstStyle/>
                    <a:p>
                      <a:pPr algn="ctr"/>
                      <a:r>
                        <a:rPr lang="en-US" sz="1200" dirty="0" smtClean="0"/>
                        <a:t>----</a:t>
                      </a:r>
                      <a:endParaRPr lang="en-US" sz="1200" dirty="0"/>
                    </a:p>
                  </a:txBody>
                  <a:tcPr/>
                </a:tc>
                <a:tc>
                  <a:txBody>
                    <a:bodyPr/>
                    <a:lstStyle/>
                    <a:p>
                      <a:pPr algn="ctr"/>
                      <a:r>
                        <a:rPr lang="en-US" sz="1200" dirty="0" err="1" smtClean="0"/>
                        <a:t>Obs</a:t>
                      </a:r>
                      <a:endParaRPr lang="en-US" sz="1200" dirty="0"/>
                    </a:p>
                  </a:txBody>
                  <a:tcPr/>
                </a:tc>
                <a:tc>
                  <a:txBody>
                    <a:bodyPr/>
                    <a:lstStyle/>
                    <a:p>
                      <a:pPr algn="ctr"/>
                      <a:r>
                        <a:rPr lang="en-US" sz="1200" dirty="0" err="1" smtClean="0"/>
                        <a:t>Tx</a:t>
                      </a:r>
                      <a:r>
                        <a:rPr lang="en-US" sz="1050" b="0" dirty="0" err="1" smtClean="0"/>
                        <a:t>b</a:t>
                      </a:r>
                      <a:endParaRPr lang="en-US" sz="1050" b="0" dirty="0"/>
                    </a:p>
                  </a:txBody>
                  <a:tcPr/>
                </a:tc>
                <a:tc>
                  <a:txBody>
                    <a:bodyPr/>
                    <a:lstStyle/>
                    <a:p>
                      <a:pPr algn="ctr"/>
                      <a:r>
                        <a:rPr lang="en-US" sz="1200" dirty="0" err="1" smtClean="0"/>
                        <a:t>Obs</a:t>
                      </a:r>
                      <a:endParaRPr lang="en-US" sz="1200" dirty="0"/>
                    </a:p>
                  </a:txBody>
                  <a:tcPr/>
                </a:tc>
                <a:tc>
                  <a:txBody>
                    <a:bodyPr/>
                    <a:lstStyle/>
                    <a:p>
                      <a:pPr algn="ctr"/>
                      <a:r>
                        <a:rPr lang="en-US" sz="1200" dirty="0" smtClean="0"/>
                        <a:t>----</a:t>
                      </a:r>
                      <a:endParaRPr lang="en-US" sz="1200" dirty="0"/>
                    </a:p>
                  </a:txBody>
                  <a:tcPr/>
                </a:tc>
                <a:tc>
                  <a:txBody>
                    <a:bodyPr/>
                    <a:lstStyle/>
                    <a:p>
                      <a:pPr algn="ctr"/>
                      <a:r>
                        <a:rPr lang="en-US" sz="1200" dirty="0" err="1" smtClean="0"/>
                        <a:t>Obs</a:t>
                      </a:r>
                      <a:endParaRPr lang="en-US" sz="1200" dirty="0"/>
                    </a:p>
                  </a:txBody>
                  <a:tcPr/>
                </a:tc>
                <a:tc>
                  <a:txBody>
                    <a:bodyPr/>
                    <a:lstStyle/>
                    <a:p>
                      <a:pPr algn="ctr"/>
                      <a:r>
                        <a:rPr lang="en-US" sz="1200" dirty="0" err="1" smtClean="0"/>
                        <a:t>Tx</a:t>
                      </a:r>
                      <a:r>
                        <a:rPr lang="en-US" sz="1050" b="0" dirty="0" err="1" smtClean="0"/>
                        <a:t>a</a:t>
                      </a:r>
                      <a:endParaRPr lang="en-US" sz="1050" b="0" dirty="0"/>
                    </a:p>
                  </a:txBody>
                  <a:tcPr/>
                </a:tc>
                <a:tc>
                  <a:txBody>
                    <a:bodyPr/>
                    <a:lstStyle/>
                    <a:p>
                      <a:pPr algn="ctr"/>
                      <a:r>
                        <a:rPr lang="en-US" sz="1200" dirty="0" err="1" smtClean="0"/>
                        <a:t>Obs</a:t>
                      </a:r>
                      <a:endParaRPr lang="en-US" sz="1200" dirty="0"/>
                    </a:p>
                  </a:txBody>
                  <a:tcPr/>
                </a:tc>
                <a:tc>
                  <a:txBody>
                    <a:bodyPr/>
                    <a:lstStyle/>
                    <a:p>
                      <a:pPr algn="ctr"/>
                      <a:r>
                        <a:rPr lang="en-US" sz="1200" dirty="0" smtClean="0"/>
                        <a:t>----</a:t>
                      </a:r>
                      <a:endParaRPr lang="en-US" sz="1200" dirty="0"/>
                    </a:p>
                  </a:txBody>
                  <a:tcPr/>
                </a:tc>
                <a:tc>
                  <a:txBody>
                    <a:bodyPr/>
                    <a:lstStyle/>
                    <a:p>
                      <a:pPr algn="ctr"/>
                      <a:r>
                        <a:rPr lang="en-US" sz="1200" dirty="0" err="1" smtClean="0"/>
                        <a:t>Obs</a:t>
                      </a:r>
                      <a:endParaRPr lang="en-US" sz="1200" dirty="0"/>
                    </a:p>
                  </a:txBody>
                  <a:tcPr/>
                </a:tc>
                <a:tc>
                  <a:txBody>
                    <a:bodyPr/>
                    <a:lstStyle/>
                    <a:p>
                      <a:pPr algn="ctr"/>
                      <a:r>
                        <a:rPr lang="en-US" sz="1200" dirty="0" err="1" smtClean="0"/>
                        <a:t>Tx</a:t>
                      </a:r>
                      <a:r>
                        <a:rPr lang="en-US" sz="1050" b="0" dirty="0" err="1" smtClean="0"/>
                        <a:t>b</a:t>
                      </a:r>
                      <a:endParaRPr lang="en-US" sz="1050" b="0" dirty="0"/>
                    </a:p>
                  </a:txBody>
                  <a:tcPr/>
                </a:tc>
                <a:tc>
                  <a:txBody>
                    <a:bodyPr/>
                    <a:lstStyle/>
                    <a:p>
                      <a:pPr algn="ctr"/>
                      <a:r>
                        <a:rPr lang="en-US" sz="1200" dirty="0" err="1" smtClean="0"/>
                        <a:t>Obs</a:t>
                      </a:r>
                      <a:endParaRPr lang="en-US" sz="1200" dirty="0"/>
                    </a:p>
                  </a:txBody>
                  <a:tcPr/>
                </a:tc>
              </a:tr>
            </a:tbl>
          </a:graphicData>
        </a:graphic>
      </p:graphicFrame>
      <p:cxnSp>
        <p:nvCxnSpPr>
          <p:cNvPr id="8" name="Straight Arrow Connector 7"/>
          <p:cNvCxnSpPr/>
          <p:nvPr/>
        </p:nvCxnSpPr>
        <p:spPr>
          <a:xfrm>
            <a:off x="2267744" y="2564904"/>
            <a:ext cx="3048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912857427"/>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t>
            </a:r>
            <a:r>
              <a:rPr lang="en-US" sz="3200" dirty="0"/>
              <a:t>Quasi-Experimental Designs</a:t>
            </a:r>
            <a:r>
              <a:rPr lang="en-US" dirty="0"/>
              <a:t/>
            </a:r>
            <a:br>
              <a:rPr lang="en-US" dirty="0"/>
            </a:br>
            <a:endParaRPr lang="en-US" dirty="0"/>
          </a:p>
        </p:txBody>
      </p:sp>
      <p:sp>
        <p:nvSpPr>
          <p:cNvPr id="3" name="Content Placeholder 2"/>
          <p:cNvSpPr>
            <a:spLocks noGrp="1"/>
          </p:cNvSpPr>
          <p:nvPr>
            <p:ph idx="1"/>
          </p:nvPr>
        </p:nvSpPr>
        <p:spPr/>
        <p:txBody>
          <a:bodyPr>
            <a:normAutofit fontScale="77500" lnSpcReduction="20000"/>
          </a:bodyPr>
          <a:lstStyle/>
          <a:p>
            <a:pPr marL="342900" lvl="1">
              <a:buClr>
                <a:schemeClr val="accent1"/>
              </a:buClr>
            </a:pPr>
            <a:r>
              <a:rPr lang="en-US" sz="2400" u="sng" dirty="0" smtClean="0"/>
              <a:t>Multiple Baseline Design</a:t>
            </a:r>
          </a:p>
          <a:p>
            <a:pPr marL="114300" lvl="1" indent="0">
              <a:buClr>
                <a:schemeClr val="accent1"/>
              </a:buClr>
              <a:buNone/>
            </a:pPr>
            <a:r>
              <a:rPr lang="en-US" b="1" dirty="0" smtClean="0"/>
              <a:t>Group         Time</a:t>
            </a:r>
            <a:endParaRPr lang="en-US" b="1" dirty="0"/>
          </a:p>
          <a:p>
            <a:pPr lvl="1"/>
            <a:endParaRPr lang="en-US" sz="2400" dirty="0" smtClean="0"/>
          </a:p>
          <a:p>
            <a:pPr lvl="2"/>
            <a:endParaRPr lang="en-US" dirty="0" smtClean="0"/>
          </a:p>
          <a:p>
            <a:pPr marL="685800" lvl="2" indent="0">
              <a:buNone/>
            </a:pPr>
            <a:endParaRPr lang="en-US" dirty="0"/>
          </a:p>
          <a:p>
            <a:pPr lvl="2"/>
            <a:endParaRPr lang="en-US" dirty="0" smtClean="0"/>
          </a:p>
          <a:p>
            <a:pPr lvl="2"/>
            <a:endParaRPr lang="en-US" dirty="0"/>
          </a:p>
          <a:p>
            <a:pPr lvl="2"/>
            <a:endParaRPr lang="en-US" dirty="0" smtClean="0"/>
          </a:p>
          <a:p>
            <a:pPr lvl="2"/>
            <a:r>
              <a:rPr lang="en-US" dirty="0" smtClean="0"/>
              <a:t>If </a:t>
            </a:r>
            <a:r>
              <a:rPr lang="en-US" dirty="0"/>
              <a:t>treatment has long-lasting </a:t>
            </a:r>
            <a:r>
              <a:rPr lang="en-US" dirty="0" smtClean="0"/>
              <a:t>effects OR if the treatment is beneficial for the participants there is ethical limitation in including a control group </a:t>
            </a:r>
          </a:p>
          <a:p>
            <a:pPr lvl="2"/>
            <a:r>
              <a:rPr lang="en-US" dirty="0" smtClean="0"/>
              <a:t>Multiple Baselines Design</a:t>
            </a:r>
          </a:p>
          <a:p>
            <a:pPr lvl="2"/>
            <a:r>
              <a:rPr lang="en-US" dirty="0" smtClean="0"/>
              <a:t>Treatment is introduced </a:t>
            </a:r>
            <a:r>
              <a:rPr lang="en-US" b="1" u="sng" dirty="0" smtClean="0"/>
              <a:t>at a different time </a:t>
            </a:r>
            <a:r>
              <a:rPr lang="en-US" dirty="0" smtClean="0"/>
              <a:t>for each group</a:t>
            </a:r>
          </a:p>
          <a:p>
            <a:pPr lvl="2"/>
            <a:endParaRPr lang="en-US" dirty="0" smtClean="0"/>
          </a:p>
          <a:p>
            <a:pPr lvl="2"/>
            <a:endParaRPr lang="en-US" dirty="0"/>
          </a:p>
        </p:txBody>
      </p:sp>
      <p:graphicFrame>
        <p:nvGraphicFramePr>
          <p:cNvPr id="6" name="Table 5"/>
          <p:cNvGraphicFramePr>
            <a:graphicFrameLocks noGrp="1"/>
          </p:cNvGraphicFramePr>
          <p:nvPr>
            <p:extLst/>
          </p:nvPr>
        </p:nvGraphicFramePr>
        <p:xfrm>
          <a:off x="971600" y="2852936"/>
          <a:ext cx="5627298" cy="1463040"/>
        </p:xfrm>
        <a:graphic>
          <a:graphicData uri="http://schemas.openxmlformats.org/drawingml/2006/table">
            <a:tbl>
              <a:tblPr firstRow="1" bandRow="1">
                <a:tableStyleId>{E8B1032C-EA38-4F05-BA0D-38AFFFC7BED3}</a:tableStyleId>
              </a:tblPr>
              <a:tblGrid>
                <a:gridCol w="945736"/>
                <a:gridCol w="757262"/>
                <a:gridCol w="735402"/>
                <a:gridCol w="701040"/>
                <a:gridCol w="784860"/>
                <a:gridCol w="784860"/>
                <a:gridCol w="918138"/>
              </a:tblGrid>
              <a:tr h="264795">
                <a:tc>
                  <a:txBody>
                    <a:bodyPr/>
                    <a:lstStyle/>
                    <a:p>
                      <a:endParaRPr lang="en-US" sz="1600" dirty="0"/>
                    </a:p>
                  </a:txBody>
                  <a:tcPr/>
                </a:tc>
                <a:tc gridSpan="2">
                  <a:txBody>
                    <a:bodyPr/>
                    <a:lstStyle/>
                    <a:p>
                      <a:pPr algn="l"/>
                      <a:r>
                        <a:rPr lang="en-US" dirty="0" smtClean="0">
                          <a:solidFill>
                            <a:srgbClr val="FF0000"/>
                          </a:solidFill>
                        </a:rPr>
                        <a:t>Baseline</a:t>
                      </a:r>
                      <a:endParaRPr lang="en-US" dirty="0">
                        <a:solidFill>
                          <a:srgbClr val="FF0000"/>
                        </a:solidFill>
                      </a:endParaRPr>
                    </a:p>
                  </a:txBody>
                  <a:tcPr/>
                </a:tc>
                <a:tc hMerge="1">
                  <a:txBody>
                    <a:bodyPr/>
                    <a:lstStyle/>
                    <a:p>
                      <a:pPr algn="ctr"/>
                      <a:endParaRPr lang="en-US" dirty="0"/>
                    </a:p>
                  </a:txBody>
                  <a:tcPr/>
                </a:tc>
                <a:tc gridSpan="4">
                  <a:txBody>
                    <a:bodyPr/>
                    <a:lstStyle/>
                    <a:p>
                      <a:pPr algn="l"/>
                      <a:r>
                        <a:rPr lang="en-US" dirty="0" smtClean="0">
                          <a:solidFill>
                            <a:srgbClr val="FF0000"/>
                          </a:solidFill>
                        </a:rPr>
                        <a:t>Treatment</a:t>
                      </a:r>
                      <a:endParaRPr lang="en-US" dirty="0">
                        <a:solidFill>
                          <a:srgbClr val="FF0000"/>
                        </a:solidFill>
                      </a:endParaRPr>
                    </a:p>
                  </a:txBody>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tr>
              <a:tr h="264795">
                <a:tc>
                  <a:txBody>
                    <a:bodyPr/>
                    <a:lstStyle/>
                    <a:p>
                      <a:r>
                        <a:rPr lang="en-US" sz="1600" b="1" dirty="0" smtClean="0"/>
                        <a:t>Group1</a:t>
                      </a:r>
                      <a:endParaRPr lang="en-US" sz="1600" b="1" dirty="0"/>
                    </a:p>
                  </a:txBody>
                  <a:tcPr/>
                </a:tc>
                <a:tc>
                  <a:txBody>
                    <a:bodyPr/>
                    <a:lstStyle/>
                    <a:p>
                      <a:pPr algn="ctr"/>
                      <a:r>
                        <a:rPr lang="en-US" b="1" dirty="0" smtClean="0"/>
                        <a:t>----</a:t>
                      </a:r>
                      <a:endParaRPr lang="en-US" b="1" dirty="0"/>
                    </a:p>
                  </a:txBody>
                  <a:tcPr/>
                </a:tc>
                <a:tc>
                  <a:txBody>
                    <a:bodyPr/>
                    <a:lstStyle/>
                    <a:p>
                      <a:pPr algn="ctr"/>
                      <a:r>
                        <a:rPr lang="en-US" b="1" dirty="0" err="1" smtClean="0"/>
                        <a:t>Obs</a:t>
                      </a:r>
                      <a:endParaRPr lang="en-US" b="1" dirty="0"/>
                    </a:p>
                  </a:txBody>
                  <a:tcPr/>
                </a:tc>
                <a:tc>
                  <a:txBody>
                    <a:bodyPr/>
                    <a:lstStyle/>
                    <a:p>
                      <a:pPr algn="ctr"/>
                      <a:r>
                        <a:rPr lang="en-US" b="1" dirty="0" err="1" smtClean="0"/>
                        <a:t>Tx</a:t>
                      </a:r>
                      <a:endParaRPr lang="en-US" b="1" dirty="0"/>
                    </a:p>
                  </a:txBody>
                  <a:tcPr/>
                </a:tc>
                <a:tc>
                  <a:txBody>
                    <a:bodyPr/>
                    <a:lstStyle/>
                    <a:p>
                      <a:pPr algn="ctr"/>
                      <a:r>
                        <a:rPr lang="en-US" b="1" dirty="0" err="1" smtClean="0"/>
                        <a:t>Obs</a:t>
                      </a:r>
                      <a:endParaRPr lang="en-US" b="1" dirty="0"/>
                    </a:p>
                  </a:txBody>
                  <a:tcPr/>
                </a:tc>
                <a:tc>
                  <a:txBody>
                    <a:bodyPr/>
                    <a:lstStyle/>
                    <a:p>
                      <a:pPr algn="ctr"/>
                      <a:r>
                        <a:rPr lang="en-US" b="1" dirty="0" err="1" smtClean="0"/>
                        <a:t>Tx</a:t>
                      </a:r>
                      <a:endParaRPr lang="en-US" b="1" dirty="0"/>
                    </a:p>
                  </a:txBody>
                  <a:tcPr/>
                </a:tc>
                <a:tc>
                  <a:txBody>
                    <a:bodyPr/>
                    <a:lstStyle/>
                    <a:p>
                      <a:pPr algn="ctr"/>
                      <a:r>
                        <a:rPr lang="en-US" b="1" dirty="0" err="1" smtClean="0"/>
                        <a:t>Obs</a:t>
                      </a:r>
                      <a:endParaRPr lang="en-US" b="1" dirty="0"/>
                    </a:p>
                  </a:txBody>
                  <a:tcPr/>
                </a:tc>
              </a:tr>
              <a:tr h="264795">
                <a:tc>
                  <a:txBody>
                    <a:bodyPr/>
                    <a:lstStyle/>
                    <a:p>
                      <a:endParaRPr lang="en-US" sz="1600" b="1" dirty="0"/>
                    </a:p>
                  </a:txBody>
                  <a:tcPr/>
                </a:tc>
                <a:tc gridSpan="4">
                  <a:txBody>
                    <a:bodyPr/>
                    <a:lstStyle/>
                    <a:p>
                      <a:pPr algn="l"/>
                      <a:r>
                        <a:rPr lang="en-US" b="1" dirty="0" smtClean="0">
                          <a:solidFill>
                            <a:srgbClr val="FF0000"/>
                          </a:solidFill>
                        </a:rPr>
                        <a:t>Baseline</a:t>
                      </a:r>
                      <a:endParaRPr lang="en-US" b="1" dirty="0">
                        <a:solidFill>
                          <a:srgbClr val="FF0000"/>
                        </a:solidFill>
                      </a:endParaRPr>
                    </a:p>
                  </a:txBody>
                  <a:tcPr/>
                </a:tc>
                <a:tc hMerge="1">
                  <a:txBody>
                    <a:bodyPr/>
                    <a:lstStyle/>
                    <a:p>
                      <a:pPr algn="ctr"/>
                      <a:endParaRPr lang="en-US" b="1" dirty="0"/>
                    </a:p>
                  </a:txBody>
                  <a:tcPr/>
                </a:tc>
                <a:tc hMerge="1">
                  <a:txBody>
                    <a:bodyPr/>
                    <a:lstStyle/>
                    <a:p>
                      <a:pPr algn="ctr"/>
                      <a:endParaRPr lang="en-US" b="1" dirty="0"/>
                    </a:p>
                  </a:txBody>
                  <a:tcPr/>
                </a:tc>
                <a:tc hMerge="1">
                  <a:txBody>
                    <a:bodyPr/>
                    <a:lstStyle/>
                    <a:p>
                      <a:pPr algn="ctr"/>
                      <a:endParaRPr lang="en-US" b="1" dirty="0"/>
                    </a:p>
                  </a:txBody>
                  <a:tcPr/>
                </a:tc>
                <a:tc gridSpan="2">
                  <a:txBody>
                    <a:bodyPr/>
                    <a:lstStyle/>
                    <a:p>
                      <a:pPr algn="l"/>
                      <a:r>
                        <a:rPr lang="en-US" b="1" dirty="0" smtClean="0">
                          <a:solidFill>
                            <a:srgbClr val="FF0000"/>
                          </a:solidFill>
                        </a:rPr>
                        <a:t>Treatment</a:t>
                      </a:r>
                      <a:endParaRPr lang="en-US" b="1" dirty="0">
                        <a:solidFill>
                          <a:srgbClr val="FF0000"/>
                        </a:solidFill>
                      </a:endParaRPr>
                    </a:p>
                  </a:txBody>
                  <a:tcPr/>
                </a:tc>
                <a:tc hMerge="1">
                  <a:txBody>
                    <a:bodyPr/>
                    <a:lstStyle/>
                    <a:p>
                      <a:pPr algn="ctr"/>
                      <a:endParaRPr lang="en-US" b="1" dirty="0"/>
                    </a:p>
                  </a:txBody>
                  <a:tcPr/>
                </a:tc>
              </a:tr>
              <a:tr h="264795">
                <a:tc>
                  <a:txBody>
                    <a:bodyPr/>
                    <a:lstStyle/>
                    <a:p>
                      <a:r>
                        <a:rPr lang="en-US" sz="1600" b="1" dirty="0" smtClean="0"/>
                        <a:t>Group2</a:t>
                      </a:r>
                      <a:endParaRPr lang="en-US" sz="1600" b="1" dirty="0"/>
                    </a:p>
                  </a:txBody>
                  <a:tcPr/>
                </a:tc>
                <a:tc>
                  <a:txBody>
                    <a:bodyPr/>
                    <a:lstStyle/>
                    <a:p>
                      <a:pPr algn="ctr"/>
                      <a:r>
                        <a:rPr lang="en-US" b="1" dirty="0" smtClean="0"/>
                        <a:t>----</a:t>
                      </a:r>
                      <a:endParaRPr lang="en-US" b="1" dirty="0"/>
                    </a:p>
                  </a:txBody>
                  <a:tcPr/>
                </a:tc>
                <a:tc>
                  <a:txBody>
                    <a:bodyPr/>
                    <a:lstStyle/>
                    <a:p>
                      <a:pPr algn="ctr"/>
                      <a:r>
                        <a:rPr lang="en-US" b="1" dirty="0" err="1" smtClean="0"/>
                        <a:t>Obs</a:t>
                      </a:r>
                      <a:endParaRPr lang="en-US" b="1" dirty="0"/>
                    </a:p>
                  </a:txBody>
                  <a:tcPr/>
                </a:tc>
                <a:tc>
                  <a:txBody>
                    <a:bodyPr/>
                    <a:lstStyle/>
                    <a:p>
                      <a:pPr algn="ctr"/>
                      <a:r>
                        <a:rPr lang="en-US" b="1" dirty="0" smtClean="0"/>
                        <a:t>----</a:t>
                      </a:r>
                      <a:endParaRPr lang="en-US" b="1" dirty="0"/>
                    </a:p>
                  </a:txBody>
                  <a:tcPr/>
                </a:tc>
                <a:tc>
                  <a:txBody>
                    <a:bodyPr/>
                    <a:lstStyle/>
                    <a:p>
                      <a:pPr algn="ctr"/>
                      <a:r>
                        <a:rPr lang="en-US" b="1" dirty="0" err="1" smtClean="0"/>
                        <a:t>Obs</a:t>
                      </a:r>
                      <a:endParaRPr lang="en-US" b="1" dirty="0"/>
                    </a:p>
                  </a:txBody>
                  <a:tcPr/>
                </a:tc>
                <a:tc>
                  <a:txBody>
                    <a:bodyPr/>
                    <a:lstStyle/>
                    <a:p>
                      <a:pPr algn="ctr"/>
                      <a:r>
                        <a:rPr lang="en-US" b="1" dirty="0" err="1" smtClean="0"/>
                        <a:t>Tx</a:t>
                      </a:r>
                      <a:endParaRPr lang="en-US" b="1" dirty="0"/>
                    </a:p>
                  </a:txBody>
                  <a:tcPr/>
                </a:tc>
                <a:tc>
                  <a:txBody>
                    <a:bodyPr/>
                    <a:lstStyle/>
                    <a:p>
                      <a:pPr algn="ctr"/>
                      <a:r>
                        <a:rPr lang="en-US" b="1" dirty="0" err="1" smtClean="0"/>
                        <a:t>Obs</a:t>
                      </a:r>
                      <a:endParaRPr lang="en-US" b="1" dirty="0"/>
                    </a:p>
                  </a:txBody>
                  <a:tcPr/>
                </a:tc>
              </a:tr>
            </a:tbl>
          </a:graphicData>
        </a:graphic>
      </p:graphicFrame>
      <p:cxnSp>
        <p:nvCxnSpPr>
          <p:cNvPr id="8" name="Straight Arrow Connector 7"/>
          <p:cNvCxnSpPr/>
          <p:nvPr/>
        </p:nvCxnSpPr>
        <p:spPr>
          <a:xfrm>
            <a:off x="3275856" y="2492896"/>
            <a:ext cx="3048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 name="Straight Arrow Connector 6"/>
          <p:cNvCxnSpPr/>
          <p:nvPr/>
        </p:nvCxnSpPr>
        <p:spPr>
          <a:xfrm>
            <a:off x="3033007" y="3015068"/>
            <a:ext cx="3048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3120148" y="3703177"/>
            <a:ext cx="3048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0" name="Straight Arrow Connector 9"/>
          <p:cNvCxnSpPr/>
          <p:nvPr/>
        </p:nvCxnSpPr>
        <p:spPr>
          <a:xfrm>
            <a:off x="4644752" y="3010450"/>
            <a:ext cx="3048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p:nvPr/>
        </p:nvCxnSpPr>
        <p:spPr>
          <a:xfrm>
            <a:off x="6228184" y="3717032"/>
            <a:ext cx="3048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564579999"/>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 Post Facto Designs</a:t>
            </a:r>
            <a:endParaRPr lang="en-MY" dirty="0"/>
          </a:p>
        </p:txBody>
      </p:sp>
      <p:sp>
        <p:nvSpPr>
          <p:cNvPr id="3" name="Content Placeholder 2"/>
          <p:cNvSpPr>
            <a:spLocks noGrp="1"/>
          </p:cNvSpPr>
          <p:nvPr>
            <p:ph idx="1"/>
          </p:nvPr>
        </p:nvSpPr>
        <p:spPr/>
        <p:txBody>
          <a:bodyPr>
            <a:normAutofit fontScale="70000" lnSpcReduction="20000"/>
          </a:bodyPr>
          <a:lstStyle/>
          <a:p>
            <a:r>
              <a:rPr lang="en-US" sz="2800" dirty="0" smtClean="0"/>
              <a:t>After the Fact</a:t>
            </a:r>
          </a:p>
          <a:p>
            <a:r>
              <a:rPr lang="en-US" sz="2800" dirty="0" smtClean="0"/>
              <a:t>When manipulation of certain variables is unethical or impossible Ex. Infect people with a potentially deadly virus</a:t>
            </a:r>
          </a:p>
          <a:p>
            <a:r>
              <a:rPr lang="en-US" sz="2800" dirty="0" smtClean="0"/>
              <a:t>Researcher identifies events that have already occurred</a:t>
            </a:r>
          </a:p>
          <a:p>
            <a:r>
              <a:rPr lang="en-US" sz="2800" dirty="0" smtClean="0"/>
              <a:t>Researcher collects data to investigate a possible relationship</a:t>
            </a:r>
          </a:p>
          <a:p>
            <a:r>
              <a:rPr lang="en-US" sz="2800" dirty="0" smtClean="0"/>
              <a:t>Often </a:t>
            </a:r>
            <a:r>
              <a:rPr lang="en-US" sz="2800" b="1" u="sng" dirty="0" smtClean="0"/>
              <a:t>confused</a:t>
            </a:r>
            <a:r>
              <a:rPr lang="en-US" sz="2800" dirty="0" smtClean="0"/>
              <a:t> with correlation or experimental designs</a:t>
            </a:r>
          </a:p>
          <a:p>
            <a:pPr lvl="1"/>
            <a:r>
              <a:rPr lang="en-US" sz="2300" dirty="0" smtClean="0"/>
              <a:t>Like correlational involves looking at existing circumstances</a:t>
            </a:r>
          </a:p>
          <a:p>
            <a:pPr lvl="1"/>
            <a:r>
              <a:rPr lang="en-US" sz="2300" dirty="0" smtClean="0"/>
              <a:t>Like experimental identifies independent and dependent variables</a:t>
            </a:r>
          </a:p>
          <a:p>
            <a:pPr marL="411480" lvl="1" indent="0">
              <a:buNone/>
            </a:pPr>
            <a:r>
              <a:rPr lang="en-US" sz="2300" b="1" dirty="0" smtClean="0"/>
              <a:t>But</a:t>
            </a:r>
          </a:p>
          <a:p>
            <a:pPr lvl="1"/>
            <a:r>
              <a:rPr lang="en-US" sz="2300" dirty="0" smtClean="0"/>
              <a:t>No direct manipulation of the independent variable because cause has already occurred</a:t>
            </a:r>
          </a:p>
          <a:p>
            <a:pPr lvl="1"/>
            <a:r>
              <a:rPr lang="en-US" sz="2300" dirty="0" smtClean="0"/>
              <a:t>No Control elements</a:t>
            </a:r>
          </a:p>
          <a:p>
            <a:pPr marL="411480" lvl="1" indent="0">
              <a:buNone/>
            </a:pPr>
            <a:r>
              <a:rPr lang="en-US" sz="2300" b="1" u="sng" dirty="0" smtClean="0"/>
              <a:t>So:</a:t>
            </a:r>
            <a:r>
              <a:rPr lang="en-US" sz="2300" dirty="0" smtClean="0"/>
              <a:t> no definite conclusion</a:t>
            </a:r>
          </a:p>
          <a:p>
            <a:pPr lvl="1"/>
            <a:r>
              <a:rPr lang="en-US" sz="2300" dirty="0" smtClean="0"/>
              <a:t>Widely used in Medicine researches</a:t>
            </a:r>
          </a:p>
          <a:p>
            <a:pPr lvl="1"/>
            <a:endParaRPr lang="en-US" b="1" u="sng" dirty="0" smtClean="0"/>
          </a:p>
          <a:p>
            <a:pPr lvl="1"/>
            <a:endParaRPr lang="en-US" dirty="0" smtClean="0"/>
          </a:p>
        </p:txBody>
      </p:sp>
    </p:spTree>
    <p:extLst>
      <p:ext uri="{BB962C8B-B14F-4D97-AF65-F5344CB8AC3E}">
        <p14:creationId xmlns:p14="http://schemas.microsoft.com/office/powerpoint/2010/main" val="2106269325"/>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t>
            </a:r>
            <a:r>
              <a:rPr lang="en-US" sz="3200" dirty="0"/>
              <a:t>Ex Post Facto Designs</a:t>
            </a:r>
            <a:r>
              <a:rPr lang="en-US" dirty="0"/>
              <a:t/>
            </a:r>
            <a:br>
              <a:rPr lang="en-US" dirty="0"/>
            </a:br>
            <a:endParaRPr lang="en-US" dirty="0"/>
          </a:p>
        </p:txBody>
      </p:sp>
      <p:sp>
        <p:nvSpPr>
          <p:cNvPr id="3" name="Content Placeholder 2"/>
          <p:cNvSpPr>
            <a:spLocks noGrp="1"/>
          </p:cNvSpPr>
          <p:nvPr>
            <p:ph idx="1"/>
          </p:nvPr>
        </p:nvSpPr>
        <p:spPr/>
        <p:txBody>
          <a:bodyPr>
            <a:normAutofit lnSpcReduction="10000"/>
          </a:bodyPr>
          <a:lstStyle/>
          <a:p>
            <a:pPr marL="342900" lvl="1">
              <a:buClr>
                <a:schemeClr val="accent1"/>
              </a:buClr>
            </a:pPr>
            <a:r>
              <a:rPr lang="en-US" sz="2400" u="sng" dirty="0" smtClean="0"/>
              <a:t>Simple </a:t>
            </a:r>
            <a:r>
              <a:rPr lang="en-US" sz="2400" u="sng" dirty="0"/>
              <a:t>Ex Post Facto Design</a:t>
            </a:r>
            <a:endParaRPr lang="en-US" sz="2400" u="sng" dirty="0" smtClean="0"/>
          </a:p>
          <a:p>
            <a:pPr marL="114300" lvl="1" indent="0">
              <a:buClr>
                <a:schemeClr val="accent1"/>
              </a:buClr>
              <a:buNone/>
            </a:pPr>
            <a:endParaRPr lang="en-US" sz="2400" b="1" u="sng" dirty="0"/>
          </a:p>
          <a:p>
            <a:pPr marL="114300" lvl="1" indent="0">
              <a:buClr>
                <a:schemeClr val="accent1"/>
              </a:buClr>
              <a:buNone/>
            </a:pPr>
            <a:r>
              <a:rPr lang="en-US" sz="2400" dirty="0"/>
              <a:t> </a:t>
            </a:r>
            <a:r>
              <a:rPr lang="en-US" sz="2400" dirty="0" smtClean="0"/>
              <a:t>    </a:t>
            </a:r>
            <a:r>
              <a:rPr lang="en-US" b="1" dirty="0" smtClean="0"/>
              <a:t>Group         Time</a:t>
            </a:r>
            <a:endParaRPr lang="en-US" b="1" dirty="0"/>
          </a:p>
          <a:p>
            <a:pPr marL="411480" lvl="1" indent="0">
              <a:buNone/>
            </a:pPr>
            <a:endParaRPr lang="en-US" sz="2400" dirty="0" smtClean="0"/>
          </a:p>
          <a:p>
            <a:pPr lvl="2"/>
            <a:endParaRPr lang="en-US" dirty="0" smtClean="0"/>
          </a:p>
          <a:p>
            <a:pPr marL="685800" lvl="2" indent="0">
              <a:buNone/>
            </a:pPr>
            <a:endParaRPr lang="en-US" dirty="0" smtClean="0"/>
          </a:p>
          <a:p>
            <a:pPr lvl="2"/>
            <a:r>
              <a:rPr lang="en-US" dirty="0" smtClean="0"/>
              <a:t>Similar to the static group comparison</a:t>
            </a:r>
          </a:p>
          <a:p>
            <a:pPr lvl="2"/>
            <a:r>
              <a:rPr lang="en-US" dirty="0"/>
              <a:t>In this case the </a:t>
            </a:r>
            <a:r>
              <a:rPr lang="en-US" dirty="0" smtClean="0"/>
              <a:t>“treatment” </a:t>
            </a:r>
            <a:r>
              <a:rPr lang="en-US" dirty="0"/>
              <a:t>occurred </a:t>
            </a:r>
            <a:r>
              <a:rPr lang="en-US" b="1" u="sng" dirty="0"/>
              <a:t>long before </a:t>
            </a:r>
            <a:r>
              <a:rPr lang="en-US" dirty="0"/>
              <a:t>the </a:t>
            </a:r>
            <a:r>
              <a:rPr lang="en-US" dirty="0" smtClean="0"/>
              <a:t>study</a:t>
            </a:r>
          </a:p>
          <a:p>
            <a:pPr lvl="2"/>
            <a:r>
              <a:rPr lang="en-US" b="1" u="sng" dirty="0" smtClean="0"/>
              <a:t>Experience</a:t>
            </a:r>
            <a:r>
              <a:rPr lang="en-US" dirty="0" smtClean="0"/>
              <a:t> instead of </a:t>
            </a:r>
            <a:r>
              <a:rPr lang="en-US" b="1" u="sng" dirty="0" smtClean="0"/>
              <a:t>treatment</a:t>
            </a:r>
            <a:endParaRPr lang="en-US" b="1" u="sng" dirty="0"/>
          </a:p>
          <a:p>
            <a:pPr marL="114300" lvl="1" indent="0">
              <a:buClr>
                <a:schemeClr val="accent1"/>
              </a:buClr>
              <a:buNone/>
            </a:pPr>
            <a:endParaRPr lang="en-US" b="1" dirty="0"/>
          </a:p>
          <a:p>
            <a:endParaRPr lang="en-US" dirty="0"/>
          </a:p>
        </p:txBody>
      </p:sp>
      <p:graphicFrame>
        <p:nvGraphicFramePr>
          <p:cNvPr id="6" name="Table 5"/>
          <p:cNvGraphicFramePr>
            <a:graphicFrameLocks noGrp="1"/>
          </p:cNvGraphicFramePr>
          <p:nvPr>
            <p:extLst/>
          </p:nvPr>
        </p:nvGraphicFramePr>
        <p:xfrm>
          <a:off x="1331640" y="3284984"/>
          <a:ext cx="5211618" cy="1143000"/>
        </p:xfrm>
        <a:graphic>
          <a:graphicData uri="http://schemas.openxmlformats.org/drawingml/2006/table">
            <a:tbl>
              <a:tblPr firstRow="1" bandRow="1">
                <a:tableStyleId>{E8B1032C-EA38-4F05-BA0D-38AFFFC7BED3}</a:tableStyleId>
              </a:tblPr>
              <a:tblGrid>
                <a:gridCol w="1455305"/>
                <a:gridCol w="1455305"/>
                <a:gridCol w="2301008"/>
              </a:tblGrid>
              <a:tr h="381000">
                <a:tc>
                  <a:txBody>
                    <a:bodyPr/>
                    <a:lstStyle/>
                    <a:p>
                      <a:endParaRPr lang="en-US" dirty="0"/>
                    </a:p>
                  </a:txBody>
                  <a:tcPr/>
                </a:tc>
                <a:tc>
                  <a:txBody>
                    <a:bodyPr/>
                    <a:lstStyle/>
                    <a:p>
                      <a:r>
                        <a:rPr lang="en-US" sz="1400" dirty="0" smtClean="0">
                          <a:solidFill>
                            <a:srgbClr val="FF0000"/>
                          </a:solidFill>
                        </a:rPr>
                        <a:t>Prior events</a:t>
                      </a:r>
                      <a:endParaRPr lang="en-US" sz="1400" dirty="0">
                        <a:solidFill>
                          <a:srgbClr val="FF0000"/>
                        </a:solidFill>
                      </a:endParaRPr>
                    </a:p>
                  </a:txBody>
                  <a:tcPr/>
                </a:tc>
                <a:tc>
                  <a:txBody>
                    <a:bodyPr/>
                    <a:lstStyle/>
                    <a:p>
                      <a:r>
                        <a:rPr lang="en-US" sz="1400" b="1" kern="1200" dirty="0" smtClean="0">
                          <a:solidFill>
                            <a:srgbClr val="FF0000"/>
                          </a:solidFill>
                          <a:latin typeface="+mn-lt"/>
                          <a:ea typeface="+mn-ea"/>
                          <a:cs typeface="+mn-cs"/>
                        </a:rPr>
                        <a:t>Investigation period</a:t>
                      </a:r>
                      <a:endParaRPr lang="en-US" sz="1400" b="1" kern="1200" dirty="0">
                        <a:solidFill>
                          <a:srgbClr val="FF0000"/>
                        </a:solidFill>
                        <a:latin typeface="+mn-lt"/>
                        <a:ea typeface="+mn-ea"/>
                        <a:cs typeface="+mn-cs"/>
                      </a:endParaRPr>
                    </a:p>
                  </a:txBody>
                  <a:tcPr/>
                </a:tc>
              </a:tr>
              <a:tr h="381000">
                <a:tc>
                  <a:txBody>
                    <a:bodyPr/>
                    <a:lstStyle/>
                    <a:p>
                      <a:r>
                        <a:rPr lang="en-US" b="1" dirty="0" smtClean="0"/>
                        <a:t>Group1</a:t>
                      </a:r>
                      <a:endParaRPr lang="en-US" b="1" dirty="0"/>
                    </a:p>
                  </a:txBody>
                  <a:tcPr/>
                </a:tc>
                <a:tc>
                  <a:txBody>
                    <a:bodyPr/>
                    <a:lstStyle/>
                    <a:p>
                      <a:r>
                        <a:rPr lang="en-US" b="1" dirty="0" err="1" smtClean="0"/>
                        <a:t>Exp</a:t>
                      </a:r>
                      <a:endParaRPr lang="en-US" b="1" dirty="0"/>
                    </a:p>
                  </a:txBody>
                  <a:tcPr/>
                </a:tc>
                <a:tc>
                  <a:txBody>
                    <a:bodyPr/>
                    <a:lstStyle/>
                    <a:p>
                      <a:r>
                        <a:rPr lang="en-US" b="1" dirty="0" err="1" smtClean="0"/>
                        <a:t>Obs</a:t>
                      </a:r>
                      <a:endParaRPr lang="en-US" b="1" dirty="0"/>
                    </a:p>
                  </a:txBody>
                  <a:tcPr/>
                </a:tc>
              </a:tr>
              <a:tr h="381000">
                <a:tc>
                  <a:txBody>
                    <a:bodyPr/>
                    <a:lstStyle/>
                    <a:p>
                      <a:r>
                        <a:rPr lang="en-US" b="1" dirty="0" smtClean="0"/>
                        <a:t>Group2</a:t>
                      </a:r>
                      <a:endParaRPr lang="en-US" b="1" dirty="0"/>
                    </a:p>
                  </a:txBody>
                  <a:tcPr/>
                </a:tc>
                <a:tc>
                  <a:txBody>
                    <a:bodyPr/>
                    <a:lstStyle/>
                    <a:p>
                      <a:r>
                        <a:rPr lang="en-US" dirty="0" smtClean="0"/>
                        <a:t>----</a:t>
                      </a:r>
                      <a:endParaRPr lang="en-US" dirty="0"/>
                    </a:p>
                  </a:txBody>
                  <a:tcPr/>
                </a:tc>
                <a:tc>
                  <a:txBody>
                    <a:bodyPr/>
                    <a:lstStyle/>
                    <a:p>
                      <a:r>
                        <a:rPr lang="en-US" b="1" dirty="0" err="1" smtClean="0"/>
                        <a:t>Obs</a:t>
                      </a:r>
                      <a:endParaRPr lang="en-US" b="1" dirty="0"/>
                    </a:p>
                  </a:txBody>
                  <a:tcPr/>
                </a:tc>
              </a:tr>
            </a:tbl>
          </a:graphicData>
        </a:graphic>
      </p:graphicFrame>
      <p:cxnSp>
        <p:nvCxnSpPr>
          <p:cNvPr id="8" name="Straight Arrow Connector 7"/>
          <p:cNvCxnSpPr/>
          <p:nvPr/>
        </p:nvCxnSpPr>
        <p:spPr>
          <a:xfrm>
            <a:off x="4355976" y="2996952"/>
            <a:ext cx="3048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948108127"/>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114300" indent="0">
              <a:buNone/>
            </a:pPr>
            <a:r>
              <a:rPr lang="en-US" sz="4400" dirty="0" smtClean="0"/>
              <a:t>Factorial Designs</a:t>
            </a:r>
          </a:p>
          <a:p>
            <a:endParaRPr lang="en-US" sz="2800" dirty="0" smtClean="0"/>
          </a:p>
          <a:p>
            <a:endParaRPr lang="en-US" sz="2800" dirty="0"/>
          </a:p>
          <a:p>
            <a:r>
              <a:rPr lang="en-US" sz="2800" dirty="0" smtClean="0"/>
              <a:t>Examines the effects of two or more independent variables</a:t>
            </a:r>
            <a:endParaRPr lang="en-US" b="1" u="sng" dirty="0" smtClean="0"/>
          </a:p>
          <a:p>
            <a:pPr lvl="1"/>
            <a:endParaRPr lang="en-US" dirty="0" smtClean="0"/>
          </a:p>
        </p:txBody>
      </p:sp>
    </p:spTree>
    <p:extLst>
      <p:ext uri="{BB962C8B-B14F-4D97-AF65-F5344CB8AC3E}">
        <p14:creationId xmlns:p14="http://schemas.microsoft.com/office/powerpoint/2010/main" val="524629749"/>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t>
            </a:r>
            <a:r>
              <a:rPr lang="en-US" sz="3200" dirty="0"/>
              <a:t>Factorial design</a:t>
            </a:r>
            <a:r>
              <a:rPr lang="en-US" dirty="0"/>
              <a:t/>
            </a:r>
            <a:br>
              <a:rPr lang="en-US" dirty="0"/>
            </a:br>
            <a:endParaRPr lang="en-US" dirty="0"/>
          </a:p>
        </p:txBody>
      </p:sp>
      <p:sp>
        <p:nvSpPr>
          <p:cNvPr id="3" name="Content Placeholder 2"/>
          <p:cNvSpPr>
            <a:spLocks noGrp="1"/>
          </p:cNvSpPr>
          <p:nvPr>
            <p:ph idx="1"/>
          </p:nvPr>
        </p:nvSpPr>
        <p:spPr>
          <a:xfrm>
            <a:off x="683568" y="1988840"/>
            <a:ext cx="7772400" cy="4114800"/>
          </a:xfrm>
        </p:spPr>
        <p:txBody>
          <a:bodyPr>
            <a:normAutofit fontScale="55000" lnSpcReduction="20000"/>
          </a:bodyPr>
          <a:lstStyle/>
          <a:p>
            <a:pPr marL="342900" lvl="1">
              <a:buClr>
                <a:schemeClr val="accent1"/>
              </a:buClr>
            </a:pPr>
            <a:r>
              <a:rPr lang="en-US" sz="2400" u="sng" dirty="0" smtClean="0"/>
              <a:t>Two-factor Experimental Design</a:t>
            </a:r>
            <a:endParaRPr lang="en-US" sz="2400" b="1" u="sng" dirty="0"/>
          </a:p>
          <a:p>
            <a:pPr marL="114300" lvl="1" indent="0">
              <a:buClr>
                <a:schemeClr val="accent1"/>
              </a:buClr>
              <a:buNone/>
            </a:pPr>
            <a:r>
              <a:rPr lang="en-US" sz="2400" dirty="0"/>
              <a:t> </a:t>
            </a:r>
            <a:r>
              <a:rPr lang="en-US" sz="2400" dirty="0" smtClean="0"/>
              <a:t>            </a:t>
            </a:r>
            <a:r>
              <a:rPr lang="en-US" b="1" dirty="0" smtClean="0"/>
              <a:t>Group         Time</a:t>
            </a:r>
            <a:endParaRPr lang="en-US" b="1" dirty="0"/>
          </a:p>
          <a:p>
            <a:pPr marL="411480" lvl="1" indent="0">
              <a:buNone/>
            </a:pPr>
            <a:endParaRPr lang="en-US" sz="2400" dirty="0" smtClean="0"/>
          </a:p>
          <a:p>
            <a:pPr lvl="2"/>
            <a:endParaRPr lang="en-US" dirty="0" smtClean="0"/>
          </a:p>
          <a:p>
            <a:pPr marL="685800" lvl="2" indent="0">
              <a:buNone/>
            </a:pPr>
            <a:endParaRPr lang="en-US" dirty="0" smtClean="0"/>
          </a:p>
          <a:p>
            <a:pPr lvl="2"/>
            <a:endParaRPr lang="en-US" dirty="0" smtClean="0"/>
          </a:p>
          <a:p>
            <a:pPr lvl="2"/>
            <a:endParaRPr lang="en-US" dirty="0"/>
          </a:p>
          <a:p>
            <a:pPr lvl="2"/>
            <a:endParaRPr lang="en-US" dirty="0" smtClean="0"/>
          </a:p>
          <a:p>
            <a:pPr lvl="2"/>
            <a:endParaRPr lang="en-US" dirty="0"/>
          </a:p>
          <a:p>
            <a:pPr lvl="2"/>
            <a:endParaRPr lang="en-US" dirty="0" smtClean="0"/>
          </a:p>
          <a:p>
            <a:pPr lvl="2"/>
            <a:endParaRPr lang="en-US" dirty="0" smtClean="0"/>
          </a:p>
          <a:p>
            <a:pPr lvl="2"/>
            <a:endParaRPr lang="en-US" sz="1600" dirty="0" smtClean="0"/>
          </a:p>
          <a:p>
            <a:pPr lvl="2"/>
            <a:endParaRPr lang="en-US" sz="1500" dirty="0" smtClean="0"/>
          </a:p>
          <a:p>
            <a:pPr lvl="2"/>
            <a:endParaRPr lang="en-US" sz="1900" dirty="0"/>
          </a:p>
          <a:p>
            <a:pPr lvl="2"/>
            <a:endParaRPr lang="en-US" sz="1900" dirty="0" smtClean="0"/>
          </a:p>
          <a:p>
            <a:pPr lvl="2"/>
            <a:endParaRPr lang="en-US" sz="1900" dirty="0" smtClean="0"/>
          </a:p>
          <a:p>
            <a:pPr lvl="2"/>
            <a:endParaRPr lang="en-US" sz="1900" dirty="0" smtClean="0"/>
          </a:p>
          <a:p>
            <a:pPr lvl="2"/>
            <a:endParaRPr lang="en-US" sz="1900" dirty="0" smtClean="0"/>
          </a:p>
          <a:p>
            <a:pPr lvl="2"/>
            <a:endParaRPr lang="en-US" sz="1900" dirty="0" smtClean="0"/>
          </a:p>
          <a:p>
            <a:pPr lvl="2"/>
            <a:r>
              <a:rPr lang="en-US" sz="2000" dirty="0" smtClean="0"/>
              <a:t>Study the effect of first independent variable by comparing Group 1 and 2 with Group 3 and 4</a:t>
            </a:r>
          </a:p>
          <a:p>
            <a:pPr lvl="2"/>
            <a:r>
              <a:rPr lang="en-US" sz="2000" dirty="0" smtClean="0"/>
              <a:t>Study the effect of Second independent variable by comparing Group 1 and 3 with Group 2 and 4</a:t>
            </a:r>
          </a:p>
          <a:p>
            <a:pPr lvl="2"/>
            <a:r>
              <a:rPr lang="en-US" sz="2000" u="sng" dirty="0" smtClean="0"/>
              <a:t>Participants are randomly assigned to groups</a:t>
            </a:r>
          </a:p>
          <a:p>
            <a:pPr lvl="2"/>
            <a:endParaRPr lang="en-US" sz="1600" dirty="0" smtClean="0"/>
          </a:p>
          <a:p>
            <a:pPr lvl="2"/>
            <a:endParaRPr lang="en-US" dirty="0" smtClean="0"/>
          </a:p>
          <a:p>
            <a:pPr marL="114300" lvl="1" indent="0">
              <a:buClr>
                <a:schemeClr val="accent1"/>
              </a:buClr>
              <a:buNone/>
            </a:pPr>
            <a:endParaRPr lang="en-US" b="1" dirty="0"/>
          </a:p>
          <a:p>
            <a:endParaRPr lang="en-US" dirty="0"/>
          </a:p>
        </p:txBody>
      </p:sp>
      <p:graphicFrame>
        <p:nvGraphicFramePr>
          <p:cNvPr id="6" name="Table 5"/>
          <p:cNvGraphicFramePr>
            <a:graphicFrameLocks noGrp="1"/>
          </p:cNvGraphicFramePr>
          <p:nvPr>
            <p:extLst/>
          </p:nvPr>
        </p:nvGraphicFramePr>
        <p:xfrm>
          <a:off x="539552" y="2564904"/>
          <a:ext cx="5181600" cy="2616544"/>
        </p:xfrm>
        <a:graphic>
          <a:graphicData uri="http://schemas.openxmlformats.org/drawingml/2006/table">
            <a:tbl>
              <a:tblPr firstRow="1" bandRow="1">
                <a:tableStyleId>{E8B1032C-EA38-4F05-BA0D-38AFFFC7BED3}</a:tableStyleId>
              </a:tblPr>
              <a:tblGrid>
                <a:gridCol w="840864"/>
                <a:gridCol w="840864"/>
                <a:gridCol w="1197194"/>
                <a:gridCol w="1136416"/>
                <a:gridCol w="1166262"/>
              </a:tblGrid>
              <a:tr h="876179">
                <a:tc>
                  <a:txBody>
                    <a:bodyPr/>
                    <a:lstStyle/>
                    <a:p>
                      <a:endParaRPr lang="en-US" dirty="0"/>
                    </a:p>
                  </a:txBody>
                  <a:tcPr/>
                </a:tc>
                <a:tc>
                  <a:txBody>
                    <a:bodyPr/>
                    <a:lstStyle/>
                    <a:p>
                      <a:endParaRPr lang="en-US" dirty="0"/>
                    </a:p>
                  </a:txBody>
                  <a:tcPr/>
                </a:tc>
                <a:tc gridSpan="2">
                  <a:txBody>
                    <a:bodyPr/>
                    <a:lstStyle/>
                    <a:p>
                      <a:pPr algn="ctr"/>
                      <a:r>
                        <a:rPr lang="en-US" sz="1400" dirty="0" smtClean="0">
                          <a:solidFill>
                            <a:srgbClr val="FF0000"/>
                          </a:solidFill>
                        </a:rPr>
                        <a:t>Treatments to the two variables may occur simultaneously or</a:t>
                      </a:r>
                      <a:r>
                        <a:rPr lang="en-US" sz="1400" baseline="0" dirty="0" smtClean="0">
                          <a:solidFill>
                            <a:srgbClr val="FF0000"/>
                          </a:solidFill>
                        </a:rPr>
                        <a:t> sequentially</a:t>
                      </a:r>
                      <a:endParaRPr lang="en-US" sz="1400" dirty="0">
                        <a:solidFill>
                          <a:srgbClr val="FF0000"/>
                        </a:solidFill>
                      </a:endParaRPr>
                    </a:p>
                  </a:txBody>
                  <a:tcPr/>
                </a:tc>
                <a:tc hMerge="1">
                  <a:txBody>
                    <a:bodyPr/>
                    <a:lstStyle/>
                    <a:p>
                      <a:endParaRPr lang="en-US" sz="1400" b="1" kern="1200" dirty="0">
                        <a:solidFill>
                          <a:srgbClr val="FF0000"/>
                        </a:solidFill>
                        <a:latin typeface="+mn-lt"/>
                        <a:ea typeface="+mn-ea"/>
                        <a:cs typeface="+mn-cs"/>
                      </a:endParaRPr>
                    </a:p>
                  </a:txBody>
                  <a:tcPr/>
                </a:tc>
                <a:tc>
                  <a:txBody>
                    <a:bodyPr/>
                    <a:lstStyle/>
                    <a:p>
                      <a:endParaRPr lang="en-US" sz="1400" b="1" kern="1200" dirty="0">
                        <a:solidFill>
                          <a:srgbClr val="FF0000"/>
                        </a:solidFill>
                        <a:latin typeface="+mn-lt"/>
                        <a:ea typeface="+mn-ea"/>
                        <a:cs typeface="+mn-cs"/>
                      </a:endParaRPr>
                    </a:p>
                  </a:txBody>
                  <a:tcPr/>
                </a:tc>
              </a:tr>
              <a:tr h="423958">
                <a:tc>
                  <a:txBody>
                    <a:bodyPr/>
                    <a:lstStyle/>
                    <a:p>
                      <a:endParaRPr lang="en-US" sz="1200" dirty="0"/>
                    </a:p>
                  </a:txBody>
                  <a:tcPr/>
                </a:tc>
                <a:tc>
                  <a:txBody>
                    <a:bodyPr/>
                    <a:lstStyle/>
                    <a:p>
                      <a:endParaRPr lang="en-US" sz="1200" dirty="0"/>
                    </a:p>
                  </a:txBody>
                  <a:tcPr/>
                </a:tc>
                <a:tc>
                  <a:txBody>
                    <a:bodyPr/>
                    <a:lstStyle/>
                    <a:p>
                      <a:r>
                        <a:rPr lang="en-US" sz="1200" dirty="0" smtClean="0">
                          <a:solidFill>
                            <a:srgbClr val="FF0000"/>
                          </a:solidFill>
                        </a:rPr>
                        <a:t>Treatment to Variable 1</a:t>
                      </a:r>
                      <a:endParaRPr lang="en-US" sz="1200" dirty="0">
                        <a:solidFill>
                          <a:srgbClr val="FF0000"/>
                        </a:solidFill>
                      </a:endParaRPr>
                    </a:p>
                  </a:txBody>
                  <a:tcPr/>
                </a:tc>
                <a:tc>
                  <a:txBody>
                    <a:bodyPr/>
                    <a:lstStyle/>
                    <a:p>
                      <a:r>
                        <a:rPr lang="en-US" sz="1200" kern="1200" dirty="0" smtClean="0">
                          <a:solidFill>
                            <a:srgbClr val="FF0000"/>
                          </a:solidFill>
                          <a:latin typeface="+mn-lt"/>
                          <a:ea typeface="+mn-ea"/>
                          <a:cs typeface="+mn-cs"/>
                        </a:rPr>
                        <a:t>Treatment to Variable 2</a:t>
                      </a:r>
                      <a:endParaRPr lang="en-US" sz="1200" kern="1200" dirty="0">
                        <a:solidFill>
                          <a:srgbClr val="FF0000"/>
                        </a:solidFill>
                        <a:latin typeface="+mn-lt"/>
                        <a:ea typeface="+mn-ea"/>
                        <a:cs typeface="+mn-cs"/>
                      </a:endParaRPr>
                    </a:p>
                  </a:txBody>
                  <a:tcPr/>
                </a:tc>
                <a:tc>
                  <a:txBody>
                    <a:bodyPr/>
                    <a:lstStyle/>
                    <a:p>
                      <a:endParaRPr lang="en-US" sz="1200" b="1" kern="1200" dirty="0">
                        <a:solidFill>
                          <a:srgbClr val="FF0000"/>
                        </a:solidFill>
                        <a:latin typeface="+mn-lt"/>
                        <a:ea typeface="+mn-ea"/>
                        <a:cs typeface="+mn-cs"/>
                      </a:endParaRPr>
                    </a:p>
                  </a:txBody>
                  <a:tcPr/>
                </a:tc>
              </a:tr>
              <a:tr h="303616">
                <a:tc rowSpan="4">
                  <a:txBody>
                    <a:bodyPr/>
                    <a:lstStyle/>
                    <a:p>
                      <a:pPr algn="ctr"/>
                      <a:r>
                        <a:rPr lang="en-US" sz="1200" b="1" dirty="0" smtClean="0"/>
                        <a:t>Random Assignment</a:t>
                      </a:r>
                      <a:endParaRPr lang="en-US" sz="1200" b="1" dirty="0"/>
                    </a:p>
                  </a:txBody>
                  <a:tcPr vert="vert270"/>
                </a:tc>
                <a:tc>
                  <a:txBody>
                    <a:bodyPr/>
                    <a:lstStyle/>
                    <a:p>
                      <a:pPr algn="ctr"/>
                      <a:r>
                        <a:rPr lang="en-US" sz="1200" b="1" dirty="0" smtClean="0"/>
                        <a:t>Group1</a:t>
                      </a:r>
                      <a:endParaRPr lang="en-US" sz="1200" b="1" dirty="0"/>
                    </a:p>
                  </a:txBody>
                  <a:tcPr/>
                </a:tc>
                <a:tc>
                  <a:txBody>
                    <a:bodyPr/>
                    <a:lstStyle/>
                    <a:p>
                      <a:pPr algn="ctr"/>
                      <a:r>
                        <a:rPr lang="en-US" sz="1200" b="1" dirty="0" smtClean="0"/>
                        <a:t>Tx1</a:t>
                      </a:r>
                      <a:endParaRPr lang="en-US" sz="1200" b="1" dirty="0"/>
                    </a:p>
                  </a:txBody>
                  <a:tcPr/>
                </a:tc>
                <a:tc>
                  <a:txBody>
                    <a:bodyPr/>
                    <a:lstStyle/>
                    <a:p>
                      <a:pPr algn="ctr"/>
                      <a:r>
                        <a:rPr lang="en-US" sz="1200" b="1" dirty="0" smtClean="0"/>
                        <a:t>Tx2</a:t>
                      </a:r>
                      <a:endParaRPr lang="en-US" sz="1200" b="1" dirty="0"/>
                    </a:p>
                  </a:txBody>
                  <a:tcPr/>
                </a:tc>
                <a:tc>
                  <a:txBody>
                    <a:bodyPr/>
                    <a:lstStyle/>
                    <a:p>
                      <a:pPr algn="ctr"/>
                      <a:r>
                        <a:rPr lang="en-US" sz="1200" b="1" dirty="0" err="1" smtClean="0"/>
                        <a:t>Obs</a:t>
                      </a:r>
                      <a:endParaRPr lang="en-US" sz="1200" b="1" dirty="0"/>
                    </a:p>
                  </a:txBody>
                  <a:tcPr/>
                </a:tc>
              </a:tr>
              <a:tr h="303616">
                <a:tc vMerge="1">
                  <a:txBody>
                    <a:bodyPr/>
                    <a:lstStyle/>
                    <a:p>
                      <a:endParaRPr lang="en-US" sz="1200" b="1" dirty="0"/>
                    </a:p>
                  </a:txBody>
                  <a:tcPr/>
                </a:tc>
                <a:tc>
                  <a:txBody>
                    <a:bodyPr/>
                    <a:lstStyle/>
                    <a:p>
                      <a:pPr algn="ctr"/>
                      <a:r>
                        <a:rPr lang="en-US" sz="1200" b="1" dirty="0" smtClean="0"/>
                        <a:t>Group2</a:t>
                      </a:r>
                      <a:endParaRPr lang="en-US" sz="1200" b="1" dirty="0"/>
                    </a:p>
                  </a:txBody>
                  <a:tcPr/>
                </a:tc>
                <a:tc>
                  <a:txBody>
                    <a:bodyPr/>
                    <a:lstStyle/>
                    <a:p>
                      <a:pPr algn="ctr"/>
                      <a:r>
                        <a:rPr lang="en-US" sz="1200" b="1" dirty="0" smtClean="0"/>
                        <a:t>Tx1</a:t>
                      </a:r>
                      <a:endParaRPr lang="en-US" sz="1200" b="1" dirty="0"/>
                    </a:p>
                  </a:txBody>
                  <a:tcPr/>
                </a:tc>
                <a:tc>
                  <a:txBody>
                    <a:bodyPr/>
                    <a:lstStyle/>
                    <a:p>
                      <a:pPr algn="ctr"/>
                      <a:r>
                        <a:rPr lang="en-US" sz="1200" b="1" dirty="0" smtClean="0"/>
                        <a:t>----</a:t>
                      </a:r>
                      <a:endParaRPr lang="en-US" sz="1200" b="1" dirty="0"/>
                    </a:p>
                  </a:txBody>
                  <a:tcPr/>
                </a:tc>
                <a:tc>
                  <a:txBody>
                    <a:bodyPr/>
                    <a:lstStyle/>
                    <a:p>
                      <a:pPr algn="ctr"/>
                      <a:r>
                        <a:rPr lang="en-US" sz="1200" b="1" dirty="0" err="1" smtClean="0"/>
                        <a:t>Obs</a:t>
                      </a:r>
                      <a:endParaRPr lang="en-US" sz="1200" b="1" dirty="0"/>
                    </a:p>
                  </a:txBody>
                  <a:tcPr/>
                </a:tc>
              </a:tr>
              <a:tr h="303616">
                <a:tc vMerge="1">
                  <a:txBody>
                    <a:bodyPr/>
                    <a:lstStyle/>
                    <a:p>
                      <a:endParaRPr lang="en-US" sz="1200" b="1" dirty="0"/>
                    </a:p>
                  </a:txBody>
                  <a:tcPr/>
                </a:tc>
                <a:tc>
                  <a:txBody>
                    <a:bodyPr/>
                    <a:lstStyle/>
                    <a:p>
                      <a:pPr algn="ctr"/>
                      <a:r>
                        <a:rPr lang="en-US" sz="1200" b="1" dirty="0" smtClean="0"/>
                        <a:t>Group3</a:t>
                      </a:r>
                      <a:endParaRPr lang="en-US" sz="1200" b="1" dirty="0"/>
                    </a:p>
                  </a:txBody>
                  <a:tcPr/>
                </a:tc>
                <a:tc>
                  <a:txBody>
                    <a:bodyPr/>
                    <a:lstStyle/>
                    <a:p>
                      <a:pPr algn="ctr"/>
                      <a:r>
                        <a:rPr lang="en-US" sz="1200" b="1" dirty="0" smtClean="0"/>
                        <a:t>----</a:t>
                      </a:r>
                      <a:endParaRPr lang="en-US" sz="1200" b="1" dirty="0"/>
                    </a:p>
                  </a:txBody>
                  <a:tcPr/>
                </a:tc>
                <a:tc>
                  <a:txBody>
                    <a:bodyPr/>
                    <a:lstStyle/>
                    <a:p>
                      <a:pPr algn="ctr"/>
                      <a:r>
                        <a:rPr lang="en-US" sz="1200" b="1" dirty="0" smtClean="0"/>
                        <a:t>Tx2</a:t>
                      </a:r>
                      <a:endParaRPr lang="en-US" sz="1200" b="1" dirty="0"/>
                    </a:p>
                  </a:txBody>
                  <a:tcPr/>
                </a:tc>
                <a:tc>
                  <a:txBody>
                    <a:bodyPr/>
                    <a:lstStyle/>
                    <a:p>
                      <a:pPr algn="ctr"/>
                      <a:r>
                        <a:rPr lang="en-US" sz="1200" b="1" dirty="0" err="1" smtClean="0"/>
                        <a:t>Obs</a:t>
                      </a:r>
                      <a:endParaRPr lang="en-US" sz="1200" b="1" dirty="0"/>
                    </a:p>
                  </a:txBody>
                  <a:tcPr/>
                </a:tc>
              </a:tr>
              <a:tr h="303616">
                <a:tc vMerge="1">
                  <a:txBody>
                    <a:bodyPr/>
                    <a:lstStyle/>
                    <a:p>
                      <a:endParaRPr lang="en-US" sz="1200" b="1" dirty="0"/>
                    </a:p>
                  </a:txBody>
                  <a:tcPr/>
                </a:tc>
                <a:tc>
                  <a:txBody>
                    <a:bodyPr/>
                    <a:lstStyle/>
                    <a:p>
                      <a:pPr algn="ctr"/>
                      <a:r>
                        <a:rPr lang="en-US" sz="1200" b="1" dirty="0" smtClean="0"/>
                        <a:t>Group4</a:t>
                      </a:r>
                      <a:endParaRPr lang="en-US" sz="1200" b="1" dirty="0"/>
                    </a:p>
                  </a:txBody>
                  <a:tcPr/>
                </a:tc>
                <a:tc>
                  <a:txBody>
                    <a:bodyPr/>
                    <a:lstStyle/>
                    <a:p>
                      <a:pPr algn="ctr"/>
                      <a:r>
                        <a:rPr lang="en-US" sz="1200" b="1" dirty="0" smtClean="0"/>
                        <a:t>----</a:t>
                      </a:r>
                      <a:endParaRPr lang="en-US" sz="1200" b="1" dirty="0"/>
                    </a:p>
                  </a:txBody>
                  <a:tcPr/>
                </a:tc>
                <a:tc>
                  <a:txBody>
                    <a:bodyPr/>
                    <a:lstStyle/>
                    <a:p>
                      <a:pPr algn="ctr"/>
                      <a:r>
                        <a:rPr lang="en-US" sz="1200" b="1" dirty="0" smtClean="0"/>
                        <a:t>----</a:t>
                      </a:r>
                      <a:endParaRPr lang="en-US" sz="1200" b="1" dirty="0"/>
                    </a:p>
                  </a:txBody>
                  <a:tcPr/>
                </a:tc>
                <a:tc>
                  <a:txBody>
                    <a:bodyPr/>
                    <a:lstStyle/>
                    <a:p>
                      <a:pPr algn="ctr"/>
                      <a:r>
                        <a:rPr lang="en-US" sz="1200" b="1" dirty="0" err="1" smtClean="0"/>
                        <a:t>Obs</a:t>
                      </a:r>
                      <a:endParaRPr lang="en-US" sz="1200" b="1" dirty="0"/>
                    </a:p>
                  </a:txBody>
                  <a:tcPr/>
                </a:tc>
              </a:tr>
            </a:tbl>
          </a:graphicData>
        </a:graphic>
      </p:graphicFrame>
      <p:cxnSp>
        <p:nvCxnSpPr>
          <p:cNvPr id="8" name="Straight Arrow Connector 7"/>
          <p:cNvCxnSpPr/>
          <p:nvPr/>
        </p:nvCxnSpPr>
        <p:spPr>
          <a:xfrm>
            <a:off x="3419872" y="2348880"/>
            <a:ext cx="3048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031820508"/>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a:t>
            </a:r>
            <a:r>
              <a:rPr lang="en-US" sz="3200" dirty="0"/>
              <a:t>Factorial design</a:t>
            </a:r>
            <a:r>
              <a:rPr lang="en-US" dirty="0"/>
              <a:t/>
            </a:r>
            <a:br>
              <a:rPr lang="en-US" dirty="0"/>
            </a:br>
            <a:endParaRPr lang="en-US" dirty="0"/>
          </a:p>
        </p:txBody>
      </p:sp>
      <p:sp>
        <p:nvSpPr>
          <p:cNvPr id="3" name="Content Placeholder 2"/>
          <p:cNvSpPr>
            <a:spLocks noGrp="1"/>
          </p:cNvSpPr>
          <p:nvPr>
            <p:ph idx="1"/>
          </p:nvPr>
        </p:nvSpPr>
        <p:spPr/>
        <p:txBody>
          <a:bodyPr>
            <a:normAutofit fontScale="62500" lnSpcReduction="20000"/>
          </a:bodyPr>
          <a:lstStyle/>
          <a:p>
            <a:pPr marL="342900" lvl="1">
              <a:buClr>
                <a:schemeClr val="accent1"/>
              </a:buClr>
            </a:pPr>
            <a:r>
              <a:rPr lang="en-US" sz="2400" u="sng" dirty="0" smtClean="0"/>
              <a:t>Combined Experimental and Ex Post Facto Design</a:t>
            </a:r>
          </a:p>
          <a:p>
            <a:pPr marL="114300" lvl="1" indent="0">
              <a:buClr>
                <a:schemeClr val="accent1"/>
              </a:buClr>
              <a:buNone/>
            </a:pPr>
            <a:r>
              <a:rPr lang="en-US" sz="2400" dirty="0" smtClean="0"/>
              <a:t>      </a:t>
            </a:r>
            <a:r>
              <a:rPr lang="en-US" b="1" dirty="0" smtClean="0"/>
              <a:t>Group    Time</a:t>
            </a:r>
            <a:endParaRPr lang="en-US" b="1" dirty="0"/>
          </a:p>
          <a:p>
            <a:pPr marL="411480" lvl="1" indent="0">
              <a:buNone/>
            </a:pPr>
            <a:endParaRPr lang="en-US" sz="2400" dirty="0" smtClean="0"/>
          </a:p>
          <a:p>
            <a:pPr lvl="2"/>
            <a:endParaRPr lang="en-US" dirty="0" smtClean="0"/>
          </a:p>
          <a:p>
            <a:pPr marL="685800" lvl="2" indent="0">
              <a:buNone/>
            </a:pPr>
            <a:endParaRPr lang="en-US" dirty="0" smtClean="0"/>
          </a:p>
          <a:p>
            <a:pPr lvl="2"/>
            <a:endParaRPr lang="en-US" dirty="0" smtClean="0"/>
          </a:p>
          <a:p>
            <a:pPr lvl="2"/>
            <a:endParaRPr lang="en-US" dirty="0"/>
          </a:p>
          <a:p>
            <a:pPr lvl="2"/>
            <a:endParaRPr lang="en-US" dirty="0" smtClean="0"/>
          </a:p>
          <a:p>
            <a:pPr lvl="2"/>
            <a:endParaRPr lang="en-US" dirty="0"/>
          </a:p>
          <a:p>
            <a:pPr lvl="2"/>
            <a:endParaRPr lang="en-US" dirty="0" smtClean="0"/>
          </a:p>
          <a:p>
            <a:pPr lvl="2"/>
            <a:endParaRPr lang="en-US" dirty="0" smtClean="0"/>
          </a:p>
          <a:p>
            <a:pPr lvl="2"/>
            <a:endParaRPr lang="en-US" sz="1600" dirty="0" smtClean="0"/>
          </a:p>
          <a:p>
            <a:pPr lvl="2"/>
            <a:endParaRPr lang="en-US" sz="2100" b="1" u="sng" dirty="0" smtClean="0"/>
          </a:p>
          <a:p>
            <a:pPr lvl="2"/>
            <a:endParaRPr lang="en-US" sz="2100" b="1" u="sng" dirty="0" smtClean="0"/>
          </a:p>
          <a:p>
            <a:pPr lvl="2"/>
            <a:r>
              <a:rPr lang="en-US" sz="2100" b="1" u="sng" dirty="0" smtClean="0"/>
              <a:t>Ex Post facto Part: </a:t>
            </a:r>
            <a:r>
              <a:rPr lang="en-US" sz="2100" dirty="0" smtClean="0"/>
              <a:t>Divides the sample into two groups based on the participants’ previous experiences</a:t>
            </a:r>
          </a:p>
          <a:p>
            <a:pPr lvl="2"/>
            <a:endParaRPr lang="en-US" sz="2100" b="1" u="sng" dirty="0" smtClean="0"/>
          </a:p>
          <a:p>
            <a:pPr lvl="2"/>
            <a:r>
              <a:rPr lang="en-US" sz="2100" b="1" u="sng" dirty="0" smtClean="0"/>
              <a:t>Experimental Part: </a:t>
            </a:r>
            <a:r>
              <a:rPr lang="en-US" sz="2100" dirty="0" smtClean="0"/>
              <a:t>Randomly assigns members of each group to one of two treatment groups</a:t>
            </a:r>
          </a:p>
          <a:p>
            <a:pPr lvl="2"/>
            <a:endParaRPr lang="en-US" dirty="0" smtClean="0"/>
          </a:p>
          <a:p>
            <a:pPr marL="114300" lvl="1" indent="0">
              <a:buClr>
                <a:schemeClr val="accent1"/>
              </a:buClr>
              <a:buNone/>
            </a:pPr>
            <a:endParaRPr lang="en-US" b="1" dirty="0"/>
          </a:p>
          <a:p>
            <a:endParaRPr lang="en-US" dirty="0"/>
          </a:p>
        </p:txBody>
      </p:sp>
      <p:graphicFrame>
        <p:nvGraphicFramePr>
          <p:cNvPr id="6" name="Table 5"/>
          <p:cNvGraphicFramePr>
            <a:graphicFrameLocks noGrp="1"/>
          </p:cNvGraphicFramePr>
          <p:nvPr>
            <p:extLst/>
          </p:nvPr>
        </p:nvGraphicFramePr>
        <p:xfrm>
          <a:off x="1187624" y="2708920"/>
          <a:ext cx="4648200" cy="2133600"/>
        </p:xfrm>
        <a:graphic>
          <a:graphicData uri="http://schemas.openxmlformats.org/drawingml/2006/table">
            <a:tbl>
              <a:tblPr firstRow="1" bandRow="1">
                <a:tableStyleId>{E8B1032C-EA38-4F05-BA0D-38AFFFC7BED3}</a:tableStyleId>
              </a:tblPr>
              <a:tblGrid>
                <a:gridCol w="809570"/>
                <a:gridCol w="707008"/>
                <a:gridCol w="468858"/>
                <a:gridCol w="884014"/>
                <a:gridCol w="809596"/>
                <a:gridCol w="969154"/>
              </a:tblGrid>
              <a:tr h="553156">
                <a:tc>
                  <a:txBody>
                    <a:bodyPr/>
                    <a:lstStyle/>
                    <a:p>
                      <a:endParaRPr lang="en-US" dirty="0"/>
                    </a:p>
                  </a:txBody>
                  <a:tcPr/>
                </a:tc>
                <a:tc>
                  <a:txBody>
                    <a:bodyPr/>
                    <a:lstStyle/>
                    <a:p>
                      <a:pPr marL="0" algn="l" defTabSz="914400" rtl="0" eaLnBrk="1" latinLnBrk="0" hangingPunct="1"/>
                      <a:r>
                        <a:rPr lang="en-US" sz="1200" b="0" kern="1200" dirty="0" smtClean="0">
                          <a:solidFill>
                            <a:schemeClr val="tx1"/>
                          </a:solidFill>
                          <a:latin typeface="+mn-lt"/>
                          <a:ea typeface="+mn-ea"/>
                          <a:cs typeface="+mn-cs"/>
                        </a:rPr>
                        <a:t>Prior events</a:t>
                      </a:r>
                      <a:endParaRPr lang="en-US" sz="1200" b="0" kern="1200" dirty="0">
                        <a:solidFill>
                          <a:schemeClr val="tx1"/>
                        </a:solidFill>
                        <a:latin typeface="+mn-lt"/>
                        <a:ea typeface="+mn-ea"/>
                        <a:cs typeface="+mn-cs"/>
                      </a:endParaRPr>
                    </a:p>
                  </a:txBody>
                  <a:tcPr/>
                </a:tc>
                <a:tc gridSpan="4">
                  <a:txBody>
                    <a:bodyPr/>
                    <a:lstStyle/>
                    <a:p>
                      <a:pPr algn="l"/>
                      <a:endParaRPr lang="en-US" sz="1400" dirty="0" smtClean="0">
                        <a:solidFill>
                          <a:schemeClr val="tx1"/>
                        </a:solidFill>
                      </a:endParaRPr>
                    </a:p>
                    <a:p>
                      <a:pPr algn="l"/>
                      <a:r>
                        <a:rPr lang="en-US" sz="1200" b="0" dirty="0" smtClean="0">
                          <a:solidFill>
                            <a:schemeClr val="tx1"/>
                          </a:solidFill>
                        </a:rPr>
                        <a:t>Investigation Period</a:t>
                      </a:r>
                      <a:endParaRPr lang="en-US" sz="1200" b="0" dirty="0">
                        <a:solidFill>
                          <a:schemeClr val="tx1"/>
                        </a:solidFill>
                      </a:endParaRPr>
                    </a:p>
                  </a:txBody>
                  <a:tcPr/>
                </a:tc>
                <a:tc hMerge="1">
                  <a:txBody>
                    <a:bodyPr/>
                    <a:lstStyle/>
                    <a:p>
                      <a:pPr algn="ctr"/>
                      <a:endParaRPr lang="en-US" sz="1400" dirty="0">
                        <a:solidFill>
                          <a:srgbClr val="FF0000"/>
                        </a:solidFill>
                      </a:endParaRPr>
                    </a:p>
                  </a:txBody>
                  <a:tcPr/>
                </a:tc>
                <a:tc hMerge="1">
                  <a:txBody>
                    <a:bodyPr/>
                    <a:lstStyle/>
                    <a:p>
                      <a:pPr algn="ctr"/>
                      <a:endParaRPr lang="en-US" sz="1400" dirty="0">
                        <a:solidFill>
                          <a:srgbClr val="FF0000"/>
                        </a:solidFill>
                      </a:endParaRPr>
                    </a:p>
                  </a:txBody>
                  <a:tcPr/>
                </a:tc>
                <a:tc hMerge="1">
                  <a:txBody>
                    <a:bodyPr/>
                    <a:lstStyle/>
                    <a:p>
                      <a:endParaRPr lang="en-US" sz="1400" b="1" kern="1200" dirty="0">
                        <a:solidFill>
                          <a:srgbClr val="FF0000"/>
                        </a:solidFill>
                        <a:latin typeface="+mn-lt"/>
                        <a:ea typeface="+mn-ea"/>
                        <a:cs typeface="+mn-cs"/>
                      </a:endParaRPr>
                    </a:p>
                  </a:txBody>
                  <a:tcPr/>
                </a:tc>
              </a:tr>
              <a:tr h="395111">
                <a:tc rowSpan="2">
                  <a:txBody>
                    <a:bodyPr/>
                    <a:lstStyle/>
                    <a:p>
                      <a:r>
                        <a:rPr lang="en-US" sz="1200" b="1" dirty="0" smtClean="0"/>
                        <a:t>Group1</a:t>
                      </a:r>
                      <a:endParaRPr lang="en-US" sz="1200" b="1" dirty="0"/>
                    </a:p>
                  </a:txBody>
                  <a:tcPr/>
                </a:tc>
                <a:tc rowSpan="2">
                  <a:txBody>
                    <a:bodyPr/>
                    <a:lstStyle/>
                    <a:p>
                      <a:r>
                        <a:rPr lang="en-US" sz="1200" b="1" dirty="0" err="1" smtClean="0"/>
                        <a:t>Exp</a:t>
                      </a:r>
                      <a:r>
                        <a:rPr lang="en-US" sz="1050" b="0" dirty="0" err="1" smtClean="0"/>
                        <a:t>a</a:t>
                      </a:r>
                      <a:endParaRPr lang="en-US" sz="1050" b="0" dirty="0" smtClean="0"/>
                    </a:p>
                  </a:txBody>
                  <a:tcPr/>
                </a:tc>
                <a:tc rowSpan="2">
                  <a:txBody>
                    <a:bodyPr/>
                    <a:lstStyle/>
                    <a:p>
                      <a:r>
                        <a:rPr lang="en-US" sz="1050" b="0" dirty="0" smtClean="0"/>
                        <a:t>Random assignment</a:t>
                      </a:r>
                    </a:p>
                  </a:txBody>
                  <a:tcPr vert="vert270"/>
                </a:tc>
                <a:tc>
                  <a:txBody>
                    <a:bodyPr/>
                    <a:lstStyle/>
                    <a:p>
                      <a:pPr algn="ctr"/>
                      <a:r>
                        <a:rPr lang="en-US" sz="1200" b="1" dirty="0" smtClean="0"/>
                        <a:t>Group 1a</a:t>
                      </a:r>
                      <a:endParaRPr lang="en-US" sz="1200" b="1" dirty="0"/>
                    </a:p>
                  </a:txBody>
                  <a:tcPr/>
                </a:tc>
                <a:tc>
                  <a:txBody>
                    <a:bodyPr/>
                    <a:lstStyle/>
                    <a:p>
                      <a:pPr algn="ctr"/>
                      <a:r>
                        <a:rPr lang="en-US" sz="1200" b="1" dirty="0" err="1" smtClean="0"/>
                        <a:t>Txa</a:t>
                      </a:r>
                      <a:endParaRPr lang="en-US" sz="1200" b="1" dirty="0"/>
                    </a:p>
                  </a:txBody>
                  <a:tcPr/>
                </a:tc>
                <a:tc>
                  <a:txBody>
                    <a:bodyPr/>
                    <a:lstStyle/>
                    <a:p>
                      <a:pPr algn="ctr"/>
                      <a:r>
                        <a:rPr lang="en-US" sz="1200" b="1" dirty="0" err="1" smtClean="0"/>
                        <a:t>Obs</a:t>
                      </a:r>
                      <a:endParaRPr lang="en-US" sz="1200" b="1" dirty="0"/>
                    </a:p>
                  </a:txBody>
                  <a:tcPr/>
                </a:tc>
              </a:tr>
              <a:tr h="395111">
                <a:tc vMerge="1">
                  <a:txBody>
                    <a:bodyPr/>
                    <a:lstStyle/>
                    <a:p>
                      <a:endParaRPr lang="en-US" sz="1200" dirty="0" smtClean="0"/>
                    </a:p>
                  </a:txBody>
                  <a:tcPr/>
                </a:tc>
                <a:tc vMerge="1">
                  <a:txBody>
                    <a:bodyPr/>
                    <a:lstStyle/>
                    <a:p>
                      <a:endParaRPr lang="en-US" sz="1200" dirty="0"/>
                    </a:p>
                  </a:txBody>
                  <a:tcPr/>
                </a:tc>
                <a:tc vMerge="1">
                  <a:txBody>
                    <a:bodyPr/>
                    <a:lstStyle/>
                    <a:p>
                      <a:endParaRPr lang="en-US"/>
                    </a:p>
                  </a:txBody>
                  <a:tcPr/>
                </a:tc>
                <a:tc>
                  <a:txBody>
                    <a:bodyPr/>
                    <a:lstStyle/>
                    <a:p>
                      <a:pPr algn="ctr"/>
                      <a:r>
                        <a:rPr lang="en-US" sz="1200" b="1" dirty="0" smtClean="0"/>
                        <a:t>Group 1b</a:t>
                      </a:r>
                      <a:endParaRPr lang="en-US" sz="1200" b="1" dirty="0"/>
                    </a:p>
                  </a:txBody>
                  <a:tcPr/>
                </a:tc>
                <a:tc>
                  <a:txBody>
                    <a:bodyPr/>
                    <a:lstStyle/>
                    <a:p>
                      <a:pPr algn="ctr"/>
                      <a:r>
                        <a:rPr lang="en-US" sz="1200" b="1" dirty="0" err="1" smtClean="0"/>
                        <a:t>Txb</a:t>
                      </a:r>
                      <a:endParaRPr lang="en-US" sz="1200" b="1" dirty="0"/>
                    </a:p>
                  </a:txBody>
                  <a:tcPr/>
                </a:tc>
                <a:tc>
                  <a:txBody>
                    <a:bodyPr/>
                    <a:lstStyle/>
                    <a:p>
                      <a:pPr algn="ctr"/>
                      <a:r>
                        <a:rPr lang="en-US" sz="1200" b="1" dirty="0" err="1" smtClean="0"/>
                        <a:t>Obs</a:t>
                      </a:r>
                      <a:endParaRPr lang="en-US" sz="1200" b="1" dirty="0"/>
                    </a:p>
                  </a:txBody>
                  <a:tcPr/>
                </a:tc>
              </a:tr>
              <a:tr h="395111">
                <a:tc rowSpan="2">
                  <a:txBody>
                    <a:bodyPr/>
                    <a:lstStyle/>
                    <a:p>
                      <a:pPr algn="ctr"/>
                      <a:r>
                        <a:rPr lang="en-US" sz="1200" b="1" dirty="0" smtClean="0"/>
                        <a:t>Group2</a:t>
                      </a:r>
                      <a:endParaRPr lang="en-US" sz="1200" b="1" dirty="0"/>
                    </a:p>
                  </a:txBody>
                  <a:tcPr/>
                </a:tc>
                <a:tc rowSpan="2">
                  <a:txBody>
                    <a:bodyPr/>
                    <a:lstStyle/>
                    <a:p>
                      <a:pPr algn="ctr"/>
                      <a:r>
                        <a:rPr lang="en-US" sz="1200" b="1" dirty="0" err="1" smtClean="0"/>
                        <a:t>Exp</a:t>
                      </a:r>
                      <a:r>
                        <a:rPr lang="en-US" sz="1050" b="0" dirty="0" err="1" smtClean="0"/>
                        <a:t>b</a:t>
                      </a:r>
                      <a:endParaRPr lang="en-US" sz="1050" b="0" dirty="0"/>
                    </a:p>
                  </a:txBody>
                  <a:tcPr/>
                </a:tc>
                <a:tc rowSpan="2">
                  <a:txBody>
                    <a:bodyPr/>
                    <a:lstStyle/>
                    <a:p>
                      <a:pPr algn="ctr"/>
                      <a:r>
                        <a:rPr lang="en-US" sz="1050" b="0" dirty="0" smtClean="0"/>
                        <a:t>Random assignment</a:t>
                      </a:r>
                      <a:endParaRPr lang="en-US" sz="1050" b="0" dirty="0"/>
                    </a:p>
                  </a:txBody>
                  <a:tcPr vert="vert270"/>
                </a:tc>
                <a:tc>
                  <a:txBody>
                    <a:bodyPr/>
                    <a:lstStyle/>
                    <a:p>
                      <a:pPr algn="ctr"/>
                      <a:r>
                        <a:rPr lang="en-US" sz="1200" b="1" dirty="0" smtClean="0"/>
                        <a:t>Group 2a</a:t>
                      </a:r>
                      <a:endParaRPr lang="en-US" sz="1200" b="1" dirty="0"/>
                    </a:p>
                  </a:txBody>
                  <a:tcPr/>
                </a:tc>
                <a:tc>
                  <a:txBody>
                    <a:bodyPr/>
                    <a:lstStyle/>
                    <a:p>
                      <a:pPr algn="ctr"/>
                      <a:r>
                        <a:rPr lang="en-US" sz="1200" b="1" dirty="0" err="1" smtClean="0"/>
                        <a:t>Txa</a:t>
                      </a:r>
                      <a:endParaRPr lang="en-US" sz="1200" b="1" dirty="0"/>
                    </a:p>
                  </a:txBody>
                  <a:tcPr/>
                </a:tc>
                <a:tc>
                  <a:txBody>
                    <a:bodyPr/>
                    <a:lstStyle/>
                    <a:p>
                      <a:pPr algn="ctr"/>
                      <a:r>
                        <a:rPr lang="en-US" sz="1200" b="1" dirty="0" err="1" smtClean="0"/>
                        <a:t>Obs</a:t>
                      </a:r>
                      <a:endParaRPr lang="en-US" sz="1200" b="1" dirty="0"/>
                    </a:p>
                  </a:txBody>
                  <a:tcPr/>
                </a:tc>
              </a:tr>
              <a:tr h="395111">
                <a:tc vMerge="1">
                  <a:txBody>
                    <a:bodyPr/>
                    <a:lstStyle/>
                    <a:p>
                      <a:endParaRPr lang="en-US" sz="1200" b="1" dirty="0"/>
                    </a:p>
                  </a:txBody>
                  <a:tcPr/>
                </a:tc>
                <a:tc vMerge="1">
                  <a:txBody>
                    <a:bodyPr/>
                    <a:lstStyle/>
                    <a:p>
                      <a:endParaRPr lang="en-US"/>
                    </a:p>
                  </a:txBody>
                  <a:tcPr/>
                </a:tc>
                <a:tc vMerge="1">
                  <a:txBody>
                    <a:bodyPr/>
                    <a:lstStyle/>
                    <a:p>
                      <a:endParaRPr lang="en-US"/>
                    </a:p>
                  </a:txBody>
                  <a:tcPr/>
                </a:tc>
                <a:tc>
                  <a:txBody>
                    <a:bodyPr/>
                    <a:lstStyle/>
                    <a:p>
                      <a:pPr algn="ctr"/>
                      <a:r>
                        <a:rPr lang="en-US" sz="1200" b="1" dirty="0" smtClean="0"/>
                        <a:t>Group 2b</a:t>
                      </a:r>
                      <a:endParaRPr lang="en-US" sz="1200" b="1" dirty="0"/>
                    </a:p>
                  </a:txBody>
                  <a:tcPr/>
                </a:tc>
                <a:tc>
                  <a:txBody>
                    <a:bodyPr/>
                    <a:lstStyle/>
                    <a:p>
                      <a:pPr algn="ctr"/>
                      <a:r>
                        <a:rPr lang="en-US" sz="1200" b="1" dirty="0" err="1" smtClean="0"/>
                        <a:t>Txb</a:t>
                      </a:r>
                      <a:endParaRPr lang="en-US" sz="1200" b="1" dirty="0"/>
                    </a:p>
                  </a:txBody>
                  <a:tcPr/>
                </a:tc>
                <a:tc>
                  <a:txBody>
                    <a:bodyPr/>
                    <a:lstStyle/>
                    <a:p>
                      <a:pPr algn="ctr"/>
                      <a:r>
                        <a:rPr lang="en-US" sz="1200" b="1" dirty="0" err="1" smtClean="0"/>
                        <a:t>Obs</a:t>
                      </a:r>
                      <a:endParaRPr lang="en-US" sz="1200" b="1" dirty="0"/>
                    </a:p>
                  </a:txBody>
                  <a:tcPr/>
                </a:tc>
              </a:tr>
            </a:tbl>
          </a:graphicData>
        </a:graphic>
      </p:graphicFrame>
      <p:cxnSp>
        <p:nvCxnSpPr>
          <p:cNvPr id="8" name="Straight Arrow Connector 7"/>
          <p:cNvCxnSpPr/>
          <p:nvPr/>
        </p:nvCxnSpPr>
        <p:spPr>
          <a:xfrm>
            <a:off x="2771800" y="2420888"/>
            <a:ext cx="3048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7" name="Straight Arrow Connector 6"/>
          <p:cNvCxnSpPr/>
          <p:nvPr/>
        </p:nvCxnSpPr>
        <p:spPr>
          <a:xfrm>
            <a:off x="4427984" y="2996952"/>
            <a:ext cx="30480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69807009"/>
      </p:ext>
    </p:extLst>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Factorial design</a:t>
            </a:r>
            <a:endParaRPr lang="en-US" dirty="0"/>
          </a:p>
        </p:txBody>
      </p:sp>
      <p:sp>
        <p:nvSpPr>
          <p:cNvPr id="3" name="Content Placeholder 2"/>
          <p:cNvSpPr>
            <a:spLocks noGrp="1"/>
          </p:cNvSpPr>
          <p:nvPr>
            <p:ph idx="1"/>
          </p:nvPr>
        </p:nvSpPr>
        <p:spPr/>
        <p:txBody>
          <a:bodyPr/>
          <a:lstStyle/>
          <a:p>
            <a:r>
              <a:rPr lang="en-US" dirty="0" smtClean="0"/>
              <a:t>Enables Researcher to study:</a:t>
            </a:r>
          </a:p>
          <a:p>
            <a:pPr lvl="1"/>
            <a:endParaRPr lang="en-US" dirty="0" smtClean="0"/>
          </a:p>
          <a:p>
            <a:pPr lvl="1"/>
            <a:r>
              <a:rPr lang="en-US" dirty="0" smtClean="0"/>
              <a:t>How an experimental manipulation influences a dependent</a:t>
            </a:r>
          </a:p>
          <a:p>
            <a:pPr lvl="1"/>
            <a:endParaRPr lang="en-US" dirty="0" smtClean="0"/>
          </a:p>
          <a:p>
            <a:pPr lvl="1"/>
            <a:endParaRPr lang="en-US" dirty="0"/>
          </a:p>
          <a:p>
            <a:pPr lvl="1"/>
            <a:r>
              <a:rPr lang="en-US" dirty="0" smtClean="0"/>
              <a:t>How a previous experience interacts with manipulation</a:t>
            </a:r>
          </a:p>
          <a:p>
            <a:pPr lvl="1"/>
            <a:endParaRPr lang="en-US" dirty="0"/>
          </a:p>
        </p:txBody>
      </p:sp>
    </p:spTree>
    <p:extLst>
      <p:ext uri="{BB962C8B-B14F-4D97-AF65-F5344CB8AC3E}">
        <p14:creationId xmlns:p14="http://schemas.microsoft.com/office/powerpoint/2010/main" val="1130101267"/>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smtClean="0"/>
              <a:t>When we do Research, we…</a:t>
            </a:r>
            <a:endParaRPr lang="en-GB" smtClean="0"/>
          </a:p>
        </p:txBody>
      </p:sp>
      <p:sp>
        <p:nvSpPr>
          <p:cNvPr id="9219" name="Rectangle 3"/>
          <p:cNvSpPr>
            <a:spLocks noGrp="1" noChangeArrowheads="1"/>
          </p:cNvSpPr>
          <p:nvPr>
            <p:ph type="body" idx="1"/>
          </p:nvPr>
        </p:nvSpPr>
        <p:spPr/>
        <p:txBody>
          <a:bodyPr/>
          <a:lstStyle/>
          <a:p>
            <a:pPr eaLnBrk="1" hangingPunct="1"/>
            <a:r>
              <a:rPr lang="en-US" sz="2800" dirty="0" smtClean="0"/>
              <a:t>Observe</a:t>
            </a:r>
          </a:p>
          <a:p>
            <a:pPr eaLnBrk="1" hangingPunct="1"/>
            <a:r>
              <a:rPr lang="en-US" sz="2800" dirty="0" smtClean="0"/>
              <a:t>Measure</a:t>
            </a:r>
          </a:p>
          <a:p>
            <a:pPr eaLnBrk="1" hangingPunct="1"/>
            <a:r>
              <a:rPr lang="en-US" sz="2800" dirty="0" smtClean="0"/>
              <a:t>Describe</a:t>
            </a:r>
          </a:p>
          <a:p>
            <a:pPr eaLnBrk="1" hangingPunct="1"/>
            <a:r>
              <a:rPr lang="en-US" sz="2800" dirty="0" smtClean="0"/>
              <a:t>Compare</a:t>
            </a:r>
          </a:p>
          <a:p>
            <a:pPr eaLnBrk="1" hangingPunct="1"/>
            <a:r>
              <a:rPr lang="en-US" sz="2800" dirty="0" smtClean="0"/>
              <a:t>Infer</a:t>
            </a:r>
          </a:p>
          <a:p>
            <a:pPr eaLnBrk="1" hangingPunct="1"/>
            <a:r>
              <a:rPr lang="en-US" sz="2800" dirty="0" smtClean="0"/>
              <a:t>Relate</a:t>
            </a:r>
          </a:p>
          <a:p>
            <a:pPr eaLnBrk="1" hangingPunct="1"/>
            <a:r>
              <a:rPr lang="en-US" sz="2800" dirty="0" smtClean="0"/>
              <a:t>Predict</a:t>
            </a:r>
          </a:p>
          <a:p>
            <a:pPr eaLnBrk="1" hangingPunct="1"/>
            <a:r>
              <a:rPr lang="en-US" sz="2800" dirty="0" smtClean="0"/>
              <a:t>etc.</a:t>
            </a:r>
          </a:p>
          <a:p>
            <a:pPr eaLnBrk="1" hangingPunct="1"/>
            <a:endParaRPr lang="en-GB" sz="2800" dirty="0" smtClean="0"/>
          </a:p>
        </p:txBody>
      </p:sp>
    </p:spTree>
    <p:extLst>
      <p:ext uri="{BB962C8B-B14F-4D97-AF65-F5344CB8AC3E}">
        <p14:creationId xmlns:p14="http://schemas.microsoft.com/office/powerpoint/2010/main" val="1266620401"/>
      </p:ext>
    </p:extLst>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dirty="0" smtClean="0"/>
              <a:t>When we do Research, we…</a:t>
            </a:r>
            <a:endParaRPr lang="en-GB" dirty="0" smtClean="0"/>
          </a:p>
        </p:txBody>
      </p:sp>
      <p:sp>
        <p:nvSpPr>
          <p:cNvPr id="10243" name="Rectangle 3"/>
          <p:cNvSpPr>
            <a:spLocks noGrp="1" noChangeArrowheads="1"/>
          </p:cNvSpPr>
          <p:nvPr>
            <p:ph type="body" idx="1"/>
          </p:nvPr>
        </p:nvSpPr>
        <p:spPr/>
        <p:txBody>
          <a:bodyPr/>
          <a:lstStyle/>
          <a:p>
            <a:pPr eaLnBrk="1" hangingPunct="1"/>
            <a:r>
              <a:rPr lang="en-US" sz="2800" dirty="0" smtClean="0"/>
              <a:t>Observe	… using numbers, </a:t>
            </a:r>
            <a:r>
              <a:rPr lang="en-US" sz="2800" dirty="0" err="1" smtClean="0"/>
              <a:t>eg</a:t>
            </a:r>
            <a:r>
              <a:rPr lang="en-US" sz="2800" dirty="0" smtClean="0"/>
              <a:t>. human </a:t>
            </a:r>
            <a:r>
              <a:rPr lang="en-US" sz="2800" dirty="0" err="1" smtClean="0"/>
              <a:t>behaviour</a:t>
            </a:r>
            <a:r>
              <a:rPr lang="en-US" sz="2800" dirty="0" smtClean="0"/>
              <a:t> and response</a:t>
            </a:r>
          </a:p>
          <a:p>
            <a:pPr eaLnBrk="1" hangingPunct="1"/>
            <a:r>
              <a:rPr lang="en-US" sz="2800" dirty="0" smtClean="0"/>
              <a:t>Measure	… using numbers</a:t>
            </a:r>
          </a:p>
          <a:p>
            <a:pPr eaLnBrk="1" hangingPunct="1"/>
            <a:r>
              <a:rPr lang="en-US" sz="2800" dirty="0" smtClean="0"/>
              <a:t>Describe	… using numbers</a:t>
            </a:r>
          </a:p>
          <a:p>
            <a:pPr eaLnBrk="1" hangingPunct="1"/>
            <a:r>
              <a:rPr lang="en-US" sz="2800" dirty="0" smtClean="0"/>
              <a:t>Compare	… using numbers</a:t>
            </a:r>
          </a:p>
          <a:p>
            <a:pPr eaLnBrk="1" hangingPunct="1"/>
            <a:r>
              <a:rPr lang="en-US" sz="2800" dirty="0" smtClean="0"/>
              <a:t>Infer	… using numbers</a:t>
            </a:r>
          </a:p>
          <a:p>
            <a:pPr eaLnBrk="1" hangingPunct="1"/>
            <a:r>
              <a:rPr lang="en-US" sz="2800" dirty="0" smtClean="0"/>
              <a:t>Relate	… using numbers</a:t>
            </a:r>
          </a:p>
          <a:p>
            <a:pPr eaLnBrk="1" hangingPunct="1"/>
            <a:r>
              <a:rPr lang="en-US" sz="2800" dirty="0" smtClean="0"/>
              <a:t>Predict	… using numbers</a:t>
            </a:r>
          </a:p>
          <a:p>
            <a:pPr eaLnBrk="1" hangingPunct="1"/>
            <a:r>
              <a:rPr lang="en-US" sz="2800" dirty="0" smtClean="0"/>
              <a:t>etc.</a:t>
            </a:r>
          </a:p>
          <a:p>
            <a:pPr eaLnBrk="1" hangingPunct="1"/>
            <a:endParaRPr lang="en-GB" sz="2800" dirty="0" smtClean="0"/>
          </a:p>
        </p:txBody>
      </p:sp>
      <p:sp>
        <p:nvSpPr>
          <p:cNvPr id="10244" name="Line 4"/>
          <p:cNvSpPr>
            <a:spLocks noChangeShapeType="1"/>
          </p:cNvSpPr>
          <p:nvPr/>
        </p:nvSpPr>
        <p:spPr bwMode="auto">
          <a:xfrm flipH="1">
            <a:off x="4114800" y="1371600"/>
            <a:ext cx="152400" cy="228600"/>
          </a:xfrm>
          <a:prstGeom prst="line">
            <a:avLst/>
          </a:prstGeom>
          <a:noFill/>
          <a:ln w="38100">
            <a:solidFill>
              <a:schemeClr val="folHlink"/>
            </a:solidFill>
            <a:round/>
            <a:headEnd/>
            <a:tailEnd/>
          </a:ln>
          <a:effectLst/>
        </p:spPr>
        <p:txBody>
          <a:bodyPr lIns="90000" tIns="46800" rIns="90000" bIns="46800" anchor="ctr"/>
          <a:lstStyle/>
          <a:p>
            <a:endParaRPr lang="en-MY"/>
          </a:p>
        </p:txBody>
      </p:sp>
      <p:sp>
        <p:nvSpPr>
          <p:cNvPr id="10245" name="Line 5"/>
          <p:cNvSpPr>
            <a:spLocks noChangeShapeType="1"/>
          </p:cNvSpPr>
          <p:nvPr/>
        </p:nvSpPr>
        <p:spPr bwMode="auto">
          <a:xfrm>
            <a:off x="4267200" y="1371600"/>
            <a:ext cx="76200" cy="228600"/>
          </a:xfrm>
          <a:prstGeom prst="line">
            <a:avLst/>
          </a:prstGeom>
          <a:noFill/>
          <a:ln w="38100">
            <a:solidFill>
              <a:schemeClr val="folHlink"/>
            </a:solidFill>
            <a:round/>
            <a:headEnd/>
            <a:tailEnd/>
          </a:ln>
          <a:effectLst/>
        </p:spPr>
        <p:txBody>
          <a:bodyPr lIns="90000" tIns="46800" rIns="90000" bIns="46800" anchor="ctr"/>
          <a:lstStyle/>
          <a:p>
            <a:endParaRPr lang="en-MY"/>
          </a:p>
        </p:txBody>
      </p:sp>
      <p:sp>
        <p:nvSpPr>
          <p:cNvPr id="10246" name="Text Box 6"/>
          <p:cNvSpPr txBox="1">
            <a:spLocks noChangeArrowheads="1"/>
          </p:cNvSpPr>
          <p:nvPr/>
        </p:nvSpPr>
        <p:spPr bwMode="auto">
          <a:xfrm>
            <a:off x="3352800" y="504825"/>
            <a:ext cx="2286000" cy="579438"/>
          </a:xfrm>
          <a:prstGeom prst="rect">
            <a:avLst/>
          </a:prstGeom>
          <a:noFill/>
          <a:ln w="28575">
            <a:noFill/>
            <a:miter lim="800000"/>
            <a:headEnd/>
            <a:tailEnd/>
          </a:ln>
          <a:effectLst/>
        </p:spPr>
        <p:txBody>
          <a:bodyPr lIns="90000" tIns="46800" rIns="90000" bIns="46800">
            <a:spAutoFit/>
          </a:bodyPr>
          <a:lstStyle/>
          <a:p>
            <a:pPr>
              <a:spcBef>
                <a:spcPct val="50000"/>
              </a:spcBef>
            </a:pPr>
            <a:r>
              <a:rPr lang="en-US" sz="3200"/>
              <a:t>Empirical</a:t>
            </a:r>
            <a:endParaRPr lang="en-GB" sz="3200"/>
          </a:p>
        </p:txBody>
      </p:sp>
      <p:sp>
        <p:nvSpPr>
          <p:cNvPr id="10247" name="Text Box 7"/>
          <p:cNvSpPr txBox="1">
            <a:spLocks noChangeArrowheads="1"/>
          </p:cNvSpPr>
          <p:nvPr/>
        </p:nvSpPr>
        <p:spPr bwMode="auto">
          <a:xfrm>
            <a:off x="5791200" y="2514600"/>
            <a:ext cx="2971800" cy="1949450"/>
          </a:xfrm>
          <a:prstGeom prst="rect">
            <a:avLst/>
          </a:prstGeom>
          <a:solidFill>
            <a:srgbClr val="FFE5E5"/>
          </a:solidFill>
          <a:ln w="28575">
            <a:solidFill>
              <a:schemeClr val="folHlink"/>
            </a:solidFill>
            <a:miter lim="800000"/>
            <a:headEnd/>
            <a:tailEnd/>
          </a:ln>
          <a:effectLst/>
        </p:spPr>
        <p:txBody>
          <a:bodyPr lIns="90000" tIns="46800" rIns="90000" bIns="46800">
            <a:spAutoFit/>
          </a:bodyPr>
          <a:lstStyle/>
          <a:p>
            <a:pPr>
              <a:spcBef>
                <a:spcPct val="50000"/>
              </a:spcBef>
            </a:pPr>
            <a:r>
              <a:rPr lang="en-US" sz="2000" i="1"/>
              <a:t>Empirical</a:t>
            </a:r>
            <a:r>
              <a:rPr lang="en-US" sz="2000"/>
              <a:t> - </a:t>
            </a:r>
            <a:r>
              <a:rPr lang="en-GB" sz="2000"/>
              <a:t>capable of being verified or disproved by observation or experiment </a:t>
            </a:r>
            <a:r>
              <a:rPr lang="en-US" sz="2000"/>
              <a:t> (Websters dictionary)</a:t>
            </a:r>
            <a:endParaRPr lang="en-GB" sz="2000"/>
          </a:p>
        </p:txBody>
      </p:sp>
      <p:sp>
        <p:nvSpPr>
          <p:cNvPr id="657416" name="Text Box 8"/>
          <p:cNvSpPr txBox="1">
            <a:spLocks noChangeArrowheads="1"/>
          </p:cNvSpPr>
          <p:nvPr/>
        </p:nvSpPr>
        <p:spPr bwMode="auto">
          <a:xfrm>
            <a:off x="5791200" y="4832350"/>
            <a:ext cx="2971800" cy="730250"/>
          </a:xfrm>
          <a:prstGeom prst="rect">
            <a:avLst/>
          </a:prstGeom>
          <a:solidFill>
            <a:srgbClr val="FFE5E5"/>
          </a:solidFill>
          <a:ln w="28575">
            <a:solidFill>
              <a:schemeClr val="folHlink"/>
            </a:solidFill>
            <a:miter lim="800000"/>
            <a:headEnd/>
            <a:tailEnd/>
          </a:ln>
          <a:effectLst/>
        </p:spPr>
        <p:txBody>
          <a:bodyPr lIns="90000" tIns="46800" rIns="90000" bIns="46800">
            <a:spAutoFit/>
          </a:bodyPr>
          <a:lstStyle/>
          <a:p>
            <a:pPr>
              <a:spcBef>
                <a:spcPct val="50000"/>
              </a:spcBef>
            </a:pPr>
            <a:r>
              <a:rPr lang="en-US" sz="2000"/>
              <a:t>So, what is non-empirical research?</a:t>
            </a:r>
            <a:endParaRPr lang="en-GB" sz="2000"/>
          </a:p>
        </p:txBody>
      </p:sp>
    </p:spTree>
    <p:extLst>
      <p:ext uri="{BB962C8B-B14F-4D97-AF65-F5344CB8AC3E}">
        <p14:creationId xmlns:p14="http://schemas.microsoft.com/office/powerpoint/2010/main" val="207135593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57416"/>
                                        </p:tgtEl>
                                        <p:attrNameLst>
                                          <p:attrName>style.visibility</p:attrName>
                                        </p:attrNameLst>
                                      </p:cBhvr>
                                      <p:to>
                                        <p:strVal val="visible"/>
                                      </p:to>
                                    </p:set>
                                    <p:animEffect transition="in" filter="wipe(left)">
                                      <p:cBhvr>
                                        <p:cTn id="7" dur="500"/>
                                        <p:tgtEl>
                                          <p:spTgt spid="6574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7416" grpId="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endParaRPr lang="en-US" smtClean="0">
              <a:solidFill>
                <a:schemeClr val="tx1"/>
              </a:solidFill>
            </a:endParaRPr>
          </a:p>
        </p:txBody>
      </p:sp>
      <p:sp>
        <p:nvSpPr>
          <p:cNvPr id="7171" name="Content Placeholder 2"/>
          <p:cNvSpPr>
            <a:spLocks noGrp="1"/>
          </p:cNvSpPr>
          <p:nvPr>
            <p:ph idx="1"/>
          </p:nvPr>
        </p:nvSpPr>
        <p:spPr/>
        <p:txBody>
          <a:bodyPr/>
          <a:lstStyle/>
          <a:p>
            <a:endParaRPr lang="en-US" smtClean="0"/>
          </a:p>
        </p:txBody>
      </p:sp>
      <p:pic>
        <p:nvPicPr>
          <p:cNvPr id="7172" name="Picture 2"/>
          <p:cNvPicPr>
            <a:picLocks noChangeAspect="1" noChangeArrowheads="1"/>
          </p:cNvPicPr>
          <p:nvPr/>
        </p:nvPicPr>
        <p:blipFill>
          <a:blip r:embed="rId2"/>
          <a:srcRect l="37500" t="33009" r="20625" b="14000"/>
          <a:stretch>
            <a:fillRect/>
          </a:stretch>
        </p:blipFill>
        <p:spPr bwMode="auto">
          <a:xfrm>
            <a:off x="265113" y="0"/>
            <a:ext cx="8574087" cy="6781800"/>
          </a:xfrm>
          <a:prstGeom prst="rect">
            <a:avLst/>
          </a:prstGeom>
          <a:noFill/>
          <a:ln w="9525">
            <a:noFill/>
            <a:miter lim="800000"/>
            <a:headEnd/>
            <a:tailEnd/>
          </a:ln>
        </p:spPr>
      </p:pic>
      <p:sp>
        <p:nvSpPr>
          <p:cNvPr id="5" name="Rectangle 4"/>
          <p:cNvSpPr>
            <a:spLocks noChangeArrowheads="1"/>
          </p:cNvSpPr>
          <p:nvPr/>
        </p:nvSpPr>
        <p:spPr bwMode="auto">
          <a:xfrm>
            <a:off x="-12700" y="6019800"/>
            <a:ext cx="2755900" cy="523875"/>
          </a:xfrm>
          <a:prstGeom prst="rect">
            <a:avLst/>
          </a:prstGeom>
          <a:noFill/>
          <a:ln w="9525">
            <a:noFill/>
            <a:miter lim="800000"/>
            <a:headEnd/>
            <a:tailEnd/>
          </a:ln>
        </p:spPr>
        <p:txBody>
          <a:bodyPr wrap="none">
            <a:spAutoFit/>
          </a:bodyPr>
          <a:lstStyle/>
          <a:p>
            <a:pPr algn="r"/>
            <a:r>
              <a:rPr lang="en-US" sz="2800"/>
              <a:t>(Crotty, 1998:5) </a:t>
            </a:r>
          </a:p>
        </p:txBody>
      </p:sp>
    </p:spTree>
    <p:extLst>
      <p:ext uri="{BB962C8B-B14F-4D97-AF65-F5344CB8AC3E}">
        <p14:creationId xmlns:p14="http://schemas.microsoft.com/office/powerpoint/2010/main" val="15682074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smtClean="0"/>
              <a:t>Observe</a:t>
            </a:r>
          </a:p>
        </p:txBody>
      </p:sp>
      <p:sp>
        <p:nvSpPr>
          <p:cNvPr id="12291" name="Rectangle 3"/>
          <p:cNvSpPr>
            <a:spLocks noGrp="1" noChangeArrowheads="1"/>
          </p:cNvSpPr>
          <p:nvPr>
            <p:ph type="body" idx="1"/>
          </p:nvPr>
        </p:nvSpPr>
        <p:spPr/>
        <p:txBody>
          <a:bodyPr/>
          <a:lstStyle/>
          <a:p>
            <a:pPr eaLnBrk="1" hangingPunct="1"/>
            <a:r>
              <a:rPr lang="en-US" smtClean="0"/>
              <a:t>Observations are gathered…</a:t>
            </a:r>
          </a:p>
          <a:p>
            <a:pPr lvl="1" eaLnBrk="1" hangingPunct="1"/>
            <a:r>
              <a:rPr lang="en-US" smtClean="0"/>
              <a:t>Manually</a:t>
            </a:r>
          </a:p>
          <a:p>
            <a:pPr lvl="2" eaLnBrk="1" hangingPunct="1"/>
            <a:r>
              <a:rPr lang="en-US" smtClean="0"/>
              <a:t>Human observers using log sheets, notebooks, questionnaires, etc.</a:t>
            </a:r>
          </a:p>
          <a:p>
            <a:pPr lvl="1" eaLnBrk="1" hangingPunct="1"/>
            <a:r>
              <a:rPr lang="en-US" smtClean="0"/>
              <a:t>Automatically</a:t>
            </a:r>
          </a:p>
          <a:p>
            <a:pPr lvl="2" eaLnBrk="1" hangingPunct="1"/>
            <a:r>
              <a:rPr lang="en-US" smtClean="0"/>
              <a:t>Sensors, switches, cameras, etc.</a:t>
            </a:r>
          </a:p>
          <a:p>
            <a:pPr lvl="2" eaLnBrk="1" hangingPunct="1"/>
            <a:r>
              <a:rPr lang="en-US" smtClean="0"/>
              <a:t>Computer + software to log events + timestamps</a:t>
            </a:r>
          </a:p>
          <a:p>
            <a:pPr lvl="2" eaLnBrk="1" hangingPunct="1"/>
            <a:endParaRPr lang="en-US" sz="1600" smtClean="0"/>
          </a:p>
        </p:txBody>
      </p:sp>
    </p:spTree>
    <p:extLst>
      <p:ext uri="{BB962C8B-B14F-4D97-AF65-F5344CB8AC3E}">
        <p14:creationId xmlns:p14="http://schemas.microsoft.com/office/powerpoint/2010/main" val="33462600"/>
      </p:ext>
    </p:extLst>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2209800" y="609600"/>
            <a:ext cx="6934200" cy="533400"/>
          </a:xfrm>
        </p:spPr>
        <p:txBody>
          <a:bodyPr/>
          <a:lstStyle/>
          <a:p>
            <a:pPr eaLnBrk="1" hangingPunct="1"/>
            <a:r>
              <a:rPr lang="en-US" altLang="en-US" b="1" smtClean="0">
                <a:ea typeface="ＭＳ Ｐゴシック" pitchFamily="34" charset="-128"/>
              </a:rPr>
              <a:t>Data Collection Methods</a:t>
            </a:r>
          </a:p>
        </p:txBody>
      </p:sp>
      <p:sp>
        <p:nvSpPr>
          <p:cNvPr id="3075" name="Content Placeholder 2"/>
          <p:cNvSpPr>
            <a:spLocks noGrp="1"/>
          </p:cNvSpPr>
          <p:nvPr>
            <p:ph idx="1"/>
          </p:nvPr>
        </p:nvSpPr>
        <p:spPr>
          <a:xfrm>
            <a:off x="228600" y="1828800"/>
            <a:ext cx="8686800" cy="4114800"/>
          </a:xfrm>
        </p:spPr>
        <p:txBody>
          <a:bodyPr/>
          <a:lstStyle/>
          <a:p>
            <a:pPr eaLnBrk="1" hangingPunct="1"/>
            <a:r>
              <a:rPr lang="en-US" altLang="en-US" dirty="0" smtClean="0">
                <a:ea typeface="ＭＳ Ｐゴシック" pitchFamily="34" charset="-128"/>
              </a:rPr>
              <a:t>Observation</a:t>
            </a:r>
          </a:p>
          <a:p>
            <a:pPr eaLnBrk="1" hangingPunct="1"/>
            <a:r>
              <a:rPr lang="en-US" altLang="en-US" dirty="0" smtClean="0">
                <a:ea typeface="ＭＳ Ｐゴシック" pitchFamily="34" charset="-128"/>
              </a:rPr>
              <a:t>Interview</a:t>
            </a:r>
          </a:p>
          <a:p>
            <a:pPr eaLnBrk="1" hangingPunct="1"/>
            <a:r>
              <a:rPr lang="en-US" altLang="en-US" dirty="0" smtClean="0">
                <a:ea typeface="ＭＳ Ｐゴシック" pitchFamily="34" charset="-128"/>
              </a:rPr>
              <a:t>Focus Group</a:t>
            </a:r>
          </a:p>
          <a:p>
            <a:pPr eaLnBrk="1" hangingPunct="1"/>
            <a:endParaRPr lang="en-US" altLang="en-US" dirty="0" smtClean="0">
              <a:ea typeface="ＭＳ Ｐゴシック" pitchFamily="34" charset="-128"/>
            </a:endParaRPr>
          </a:p>
        </p:txBody>
      </p:sp>
    </p:spTree>
    <p:extLst>
      <p:ext uri="{BB962C8B-B14F-4D97-AF65-F5344CB8AC3E}">
        <p14:creationId xmlns:p14="http://schemas.microsoft.com/office/powerpoint/2010/main" val="8364867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animEffect transition="in" filter="fade">
                                      <p:cBhvr>
                                        <p:cTn id="7" dur="1000"/>
                                        <p:tgtEl>
                                          <p:spTgt spid="30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075">
                                            <p:txEl>
                                              <p:pRg st="1" end="1"/>
                                            </p:txEl>
                                          </p:spTgt>
                                        </p:tgtEl>
                                        <p:attrNameLst>
                                          <p:attrName>style.visibility</p:attrName>
                                        </p:attrNameLst>
                                      </p:cBhvr>
                                      <p:to>
                                        <p:strVal val="visible"/>
                                      </p:to>
                                    </p:set>
                                    <p:animEffect transition="in" filter="fade">
                                      <p:cBhvr>
                                        <p:cTn id="12" dur="1000"/>
                                        <p:tgtEl>
                                          <p:spTgt spid="307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075">
                                            <p:txEl>
                                              <p:pRg st="2" end="2"/>
                                            </p:txEl>
                                          </p:spTgt>
                                        </p:tgtEl>
                                        <p:attrNameLst>
                                          <p:attrName>style.visibility</p:attrName>
                                        </p:attrNameLst>
                                      </p:cBhvr>
                                      <p:to>
                                        <p:strVal val="visible"/>
                                      </p:to>
                                    </p:set>
                                    <p:animEffect transition="in" filter="fade">
                                      <p:cBhvr>
                                        <p:cTn id="17" dur="1000"/>
                                        <p:tgtEl>
                                          <p:spTgt spid="307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3429000" y="609600"/>
            <a:ext cx="5715000" cy="533400"/>
          </a:xfrm>
        </p:spPr>
        <p:txBody>
          <a:bodyPr/>
          <a:lstStyle/>
          <a:p>
            <a:pPr eaLnBrk="1" hangingPunct="1"/>
            <a:r>
              <a:rPr lang="en-US" altLang="en-US" b="1" smtClean="0">
                <a:ea typeface="ＭＳ Ｐゴシック" pitchFamily="34" charset="-128"/>
              </a:rPr>
              <a:t>Observation</a:t>
            </a:r>
          </a:p>
        </p:txBody>
      </p:sp>
      <p:graphicFrame>
        <p:nvGraphicFramePr>
          <p:cNvPr id="6" name="Diagram 5"/>
          <p:cNvGraphicFramePr/>
          <p:nvPr/>
        </p:nvGraphicFramePr>
        <p:xfrm>
          <a:off x="439008" y="908720"/>
          <a:ext cx="8215198" cy="54726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54926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E0A09636-96C0-4242-BDAC-F5C5673A33E3}"/>
                                            </p:graphicEl>
                                          </p:spTgt>
                                        </p:tgtEl>
                                        <p:attrNameLst>
                                          <p:attrName>style.visibility</p:attrName>
                                        </p:attrNameLst>
                                      </p:cBhvr>
                                      <p:to>
                                        <p:strVal val="visible"/>
                                      </p:to>
                                    </p:set>
                                    <p:animEffect transition="in" filter="fade">
                                      <p:cBhvr>
                                        <p:cTn id="7" dur="500"/>
                                        <p:tgtEl>
                                          <p:spTgt spid="6">
                                            <p:graphicEl>
                                              <a:dgm id="{E0A09636-96C0-4242-BDAC-F5C5673A33E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FD3FE062-F74E-45D3-A6D9-6750168BEDAF}"/>
                                            </p:graphicEl>
                                          </p:spTgt>
                                        </p:tgtEl>
                                        <p:attrNameLst>
                                          <p:attrName>style.visibility</p:attrName>
                                        </p:attrNameLst>
                                      </p:cBhvr>
                                      <p:to>
                                        <p:strVal val="visible"/>
                                      </p:to>
                                    </p:set>
                                    <p:animEffect transition="in" filter="fade">
                                      <p:cBhvr>
                                        <p:cTn id="10" dur="500"/>
                                        <p:tgtEl>
                                          <p:spTgt spid="6">
                                            <p:graphicEl>
                                              <a:dgm id="{FD3FE062-F74E-45D3-A6D9-6750168BEDAF}"/>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graphicEl>
                                              <a:dgm id="{B3A29B6A-B156-4004-82FB-A50733EA64A6}"/>
                                            </p:graphicEl>
                                          </p:spTgt>
                                        </p:tgtEl>
                                        <p:attrNameLst>
                                          <p:attrName>style.visibility</p:attrName>
                                        </p:attrNameLst>
                                      </p:cBhvr>
                                      <p:to>
                                        <p:strVal val="visible"/>
                                      </p:to>
                                    </p:set>
                                    <p:animEffect transition="in" filter="fade">
                                      <p:cBhvr>
                                        <p:cTn id="13" dur="500"/>
                                        <p:tgtEl>
                                          <p:spTgt spid="6">
                                            <p:graphicEl>
                                              <a:dgm id="{B3A29B6A-B156-4004-82FB-A50733EA64A6}"/>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graphicEl>
                                              <a:dgm id="{919ED650-D8C8-4DB8-8F6A-D443DE544911}"/>
                                            </p:graphicEl>
                                          </p:spTgt>
                                        </p:tgtEl>
                                        <p:attrNameLst>
                                          <p:attrName>style.visibility</p:attrName>
                                        </p:attrNameLst>
                                      </p:cBhvr>
                                      <p:to>
                                        <p:strVal val="visible"/>
                                      </p:to>
                                    </p:set>
                                    <p:animEffect transition="in" filter="fade">
                                      <p:cBhvr>
                                        <p:cTn id="18" dur="500"/>
                                        <p:tgtEl>
                                          <p:spTgt spid="6">
                                            <p:graphicEl>
                                              <a:dgm id="{919ED650-D8C8-4DB8-8F6A-D443DE544911}"/>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graphicEl>
                                              <a:dgm id="{987538CD-8E58-48C7-A867-7CCCD36F4FAF}"/>
                                            </p:graphicEl>
                                          </p:spTgt>
                                        </p:tgtEl>
                                        <p:attrNameLst>
                                          <p:attrName>style.visibility</p:attrName>
                                        </p:attrNameLst>
                                      </p:cBhvr>
                                      <p:to>
                                        <p:strVal val="visible"/>
                                      </p:to>
                                    </p:set>
                                    <p:animEffect transition="in" filter="fade">
                                      <p:cBhvr>
                                        <p:cTn id="21" dur="500"/>
                                        <p:tgtEl>
                                          <p:spTgt spid="6">
                                            <p:graphicEl>
                                              <a:dgm id="{987538CD-8E58-48C7-A867-7CCCD36F4FAF}"/>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graphicEl>
                                              <a:dgm id="{499CA2FA-DEDB-43AB-871C-651F532DE96D}"/>
                                            </p:graphicEl>
                                          </p:spTgt>
                                        </p:tgtEl>
                                        <p:attrNameLst>
                                          <p:attrName>style.visibility</p:attrName>
                                        </p:attrNameLst>
                                      </p:cBhvr>
                                      <p:to>
                                        <p:strVal val="visible"/>
                                      </p:to>
                                    </p:set>
                                    <p:animEffect transition="in" filter="fade">
                                      <p:cBhvr>
                                        <p:cTn id="24" dur="500"/>
                                        <p:tgtEl>
                                          <p:spTgt spid="6">
                                            <p:graphicEl>
                                              <a:dgm id="{499CA2FA-DEDB-43AB-871C-651F532DE96D}"/>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graphicEl>
                                              <a:dgm id="{04DFD28F-4D4D-4A00-A51A-DC994ACB3059}"/>
                                            </p:graphicEl>
                                          </p:spTgt>
                                        </p:tgtEl>
                                        <p:attrNameLst>
                                          <p:attrName>style.visibility</p:attrName>
                                        </p:attrNameLst>
                                      </p:cBhvr>
                                      <p:to>
                                        <p:strVal val="visible"/>
                                      </p:to>
                                    </p:set>
                                    <p:animEffect transition="in" filter="fade">
                                      <p:cBhvr>
                                        <p:cTn id="27" dur="500"/>
                                        <p:tgtEl>
                                          <p:spTgt spid="6">
                                            <p:graphicEl>
                                              <a:dgm id="{04DFD28F-4D4D-4A00-A51A-DC994ACB3059}"/>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graphicEl>
                                              <a:dgm id="{54AA54D8-C955-4454-AE00-67495E69A83C}"/>
                                            </p:graphicEl>
                                          </p:spTgt>
                                        </p:tgtEl>
                                        <p:attrNameLst>
                                          <p:attrName>style.visibility</p:attrName>
                                        </p:attrNameLst>
                                      </p:cBhvr>
                                      <p:to>
                                        <p:strVal val="visible"/>
                                      </p:to>
                                    </p:set>
                                    <p:animEffect transition="in" filter="fade">
                                      <p:cBhvr>
                                        <p:cTn id="32" dur="500"/>
                                        <p:tgtEl>
                                          <p:spTgt spid="6">
                                            <p:graphicEl>
                                              <a:dgm id="{54AA54D8-C955-4454-AE00-67495E69A83C}"/>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graphicEl>
                                              <a:dgm id="{DB638A33-5BBB-496E-B089-7F08E40DF00B}"/>
                                            </p:graphicEl>
                                          </p:spTgt>
                                        </p:tgtEl>
                                        <p:attrNameLst>
                                          <p:attrName>style.visibility</p:attrName>
                                        </p:attrNameLst>
                                      </p:cBhvr>
                                      <p:to>
                                        <p:strVal val="visible"/>
                                      </p:to>
                                    </p:set>
                                    <p:animEffect transition="in" filter="fade">
                                      <p:cBhvr>
                                        <p:cTn id="35" dur="500"/>
                                        <p:tgtEl>
                                          <p:spTgt spid="6">
                                            <p:graphicEl>
                                              <a:dgm id="{DB638A33-5BBB-496E-B089-7F08E40DF00B}"/>
                                            </p:graphic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graphicEl>
                                              <a:dgm id="{9E3826D2-8994-46EC-A1AE-E475D85A602B}"/>
                                            </p:graphicEl>
                                          </p:spTgt>
                                        </p:tgtEl>
                                        <p:attrNameLst>
                                          <p:attrName>style.visibility</p:attrName>
                                        </p:attrNameLst>
                                      </p:cBhvr>
                                      <p:to>
                                        <p:strVal val="visible"/>
                                      </p:to>
                                    </p:set>
                                    <p:animEffect transition="in" filter="fade">
                                      <p:cBhvr>
                                        <p:cTn id="38" dur="500"/>
                                        <p:tgtEl>
                                          <p:spTgt spid="6">
                                            <p:graphicEl>
                                              <a:dgm id="{9E3826D2-8994-46EC-A1AE-E475D85A602B}"/>
                                            </p:graphic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graphicEl>
                                              <a:dgm id="{7A8AC2BB-C36E-432D-B334-6A622418715B}"/>
                                            </p:graphicEl>
                                          </p:spTgt>
                                        </p:tgtEl>
                                        <p:attrNameLst>
                                          <p:attrName>style.visibility</p:attrName>
                                        </p:attrNameLst>
                                      </p:cBhvr>
                                      <p:to>
                                        <p:strVal val="visible"/>
                                      </p:to>
                                    </p:set>
                                    <p:animEffect transition="in" filter="fade">
                                      <p:cBhvr>
                                        <p:cTn id="41" dur="500"/>
                                        <p:tgtEl>
                                          <p:spTgt spid="6">
                                            <p:graphicEl>
                                              <a:dgm id="{7A8AC2BB-C36E-432D-B334-6A622418715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lvlOne"/>
        </p:bldSub>
      </p:bldGraphic>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3429000" y="228600"/>
            <a:ext cx="5715000" cy="533400"/>
          </a:xfrm>
        </p:spPr>
        <p:txBody>
          <a:bodyPr/>
          <a:lstStyle/>
          <a:p>
            <a:pPr eaLnBrk="1" hangingPunct="1"/>
            <a:r>
              <a:rPr lang="en-US" altLang="en-US" b="1" smtClean="0">
                <a:ea typeface="ＭＳ Ｐゴシック" pitchFamily="34" charset="-128"/>
              </a:rPr>
              <a:t>Interview</a:t>
            </a:r>
          </a:p>
        </p:txBody>
      </p:sp>
      <p:graphicFrame>
        <p:nvGraphicFramePr>
          <p:cNvPr id="5" name="Diagram 4"/>
          <p:cNvGraphicFramePr/>
          <p:nvPr/>
        </p:nvGraphicFramePr>
        <p:xfrm>
          <a:off x="323528" y="980728"/>
          <a:ext cx="8371656" cy="55957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424024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graphicEl>
                                              <a:dgm id="{22706FD9-6447-4B4A-A3E4-F39FBF631172}"/>
                                            </p:graphicEl>
                                          </p:spTgt>
                                        </p:tgtEl>
                                        <p:attrNameLst>
                                          <p:attrName>style.visibility</p:attrName>
                                        </p:attrNameLst>
                                      </p:cBhvr>
                                      <p:to>
                                        <p:strVal val="visible"/>
                                      </p:to>
                                    </p:set>
                                    <p:animEffect transition="in" filter="wipe(up)">
                                      <p:cBhvr>
                                        <p:cTn id="7" dur="500"/>
                                        <p:tgtEl>
                                          <p:spTgt spid="5">
                                            <p:graphicEl>
                                              <a:dgm id="{22706FD9-6447-4B4A-A3E4-F39FBF631172}"/>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graphicEl>
                                              <a:dgm id="{E18FA4E8-43D4-4327-BAED-C8A70C1B3C0C}"/>
                                            </p:graphicEl>
                                          </p:spTgt>
                                        </p:tgtEl>
                                        <p:attrNameLst>
                                          <p:attrName>style.visibility</p:attrName>
                                        </p:attrNameLst>
                                      </p:cBhvr>
                                      <p:to>
                                        <p:strVal val="visible"/>
                                      </p:to>
                                    </p:set>
                                    <p:animEffect transition="in" filter="wipe(up)">
                                      <p:cBhvr>
                                        <p:cTn id="12" dur="500"/>
                                        <p:tgtEl>
                                          <p:spTgt spid="5">
                                            <p:graphicEl>
                                              <a:dgm id="{E18FA4E8-43D4-4327-BAED-C8A70C1B3C0C}"/>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
                                            <p:graphicEl>
                                              <a:dgm id="{E35F4206-4E7C-4815-9490-B3B2A1A05C4C}"/>
                                            </p:graphicEl>
                                          </p:spTgt>
                                        </p:tgtEl>
                                        <p:attrNameLst>
                                          <p:attrName>style.visibility</p:attrName>
                                        </p:attrNameLst>
                                      </p:cBhvr>
                                      <p:to>
                                        <p:strVal val="visible"/>
                                      </p:to>
                                    </p:set>
                                    <p:animEffect transition="in" filter="wipe(up)">
                                      <p:cBhvr>
                                        <p:cTn id="17" dur="500"/>
                                        <p:tgtEl>
                                          <p:spTgt spid="5">
                                            <p:graphicEl>
                                              <a:dgm id="{E35F4206-4E7C-4815-9490-B3B2A1A05C4C}"/>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
                                            <p:graphicEl>
                                              <a:dgm id="{AD4873BE-98D9-4B73-AF8A-E0086DD6EA41}"/>
                                            </p:graphicEl>
                                          </p:spTgt>
                                        </p:tgtEl>
                                        <p:attrNameLst>
                                          <p:attrName>style.visibility</p:attrName>
                                        </p:attrNameLst>
                                      </p:cBhvr>
                                      <p:to>
                                        <p:strVal val="visible"/>
                                      </p:to>
                                    </p:set>
                                    <p:animEffect transition="in" filter="wipe(up)">
                                      <p:cBhvr>
                                        <p:cTn id="22" dur="500"/>
                                        <p:tgtEl>
                                          <p:spTgt spid="5">
                                            <p:graphicEl>
                                              <a:dgm id="{AD4873BE-98D9-4B73-AF8A-E0086DD6EA41}"/>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
                                            <p:graphicEl>
                                              <a:dgm id="{D1231388-2C03-43D4-8E4E-9217DD33354F}"/>
                                            </p:graphicEl>
                                          </p:spTgt>
                                        </p:tgtEl>
                                        <p:attrNameLst>
                                          <p:attrName>style.visibility</p:attrName>
                                        </p:attrNameLst>
                                      </p:cBhvr>
                                      <p:to>
                                        <p:strVal val="visible"/>
                                      </p:to>
                                    </p:set>
                                    <p:animEffect transition="in" filter="wipe(up)">
                                      <p:cBhvr>
                                        <p:cTn id="27" dur="500"/>
                                        <p:tgtEl>
                                          <p:spTgt spid="5">
                                            <p:graphicEl>
                                              <a:dgm id="{D1231388-2C03-43D4-8E4E-9217DD33354F}"/>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5">
                                            <p:graphicEl>
                                              <a:dgm id="{7A3A59AF-BBFC-4FE2-909D-6ED2592D4CBE}"/>
                                            </p:graphicEl>
                                          </p:spTgt>
                                        </p:tgtEl>
                                        <p:attrNameLst>
                                          <p:attrName>style.visibility</p:attrName>
                                        </p:attrNameLst>
                                      </p:cBhvr>
                                      <p:to>
                                        <p:strVal val="visible"/>
                                      </p:to>
                                    </p:set>
                                    <p:animEffect transition="in" filter="wipe(up)">
                                      <p:cBhvr>
                                        <p:cTn id="32" dur="500"/>
                                        <p:tgtEl>
                                          <p:spTgt spid="5">
                                            <p:graphicEl>
                                              <a:dgm id="{7A3A59AF-BBFC-4FE2-909D-6ED2592D4CB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3429000" y="609600"/>
            <a:ext cx="5715000" cy="533400"/>
          </a:xfrm>
        </p:spPr>
        <p:txBody>
          <a:bodyPr/>
          <a:lstStyle/>
          <a:p>
            <a:pPr eaLnBrk="1" hangingPunct="1"/>
            <a:r>
              <a:rPr lang="en-US" altLang="en-US" b="1" smtClean="0">
                <a:ea typeface="ＭＳ Ｐゴシック" pitchFamily="34" charset="-128"/>
              </a:rPr>
              <a:t>Focus Group</a:t>
            </a:r>
          </a:p>
        </p:txBody>
      </p:sp>
      <p:sp>
        <p:nvSpPr>
          <p:cNvPr id="3075" name="Content Placeholder 2"/>
          <p:cNvSpPr>
            <a:spLocks noGrp="1"/>
          </p:cNvSpPr>
          <p:nvPr>
            <p:ph idx="1"/>
          </p:nvPr>
        </p:nvSpPr>
        <p:spPr>
          <a:xfrm>
            <a:off x="228600" y="1600200"/>
            <a:ext cx="8686800" cy="4114800"/>
          </a:xfrm>
        </p:spPr>
        <p:txBody>
          <a:bodyPr/>
          <a:lstStyle/>
          <a:p>
            <a:pPr marL="344488" indent="-344488" eaLnBrk="1" hangingPunct="1">
              <a:buFont typeface="Arial" charset="0"/>
              <a:buChar char="•"/>
              <a:defRPr/>
            </a:pPr>
            <a:r>
              <a:rPr lang="en-US" dirty="0" smtClean="0"/>
              <a:t>Similar to interview but with more than 1 interviewees at a time.</a:t>
            </a:r>
          </a:p>
          <a:p>
            <a:pPr eaLnBrk="1" hangingPunct="1">
              <a:buFont typeface="Arial" charset="0"/>
              <a:buChar char="•"/>
              <a:defRPr/>
            </a:pPr>
            <a:r>
              <a:rPr lang="en-US" dirty="0" smtClean="0"/>
              <a:t>Group interviews can be used when:</a:t>
            </a:r>
          </a:p>
          <a:p>
            <a:pPr lvl="1" eaLnBrk="1" hangingPunct="1">
              <a:buFont typeface="Arial" charset="0"/>
              <a:buChar char="–"/>
              <a:defRPr/>
            </a:pPr>
            <a:r>
              <a:rPr lang="en-US" dirty="0" smtClean="0"/>
              <a:t>Limited resources prevent more than a small number of interviews being undertaken. </a:t>
            </a:r>
          </a:p>
          <a:p>
            <a:pPr lvl="1" eaLnBrk="1" hangingPunct="1">
              <a:buFont typeface="Arial" charset="0"/>
              <a:buChar char="–"/>
              <a:defRPr/>
            </a:pPr>
            <a:r>
              <a:rPr lang="en-US" dirty="0" smtClean="0"/>
              <a:t>Can to identify a number of individuals who share a common factor &amp; to collect the views of several people within that population sub group. </a:t>
            </a:r>
          </a:p>
          <a:p>
            <a:pPr lvl="1" eaLnBrk="1" hangingPunct="1">
              <a:buFont typeface="Arial" charset="0"/>
              <a:buChar char="–"/>
              <a:defRPr/>
            </a:pPr>
            <a:r>
              <a:rPr lang="en-US" dirty="0" smtClean="0"/>
              <a:t>Group interaction among participants has the potential for greater insights to be developed. </a:t>
            </a:r>
          </a:p>
        </p:txBody>
      </p:sp>
    </p:spTree>
    <p:extLst>
      <p:ext uri="{BB962C8B-B14F-4D97-AF65-F5344CB8AC3E}">
        <p14:creationId xmlns:p14="http://schemas.microsoft.com/office/powerpoint/2010/main" val="20586389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animEffect transition="in" filter="fade">
                                      <p:cBhvr>
                                        <p:cTn id="7" dur="1000"/>
                                        <p:tgtEl>
                                          <p:spTgt spid="30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75">
                                            <p:txEl>
                                              <p:pRg st="1" end="1"/>
                                            </p:txEl>
                                          </p:spTgt>
                                        </p:tgtEl>
                                        <p:attrNameLst>
                                          <p:attrName>style.visibility</p:attrName>
                                        </p:attrNameLst>
                                      </p:cBhvr>
                                      <p:to>
                                        <p:strVal val="visible"/>
                                      </p:to>
                                    </p:set>
                                    <p:animEffect transition="in" filter="fade">
                                      <p:cBhvr>
                                        <p:cTn id="12" dur="1000"/>
                                        <p:tgtEl>
                                          <p:spTgt spid="307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75">
                                            <p:txEl>
                                              <p:pRg st="2" end="2"/>
                                            </p:txEl>
                                          </p:spTgt>
                                        </p:tgtEl>
                                        <p:attrNameLst>
                                          <p:attrName>style.visibility</p:attrName>
                                        </p:attrNameLst>
                                      </p:cBhvr>
                                      <p:to>
                                        <p:strVal val="visible"/>
                                      </p:to>
                                    </p:set>
                                    <p:animEffect transition="in" filter="fade">
                                      <p:cBhvr>
                                        <p:cTn id="17" dur="1000"/>
                                        <p:tgtEl>
                                          <p:spTgt spid="3075">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75">
                                            <p:txEl>
                                              <p:pRg st="3" end="3"/>
                                            </p:txEl>
                                          </p:spTgt>
                                        </p:tgtEl>
                                        <p:attrNameLst>
                                          <p:attrName>style.visibility</p:attrName>
                                        </p:attrNameLst>
                                      </p:cBhvr>
                                      <p:to>
                                        <p:strVal val="visible"/>
                                      </p:to>
                                    </p:set>
                                    <p:animEffect transition="in" filter="fade">
                                      <p:cBhvr>
                                        <p:cTn id="22" dur="1000"/>
                                        <p:tgtEl>
                                          <p:spTgt spid="3075">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75">
                                            <p:txEl>
                                              <p:pRg st="4" end="4"/>
                                            </p:txEl>
                                          </p:spTgt>
                                        </p:tgtEl>
                                        <p:attrNameLst>
                                          <p:attrName>style.visibility</p:attrName>
                                        </p:attrNameLst>
                                      </p:cBhvr>
                                      <p:to>
                                        <p:strVal val="visible"/>
                                      </p:to>
                                    </p:set>
                                    <p:animEffect transition="in" filter="fade">
                                      <p:cBhvr>
                                        <p:cTn id="27" dur="1000"/>
                                        <p:tgtEl>
                                          <p:spTgt spid="307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2209800" y="609600"/>
            <a:ext cx="6934200" cy="533400"/>
          </a:xfrm>
        </p:spPr>
        <p:txBody>
          <a:bodyPr/>
          <a:lstStyle/>
          <a:p>
            <a:pPr eaLnBrk="1" hangingPunct="1"/>
            <a:r>
              <a:rPr lang="en-US" altLang="en-US" b="1" smtClean="0">
                <a:ea typeface="ＭＳ Ｐゴシック" pitchFamily="34" charset="-128"/>
              </a:rPr>
              <a:t>Data Analysis Methods</a:t>
            </a:r>
          </a:p>
        </p:txBody>
      </p:sp>
      <p:sp>
        <p:nvSpPr>
          <p:cNvPr id="3075" name="Content Placeholder 2"/>
          <p:cNvSpPr>
            <a:spLocks noGrp="1"/>
          </p:cNvSpPr>
          <p:nvPr>
            <p:ph idx="1"/>
          </p:nvPr>
        </p:nvSpPr>
        <p:spPr>
          <a:xfrm>
            <a:off x="228600" y="1828800"/>
            <a:ext cx="8686800" cy="4114800"/>
          </a:xfrm>
        </p:spPr>
        <p:txBody>
          <a:bodyPr/>
          <a:lstStyle/>
          <a:p>
            <a:pPr eaLnBrk="1" hangingPunct="1"/>
            <a:r>
              <a:rPr lang="en-US" altLang="en-US" smtClean="0">
                <a:ea typeface="ＭＳ Ｐゴシック" pitchFamily="34" charset="-128"/>
              </a:rPr>
              <a:t>Miles &amp; Hubermen</a:t>
            </a:r>
          </a:p>
          <a:p>
            <a:pPr eaLnBrk="1" hangingPunct="1"/>
            <a:r>
              <a:rPr lang="en-US" altLang="en-US" smtClean="0">
                <a:ea typeface="ＭＳ Ｐゴシック" pitchFamily="34" charset="-128"/>
              </a:rPr>
              <a:t>Constant Comparative Method </a:t>
            </a:r>
          </a:p>
          <a:p>
            <a:pPr eaLnBrk="1" hangingPunct="1"/>
            <a:r>
              <a:rPr lang="en-US" altLang="en-US" smtClean="0">
                <a:ea typeface="ＭＳ Ｐゴシック" pitchFamily="34" charset="-128"/>
              </a:rPr>
              <a:t>Thematic Analysis</a:t>
            </a:r>
          </a:p>
        </p:txBody>
      </p:sp>
    </p:spTree>
    <p:extLst>
      <p:ext uri="{BB962C8B-B14F-4D97-AF65-F5344CB8AC3E}">
        <p14:creationId xmlns:p14="http://schemas.microsoft.com/office/powerpoint/2010/main" val="14354260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5">
                                            <p:txEl>
                                              <p:pRg st="1" end="1"/>
                                            </p:txEl>
                                          </p:spTgt>
                                        </p:tgtEl>
                                        <p:attrNameLst>
                                          <p:attrName>style.visibility</p:attrName>
                                        </p:attrNameLst>
                                      </p:cBhvr>
                                      <p:to>
                                        <p:strVal val="visible"/>
                                      </p:to>
                                    </p:set>
                                    <p:animEffect transition="in" filter="fade">
                                      <p:cBhvr>
                                        <p:cTn id="7" dur="1000"/>
                                        <p:tgtEl>
                                          <p:spTgt spid="307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5">
                                            <p:txEl>
                                              <p:pRg st="0" end="0"/>
                                            </p:txEl>
                                          </p:spTgt>
                                        </p:tgtEl>
                                        <p:attrNameLst>
                                          <p:attrName>style.visibility</p:attrName>
                                        </p:attrNameLst>
                                      </p:cBhvr>
                                      <p:to>
                                        <p:strVal val="visible"/>
                                      </p:to>
                                    </p:set>
                                    <p:animEffect transition="in" filter="fade">
                                      <p:cBhvr>
                                        <p:cTn id="12" dur="1000"/>
                                        <p:tgtEl>
                                          <p:spTgt spid="307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75">
                                            <p:txEl>
                                              <p:pRg st="2" end="2"/>
                                            </p:txEl>
                                          </p:spTgt>
                                        </p:tgtEl>
                                        <p:attrNameLst>
                                          <p:attrName>style.visibility</p:attrName>
                                        </p:attrNameLst>
                                      </p:cBhvr>
                                      <p:to>
                                        <p:strVal val="visible"/>
                                      </p:to>
                                    </p:set>
                                    <p:animEffect transition="in" filter="fade">
                                      <p:cBhvr>
                                        <p:cTn id="17" dur="1000"/>
                                        <p:tgtEl>
                                          <p:spTgt spid="307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a:xfrm>
            <a:off x="2209800" y="609600"/>
            <a:ext cx="6934200" cy="533400"/>
          </a:xfrm>
        </p:spPr>
        <p:txBody>
          <a:bodyPr/>
          <a:lstStyle/>
          <a:p>
            <a:pPr eaLnBrk="1" hangingPunct="1"/>
            <a:r>
              <a:rPr lang="en-US" altLang="en-US" b="1" smtClean="0">
                <a:ea typeface="ＭＳ Ｐゴシック" pitchFamily="34" charset="-128"/>
              </a:rPr>
              <a:t>Data Analysis Methods</a:t>
            </a:r>
          </a:p>
        </p:txBody>
      </p:sp>
      <p:sp>
        <p:nvSpPr>
          <p:cNvPr id="4" name="Content Placeholder 2"/>
          <p:cNvSpPr txBox="1">
            <a:spLocks/>
          </p:cNvSpPr>
          <p:nvPr/>
        </p:nvSpPr>
        <p:spPr bwMode="auto">
          <a:xfrm>
            <a:off x="457200" y="1516063"/>
            <a:ext cx="8229600" cy="5113337"/>
          </a:xfrm>
          <a:prstGeom prst="rect">
            <a:avLst/>
          </a:prstGeom>
          <a:noFill/>
          <a:ln w="9525">
            <a:noFill/>
            <a:miter lim="800000"/>
            <a:headEnd/>
            <a:tailEnd/>
          </a:ln>
        </p:spPr>
        <p:txBody>
          <a:bodyPr/>
          <a:lstStyle/>
          <a:p>
            <a:pPr marL="342900" indent="-342900" defTabSz="457200">
              <a:spcBef>
                <a:spcPct val="20000"/>
              </a:spcBef>
              <a:buFont typeface="Arial" pitchFamily="34" charset="0"/>
              <a:buChar char="•"/>
            </a:pPr>
            <a:r>
              <a:rPr lang="en-US" sz="2800">
                <a:latin typeface="Calibri" pitchFamily="34" charset="0"/>
              </a:rPr>
              <a:t>Qualitative data is usually more fussy to analyse and require more time to make meaning out of the piles of data collected.</a:t>
            </a:r>
          </a:p>
          <a:p>
            <a:pPr marL="342900" indent="-342900" defTabSz="457200">
              <a:spcBef>
                <a:spcPct val="20000"/>
              </a:spcBef>
              <a:buFont typeface="Arial" pitchFamily="34" charset="0"/>
              <a:buChar char="•"/>
            </a:pPr>
            <a:r>
              <a:rPr lang="en-US" sz="2800">
                <a:latin typeface="Calibri" pitchFamily="34" charset="0"/>
              </a:rPr>
              <a:t> The first skill a research needs in analysing qualitative data is to make sure that the data is indexed and labelled correctly. </a:t>
            </a:r>
          </a:p>
          <a:p>
            <a:pPr marL="342900" indent="-342900" defTabSz="457200">
              <a:spcBef>
                <a:spcPct val="20000"/>
              </a:spcBef>
              <a:buFont typeface="Arial" pitchFamily="34" charset="0"/>
              <a:buChar char="•"/>
            </a:pPr>
            <a:r>
              <a:rPr lang="en-US" sz="2800">
                <a:latin typeface="Calibri" pitchFamily="34" charset="0"/>
              </a:rPr>
              <a:t>The date, time, location, respondent, etc. are important to be noted clearly in the data. </a:t>
            </a:r>
          </a:p>
          <a:p>
            <a:pPr marL="342900" indent="-342900" defTabSz="457200">
              <a:spcBef>
                <a:spcPct val="20000"/>
              </a:spcBef>
              <a:buFont typeface="Arial" pitchFamily="34" charset="0"/>
              <a:buChar char="•"/>
            </a:pPr>
            <a:r>
              <a:rPr lang="en-US" sz="2800">
                <a:latin typeface="Calibri" pitchFamily="34" charset="0"/>
              </a:rPr>
              <a:t>For example, an audio recording of an interview need to be labelled with the above information.</a:t>
            </a:r>
            <a:endParaRPr lang="en-MY" sz="2800">
              <a:latin typeface="Calibri" pitchFamily="34" charset="0"/>
            </a:endParaRPr>
          </a:p>
        </p:txBody>
      </p:sp>
    </p:spTree>
    <p:extLst>
      <p:ext uri="{BB962C8B-B14F-4D97-AF65-F5344CB8AC3E}">
        <p14:creationId xmlns:p14="http://schemas.microsoft.com/office/powerpoint/2010/main" val="866339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a:xfrm>
            <a:off x="2209800" y="228600"/>
            <a:ext cx="6934200" cy="533400"/>
          </a:xfrm>
        </p:spPr>
        <p:txBody>
          <a:bodyPr/>
          <a:lstStyle/>
          <a:p>
            <a:pPr eaLnBrk="1" hangingPunct="1"/>
            <a:r>
              <a:rPr lang="en-US" altLang="en-US" b="1" smtClean="0">
                <a:ea typeface="ＭＳ Ｐゴシック" pitchFamily="34" charset="-128"/>
              </a:rPr>
              <a:t>Data Analysis Methods</a:t>
            </a:r>
          </a:p>
        </p:txBody>
      </p:sp>
      <p:sp>
        <p:nvSpPr>
          <p:cNvPr id="5" name="Content Placeholder 2"/>
          <p:cNvSpPr>
            <a:spLocks noGrp="1"/>
          </p:cNvSpPr>
          <p:nvPr>
            <p:ph idx="1"/>
          </p:nvPr>
        </p:nvSpPr>
        <p:spPr>
          <a:xfrm>
            <a:off x="152400" y="1066800"/>
            <a:ext cx="8686800" cy="5764213"/>
          </a:xfrm>
        </p:spPr>
        <p:txBody>
          <a:bodyPr>
            <a:normAutofit/>
          </a:bodyPr>
          <a:lstStyle/>
          <a:p>
            <a:pPr eaLnBrk="1" hangingPunct="1">
              <a:defRPr/>
            </a:pPr>
            <a:r>
              <a:rPr lang="en-US" sz="2400" dirty="0"/>
              <a:t>After the data is being transcribed, indexing the data carefully and systematically will make the data analysis easier. </a:t>
            </a:r>
            <a:endParaRPr lang="en-US" sz="2400" dirty="0" smtClean="0"/>
          </a:p>
          <a:p>
            <a:pPr eaLnBrk="1" hangingPunct="1">
              <a:defRPr/>
            </a:pPr>
            <a:r>
              <a:rPr lang="en-US" sz="2400" dirty="0" smtClean="0"/>
              <a:t>For </a:t>
            </a:r>
            <a:r>
              <a:rPr lang="en-US" sz="2400" dirty="0"/>
              <a:t>example, the interview transcript should have numbering for each questions and answers, or a writing of the respondent need to be labelled with number for each line.</a:t>
            </a:r>
            <a:endParaRPr lang="en-MY" sz="2400" dirty="0"/>
          </a:p>
          <a:p>
            <a:pPr eaLnBrk="1" hangingPunct="1">
              <a:defRPr/>
            </a:pPr>
            <a:r>
              <a:rPr lang="en-US" sz="2400" dirty="0"/>
              <a:t>There is a wide range of techniques to analyse qualitative data such as content analysis, thematic analysis, grounded theory data analysis, inter-case analysis, cross-case analysis and so on. </a:t>
            </a:r>
            <a:endParaRPr lang="en-US" sz="2400" dirty="0" smtClean="0"/>
          </a:p>
          <a:p>
            <a:pPr eaLnBrk="1" hangingPunct="1">
              <a:defRPr/>
            </a:pPr>
            <a:r>
              <a:rPr lang="en-US" sz="2400" dirty="0" smtClean="0"/>
              <a:t>The </a:t>
            </a:r>
            <a:r>
              <a:rPr lang="en-US" sz="2400" dirty="0"/>
              <a:t>data is coded or categorised to make meaning out of the data in order to answer the research questions. </a:t>
            </a:r>
            <a:endParaRPr lang="en-MY" sz="2400" dirty="0"/>
          </a:p>
        </p:txBody>
      </p:sp>
    </p:spTree>
    <p:extLst>
      <p:ext uri="{BB962C8B-B14F-4D97-AF65-F5344CB8AC3E}">
        <p14:creationId xmlns:p14="http://schemas.microsoft.com/office/powerpoint/2010/main" val="6255892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2743200" y="228600"/>
            <a:ext cx="6400800" cy="533400"/>
          </a:xfrm>
        </p:spPr>
        <p:txBody>
          <a:bodyPr/>
          <a:lstStyle/>
          <a:p>
            <a:pPr eaLnBrk="1" hangingPunct="1"/>
            <a:r>
              <a:rPr lang="en-US" altLang="en-US" b="1" smtClean="0">
                <a:ea typeface="ＭＳ Ｐゴシック" pitchFamily="34" charset="-128"/>
              </a:rPr>
              <a:t>Miles &amp; Huberman (1994)</a:t>
            </a:r>
          </a:p>
        </p:txBody>
      </p:sp>
      <p:sp>
        <p:nvSpPr>
          <p:cNvPr id="61443" name="Content Placeholder 1"/>
          <p:cNvSpPr>
            <a:spLocks noGrp="1"/>
          </p:cNvSpPr>
          <p:nvPr>
            <p:ph idx="1"/>
          </p:nvPr>
        </p:nvSpPr>
        <p:spPr/>
        <p:txBody>
          <a:bodyPr/>
          <a:lstStyle/>
          <a:p>
            <a:pPr eaLnBrk="1" hangingPunct="1"/>
            <a:endParaRPr lang="en-MY" smtClean="0">
              <a:ea typeface="ＭＳ Ｐゴシック" pitchFamily="34" charset="-128"/>
            </a:endParaRPr>
          </a:p>
        </p:txBody>
      </p:sp>
      <p:graphicFrame>
        <p:nvGraphicFramePr>
          <p:cNvPr id="5" name="Diagram 4"/>
          <p:cNvGraphicFramePr/>
          <p:nvPr/>
        </p:nvGraphicFramePr>
        <p:xfrm>
          <a:off x="395536" y="980728"/>
          <a:ext cx="8415142" cy="5760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91268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7B91F45D-ACBC-411B-A992-CDB956593D5F}"/>
                                            </p:graphicEl>
                                          </p:spTgt>
                                        </p:tgtEl>
                                        <p:attrNameLst>
                                          <p:attrName>style.visibility</p:attrName>
                                        </p:attrNameLst>
                                      </p:cBhvr>
                                      <p:to>
                                        <p:strVal val="visible"/>
                                      </p:to>
                                    </p:set>
                                    <p:animEffect transition="in" filter="fade">
                                      <p:cBhvr>
                                        <p:cTn id="7" dur="500"/>
                                        <p:tgtEl>
                                          <p:spTgt spid="5">
                                            <p:graphicEl>
                                              <a:dgm id="{7B91F45D-ACBC-411B-A992-CDB956593D5F}"/>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6D0F5C0B-A336-4F97-80F0-FD406F2D795C}"/>
                                            </p:graphicEl>
                                          </p:spTgt>
                                        </p:tgtEl>
                                        <p:attrNameLst>
                                          <p:attrName>style.visibility</p:attrName>
                                        </p:attrNameLst>
                                      </p:cBhvr>
                                      <p:to>
                                        <p:strVal val="visible"/>
                                      </p:to>
                                    </p:set>
                                    <p:animEffect transition="in" filter="fade">
                                      <p:cBhvr>
                                        <p:cTn id="12" dur="500"/>
                                        <p:tgtEl>
                                          <p:spTgt spid="5">
                                            <p:graphicEl>
                                              <a:dgm id="{6D0F5C0B-A336-4F97-80F0-FD406F2D795C}"/>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graphicEl>
                                              <a:dgm id="{430CF053-1616-4AA6-A8F1-9704D270C39E}"/>
                                            </p:graphicEl>
                                          </p:spTgt>
                                        </p:tgtEl>
                                        <p:attrNameLst>
                                          <p:attrName>style.visibility</p:attrName>
                                        </p:attrNameLst>
                                      </p:cBhvr>
                                      <p:to>
                                        <p:strVal val="visible"/>
                                      </p:to>
                                    </p:set>
                                    <p:animEffect transition="in" filter="fade">
                                      <p:cBhvr>
                                        <p:cTn id="17" dur="500"/>
                                        <p:tgtEl>
                                          <p:spTgt spid="5">
                                            <p:graphicEl>
                                              <a:dgm id="{430CF053-1616-4AA6-A8F1-9704D270C39E}"/>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graphicEl>
                                              <a:dgm id="{9C1648CF-CF6D-45FB-9FC4-9530B1EF907F}"/>
                                            </p:graphicEl>
                                          </p:spTgt>
                                        </p:tgtEl>
                                        <p:attrNameLst>
                                          <p:attrName>style.visibility</p:attrName>
                                        </p:attrNameLst>
                                      </p:cBhvr>
                                      <p:to>
                                        <p:strVal val="visible"/>
                                      </p:to>
                                    </p:set>
                                    <p:animEffect transition="in" filter="fade">
                                      <p:cBhvr>
                                        <p:cTn id="22" dur="500"/>
                                        <p:tgtEl>
                                          <p:spTgt spid="5">
                                            <p:graphicEl>
                                              <a:dgm id="{9C1648CF-CF6D-45FB-9FC4-9530B1EF907F}"/>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graphicEl>
                                              <a:dgm id="{B218596E-122A-417B-B159-8573D67FB507}"/>
                                            </p:graphicEl>
                                          </p:spTgt>
                                        </p:tgtEl>
                                        <p:attrNameLst>
                                          <p:attrName>style.visibility</p:attrName>
                                        </p:attrNameLst>
                                      </p:cBhvr>
                                      <p:to>
                                        <p:strVal val="visible"/>
                                      </p:to>
                                    </p:set>
                                    <p:animEffect transition="in" filter="fade">
                                      <p:cBhvr>
                                        <p:cTn id="27" dur="500"/>
                                        <p:tgtEl>
                                          <p:spTgt spid="5">
                                            <p:graphicEl>
                                              <a:dgm id="{B218596E-122A-417B-B159-8573D67FB507}"/>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graphicEl>
                                              <a:dgm id="{A7910F44-01D4-4823-B471-0CF39495855E}"/>
                                            </p:graphicEl>
                                          </p:spTgt>
                                        </p:tgtEl>
                                        <p:attrNameLst>
                                          <p:attrName>style.visibility</p:attrName>
                                        </p:attrNameLst>
                                      </p:cBhvr>
                                      <p:to>
                                        <p:strVal val="visible"/>
                                      </p:to>
                                    </p:set>
                                    <p:animEffect transition="in" filter="fade">
                                      <p:cBhvr>
                                        <p:cTn id="32" dur="500"/>
                                        <p:tgtEl>
                                          <p:spTgt spid="5">
                                            <p:graphicEl>
                                              <a:dgm id="{A7910F44-01D4-4823-B471-0CF39495855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lvlOne"/>
        </p:bldSub>
      </p:bldGraphic>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a:xfrm>
            <a:off x="1295400" y="609600"/>
            <a:ext cx="7848600" cy="533400"/>
          </a:xfrm>
        </p:spPr>
        <p:txBody>
          <a:bodyPr/>
          <a:lstStyle/>
          <a:p>
            <a:pPr eaLnBrk="1" hangingPunct="1"/>
            <a:r>
              <a:rPr lang="en-US" altLang="en-US" b="1" smtClean="0">
                <a:ea typeface="ＭＳ Ｐゴシック" pitchFamily="34" charset="-128"/>
              </a:rPr>
              <a:t>Constant Comparative Method</a:t>
            </a:r>
          </a:p>
        </p:txBody>
      </p:sp>
      <p:sp>
        <p:nvSpPr>
          <p:cNvPr id="4" name="Content Placeholder 2"/>
          <p:cNvSpPr txBox="1">
            <a:spLocks/>
          </p:cNvSpPr>
          <p:nvPr/>
        </p:nvSpPr>
        <p:spPr bwMode="auto">
          <a:xfrm>
            <a:off x="457200" y="1516063"/>
            <a:ext cx="8229600" cy="5113337"/>
          </a:xfrm>
          <a:prstGeom prst="rect">
            <a:avLst/>
          </a:prstGeom>
          <a:noFill/>
          <a:ln w="9525">
            <a:noFill/>
            <a:miter lim="800000"/>
            <a:headEnd/>
            <a:tailEnd/>
          </a:ln>
        </p:spPr>
        <p:txBody>
          <a:bodyPr/>
          <a:lstStyle/>
          <a:p>
            <a:pPr marL="342900" indent="-342900" defTabSz="457200">
              <a:spcBef>
                <a:spcPct val="20000"/>
              </a:spcBef>
              <a:buFont typeface="Arial" pitchFamily="34" charset="0"/>
              <a:buChar char="•"/>
            </a:pPr>
            <a:r>
              <a:rPr lang="en-GB" sz="3200">
                <a:latin typeface="Calibri" pitchFamily="34" charset="0"/>
              </a:rPr>
              <a:t>Constant comparative method is the comparing of (Glaser, 1978):</a:t>
            </a:r>
            <a:endParaRPr lang="en-MY" sz="3200">
              <a:latin typeface="Calibri" pitchFamily="34" charset="0"/>
            </a:endParaRPr>
          </a:p>
          <a:p>
            <a:pPr marL="742950" lvl="1" indent="-285750" defTabSz="457200">
              <a:spcBef>
                <a:spcPct val="20000"/>
              </a:spcBef>
              <a:buFont typeface="Arial" pitchFamily="34" charset="0"/>
              <a:buChar char="–"/>
            </a:pPr>
            <a:r>
              <a:rPr lang="en-GB" sz="2800">
                <a:latin typeface="Calibri" pitchFamily="34" charset="0"/>
              </a:rPr>
              <a:t>different people;</a:t>
            </a:r>
            <a:endParaRPr lang="en-MY" sz="2800">
              <a:latin typeface="Calibri" pitchFamily="34" charset="0"/>
            </a:endParaRPr>
          </a:p>
          <a:p>
            <a:pPr marL="742950" lvl="1" indent="-285750" defTabSz="457200">
              <a:spcBef>
                <a:spcPct val="20000"/>
              </a:spcBef>
              <a:buFont typeface="Arial" pitchFamily="34" charset="0"/>
              <a:buChar char="–"/>
            </a:pPr>
            <a:r>
              <a:rPr lang="en-GB" sz="2800">
                <a:latin typeface="Calibri" pitchFamily="34" charset="0"/>
              </a:rPr>
              <a:t>data from the same individuals with themselves at different points in time;</a:t>
            </a:r>
            <a:endParaRPr lang="en-MY" sz="2800">
              <a:latin typeface="Calibri" pitchFamily="34" charset="0"/>
            </a:endParaRPr>
          </a:p>
          <a:p>
            <a:pPr marL="742950" lvl="1" indent="-285750" defTabSz="457200">
              <a:spcBef>
                <a:spcPct val="20000"/>
              </a:spcBef>
              <a:buFont typeface="Arial" pitchFamily="34" charset="0"/>
              <a:buChar char="–"/>
            </a:pPr>
            <a:r>
              <a:rPr lang="en-GB" sz="2800">
                <a:latin typeface="Calibri" pitchFamily="34" charset="0"/>
              </a:rPr>
              <a:t>incident with incident;</a:t>
            </a:r>
            <a:endParaRPr lang="en-MY" sz="2800">
              <a:latin typeface="Calibri" pitchFamily="34" charset="0"/>
            </a:endParaRPr>
          </a:p>
          <a:p>
            <a:pPr marL="742950" lvl="1" indent="-285750" defTabSz="457200">
              <a:spcBef>
                <a:spcPct val="20000"/>
              </a:spcBef>
              <a:buFont typeface="Arial" pitchFamily="34" charset="0"/>
              <a:buChar char="–"/>
            </a:pPr>
            <a:r>
              <a:rPr lang="en-GB" sz="2800">
                <a:latin typeface="Calibri" pitchFamily="34" charset="0"/>
              </a:rPr>
              <a:t>data with category;</a:t>
            </a:r>
            <a:endParaRPr lang="en-MY" sz="2800">
              <a:latin typeface="Calibri" pitchFamily="34" charset="0"/>
            </a:endParaRPr>
          </a:p>
          <a:p>
            <a:pPr marL="742950" lvl="1" indent="-285750" defTabSz="457200">
              <a:spcBef>
                <a:spcPct val="20000"/>
              </a:spcBef>
              <a:buFont typeface="Arial" pitchFamily="34" charset="0"/>
              <a:buChar char="–"/>
            </a:pPr>
            <a:r>
              <a:rPr lang="en-GB" sz="2800">
                <a:latin typeface="Calibri" pitchFamily="34" charset="0"/>
              </a:rPr>
              <a:t>a category with other categories.</a:t>
            </a:r>
            <a:endParaRPr lang="en-MY" sz="2800">
              <a:latin typeface="Calibri" pitchFamily="34" charset="0"/>
            </a:endParaRPr>
          </a:p>
        </p:txBody>
      </p:sp>
    </p:spTree>
    <p:extLst>
      <p:ext uri="{BB962C8B-B14F-4D97-AF65-F5344CB8AC3E}">
        <p14:creationId xmlns:p14="http://schemas.microsoft.com/office/powerpoint/2010/main" val="9456476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d534e5efbd756145d5be3947a7d52bf3eea0ecfe"/>
</p:tagLst>
</file>

<file path=ppt/theme/theme1.xml><?xml version="1.0" encoding="utf-8"?>
<a:theme xmlns:a="http://schemas.openxmlformats.org/drawingml/2006/main" name="Blank Presentation">
  <a:themeElements>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12155</TotalTime>
  <Words>11921</Words>
  <Application>Microsoft Office PowerPoint</Application>
  <PresentationFormat>On-screen Show (4:3)</PresentationFormat>
  <Paragraphs>1941</Paragraphs>
  <Slides>215</Slides>
  <Notes>55</Notes>
  <HiddenSlides>9</HiddenSlides>
  <MMClips>1</MMClips>
  <ScaleCrop>false</ScaleCrop>
  <HeadingPairs>
    <vt:vector size="6" baseType="variant">
      <vt:variant>
        <vt:lpstr>Theme</vt:lpstr>
      </vt:variant>
      <vt:variant>
        <vt:i4>1</vt:i4>
      </vt:variant>
      <vt:variant>
        <vt:lpstr>Embedded OLE Servers</vt:lpstr>
      </vt:variant>
      <vt:variant>
        <vt:i4>5</vt:i4>
      </vt:variant>
      <vt:variant>
        <vt:lpstr>Slide Titles</vt:lpstr>
      </vt:variant>
      <vt:variant>
        <vt:i4>215</vt:i4>
      </vt:variant>
    </vt:vector>
  </HeadingPairs>
  <TitlesOfParts>
    <vt:vector size="221" baseType="lpstr">
      <vt:lpstr>Blank Presentation</vt:lpstr>
      <vt:lpstr>Worksheet</vt:lpstr>
      <vt:lpstr>Clip</vt:lpstr>
      <vt:lpstr>Equation</vt:lpstr>
      <vt:lpstr>Document</vt:lpstr>
      <vt:lpstr>Chart</vt:lpstr>
      <vt:lpstr>UCP 0010 – Research Methodology 30th March 2014</vt:lpstr>
      <vt:lpstr>Learning Outcome</vt:lpstr>
      <vt:lpstr>Research Design</vt:lpstr>
      <vt:lpstr>Qualitative vs. Quantitative</vt:lpstr>
      <vt:lpstr>Quantitative vs. Qualitative Research</vt:lpstr>
      <vt:lpstr>PowerPoint Presentation</vt:lpstr>
      <vt:lpstr>PowerPoint Presentation</vt:lpstr>
      <vt:lpstr>PowerPoint Presentation</vt:lpstr>
      <vt:lpstr>PowerPoint Presentation</vt:lpstr>
      <vt:lpstr>Objectivism vs. Subjectivism</vt:lpstr>
      <vt:lpstr>Why all the -isms?</vt:lpstr>
      <vt:lpstr>John Creswell (2008)</vt:lpstr>
      <vt:lpstr>Postpositivism</vt:lpstr>
      <vt:lpstr>Constructivism</vt:lpstr>
      <vt:lpstr>Advocacy / Participatory</vt:lpstr>
      <vt:lpstr>Pragmatism</vt:lpstr>
      <vt:lpstr>Philosophy</vt:lpstr>
      <vt:lpstr>Theory</vt:lpstr>
      <vt:lpstr>Eg. Understanding Plagiarism</vt:lpstr>
      <vt:lpstr>Methodologies</vt:lpstr>
      <vt:lpstr>Grounded Theory</vt:lpstr>
      <vt:lpstr>Grounded Theory</vt:lpstr>
      <vt:lpstr>Grounded Theory</vt:lpstr>
      <vt:lpstr>Grounded Theory</vt:lpstr>
      <vt:lpstr>Grounded Theory</vt:lpstr>
      <vt:lpstr>Grounded Theory</vt:lpstr>
      <vt:lpstr>Grounded Theory</vt:lpstr>
      <vt:lpstr>Grounded Theory</vt:lpstr>
      <vt:lpstr>Ethnography</vt:lpstr>
      <vt:lpstr>Ethnography</vt:lpstr>
      <vt:lpstr>Ethnography</vt:lpstr>
      <vt:lpstr>Ethnography</vt:lpstr>
      <vt:lpstr>Ethnography</vt:lpstr>
      <vt:lpstr>Action Research</vt:lpstr>
      <vt:lpstr>Action Research</vt:lpstr>
      <vt:lpstr>Action Research</vt:lpstr>
      <vt:lpstr>Action Research</vt:lpstr>
      <vt:lpstr>Case Study</vt:lpstr>
      <vt:lpstr>Case Study</vt:lpstr>
      <vt:lpstr>Case Study</vt:lpstr>
      <vt:lpstr>Case Study</vt:lpstr>
      <vt:lpstr>Case Study</vt:lpstr>
      <vt:lpstr>Formal Methods</vt:lpstr>
      <vt:lpstr>Mathematical Modeling</vt:lpstr>
      <vt:lpstr>Modeling</vt:lpstr>
      <vt:lpstr>Computer Simulation</vt:lpstr>
      <vt:lpstr>Build</vt:lpstr>
      <vt:lpstr>Software development</vt:lpstr>
      <vt:lpstr>Process</vt:lpstr>
      <vt:lpstr>Business methods</vt:lpstr>
      <vt:lpstr>Experimental</vt:lpstr>
      <vt:lpstr>Experiment Design</vt:lpstr>
      <vt:lpstr>Experiment Design - Terminology</vt:lpstr>
      <vt:lpstr>Participant</vt:lpstr>
      <vt:lpstr>How Many Participants?</vt:lpstr>
      <vt:lpstr>Independent Variable</vt:lpstr>
      <vt:lpstr>Test Conditions</vt:lpstr>
      <vt:lpstr>Dependent Variable</vt:lpstr>
      <vt:lpstr>Three “Other” Variables</vt:lpstr>
      <vt:lpstr>Control Variable</vt:lpstr>
      <vt:lpstr>Random Variable</vt:lpstr>
      <vt:lpstr>Confounding Variable</vt:lpstr>
      <vt:lpstr>Confounding Variable</vt:lpstr>
      <vt:lpstr>Research designs differ in</vt:lpstr>
      <vt:lpstr>Experimental and Ex post Facto Design</vt:lpstr>
      <vt:lpstr>PowerPoint Presentation</vt:lpstr>
      <vt:lpstr> Pre-Experimental Designs </vt:lpstr>
      <vt:lpstr> Pre-Experimental Designs </vt:lpstr>
      <vt:lpstr> Pre-Experimental Designs </vt:lpstr>
      <vt:lpstr>PowerPoint Presentation</vt:lpstr>
      <vt:lpstr> True Experimental Designs </vt:lpstr>
      <vt:lpstr> True Experimental Designs </vt:lpstr>
      <vt:lpstr> True Experimental Designs </vt:lpstr>
      <vt:lpstr> True Experimental Designs </vt:lpstr>
      <vt:lpstr>Quasi-Experimental Designs</vt:lpstr>
      <vt:lpstr> Quasi-Experimental Designs </vt:lpstr>
      <vt:lpstr> Quasi-Experimental Designs </vt:lpstr>
      <vt:lpstr> Quasi-Experimental Designs </vt:lpstr>
      <vt:lpstr> Quasi-Experimental Designs </vt:lpstr>
      <vt:lpstr> Quasi-Experimental Designs </vt:lpstr>
      <vt:lpstr> Quasi-Experimental Designs </vt:lpstr>
      <vt:lpstr>Ex Post Facto Designs</vt:lpstr>
      <vt:lpstr> Ex Post Facto Designs </vt:lpstr>
      <vt:lpstr>PowerPoint Presentation</vt:lpstr>
      <vt:lpstr> Factorial design </vt:lpstr>
      <vt:lpstr> Factorial design </vt:lpstr>
      <vt:lpstr>Factorial design</vt:lpstr>
      <vt:lpstr>When we do Research, we…</vt:lpstr>
      <vt:lpstr>When we do Research, we…</vt:lpstr>
      <vt:lpstr>Observe</vt:lpstr>
      <vt:lpstr>Data Collection Methods</vt:lpstr>
      <vt:lpstr>Observation</vt:lpstr>
      <vt:lpstr>Interview</vt:lpstr>
      <vt:lpstr>Focus Group</vt:lpstr>
      <vt:lpstr>Data Analysis Methods</vt:lpstr>
      <vt:lpstr>Data Analysis Methods</vt:lpstr>
      <vt:lpstr>Data Analysis Methods</vt:lpstr>
      <vt:lpstr>Miles &amp; Huberman (1994)</vt:lpstr>
      <vt:lpstr>Constant Comparative Method</vt:lpstr>
      <vt:lpstr>Constant Comparative Method</vt:lpstr>
      <vt:lpstr>Constant Comparative Method</vt:lpstr>
      <vt:lpstr>Thematic Analysis</vt:lpstr>
      <vt:lpstr>PowerPoint Presentation</vt:lpstr>
      <vt:lpstr>PowerPoint Presentation</vt:lpstr>
      <vt:lpstr>Source of data</vt:lpstr>
      <vt:lpstr>Eg. NIST TREC Document Databases (http://www.nist.gov/srd/text.htm) </vt:lpstr>
      <vt:lpstr>Data Capturing Instruments</vt:lpstr>
      <vt:lpstr>Data Analysis Encompasses a wide Range of Activities</vt:lpstr>
      <vt:lpstr>Pre-processing of data</vt:lpstr>
      <vt:lpstr>Preparing the data</vt:lpstr>
      <vt:lpstr>Entering the data</vt:lpstr>
      <vt:lpstr>Preparing Data (Eg.)</vt:lpstr>
      <vt:lpstr>Recoding Data</vt:lpstr>
      <vt:lpstr>Software packages for data analysis</vt:lpstr>
      <vt:lpstr>Sampling</vt:lpstr>
      <vt:lpstr>Sampling – you want this:</vt:lpstr>
      <vt:lpstr>…not this (bad)…</vt:lpstr>
      <vt:lpstr>…or this (VERY bad)…</vt:lpstr>
      <vt:lpstr>Probability Samples Known likelihood of selection</vt:lpstr>
      <vt:lpstr>Examples of Clusters</vt:lpstr>
      <vt:lpstr>Examples of Clusters</vt:lpstr>
      <vt:lpstr>Nonprobability Samples Unknown likelihood of selection</vt:lpstr>
      <vt:lpstr>Sample Plan</vt:lpstr>
      <vt:lpstr>Sample Size Issues</vt:lpstr>
      <vt:lpstr>Sample Size Heuristics</vt:lpstr>
      <vt:lpstr>Sampling Categories</vt:lpstr>
      <vt:lpstr>Sample Size</vt:lpstr>
      <vt:lpstr>Sample Size Formula</vt:lpstr>
      <vt:lpstr>Variance</vt:lpstr>
      <vt:lpstr>Sample Standard Deviation</vt:lpstr>
      <vt:lpstr>Exact values of z for commonly used probabilities</vt:lpstr>
      <vt:lpstr>Sample Size Formula - Example</vt:lpstr>
      <vt:lpstr>Sample Size Formula - Example</vt:lpstr>
      <vt:lpstr>Sample Size Formula - Example</vt:lpstr>
      <vt:lpstr>Sample Size Formula - Example</vt:lpstr>
      <vt:lpstr>PowerPoint Presentation</vt:lpstr>
      <vt:lpstr>Measure</vt:lpstr>
      <vt:lpstr>Measurement</vt:lpstr>
      <vt:lpstr>What is Measured?</vt:lpstr>
      <vt:lpstr>Scales of Measurement</vt:lpstr>
      <vt:lpstr>Ratio Measurements</vt:lpstr>
      <vt:lpstr>Performance measurement in CS </vt:lpstr>
      <vt:lpstr>Measurement &amp; Evaluation</vt:lpstr>
      <vt:lpstr>Example of Measurement Descriptions</vt:lpstr>
      <vt:lpstr>Investigation into the nature of similarity values distribution </vt:lpstr>
      <vt:lpstr>Investigation into effectiveness of fusing coefficients for retrieval from chemical databases</vt:lpstr>
      <vt:lpstr>Observe, Measure… Then What?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Statistical Analysis of Performance</vt:lpstr>
      <vt:lpstr>What do you want to know?</vt:lpstr>
      <vt:lpstr>Univariate statistics</vt:lpstr>
      <vt:lpstr>Eg: What is the true CPU cost of this computation ?  </vt:lpstr>
      <vt:lpstr>Univariate statistics</vt:lpstr>
      <vt:lpstr>Selecting a Statistic</vt:lpstr>
      <vt:lpstr>Eg: Sample Mean of CPU cost </vt:lpstr>
      <vt:lpstr>Confidence Intervals Via Resampling</vt:lpstr>
      <vt:lpstr>Bootstrapping on the Median </vt:lpstr>
      <vt:lpstr>Measuring Number of Occurrences of Events </vt:lpstr>
      <vt:lpstr>A Bootstrap Confidence Interval</vt:lpstr>
      <vt:lpstr>Comparing Two Measurements</vt:lpstr>
      <vt:lpstr>Bootstrap Test</vt:lpstr>
      <vt:lpstr>Common Mistakes</vt:lpstr>
      <vt:lpstr>Church spotter 1</vt:lpstr>
      <vt:lpstr>Church spotter 2</vt:lpstr>
      <vt:lpstr>Church spotter 3</vt:lpstr>
      <vt:lpstr>Church spotter 4</vt:lpstr>
      <vt:lpstr>Church spotter</vt:lpstr>
      <vt:lpstr>Test this</vt:lpstr>
      <vt:lpstr>Correlation, causation?</vt:lpstr>
      <vt:lpstr>Significance</vt:lpstr>
      <vt:lpstr>Examine a &amp; b</vt:lpstr>
      <vt:lpstr>Examine b &amp; c</vt:lpstr>
      <vt:lpstr>Cross-validation</vt:lpstr>
      <vt:lpstr>Common types of cross-validation </vt:lpstr>
      <vt:lpstr>PowerPoint Presentation</vt:lpstr>
      <vt:lpstr>Analysis of Variance</vt:lpstr>
      <vt:lpstr>Example #1   Example #2</vt:lpstr>
      <vt:lpstr>Example #1 - Details</vt:lpstr>
      <vt:lpstr>Binary or categorical outcomes (proportions)</vt:lpstr>
      <vt:lpstr>Binary or categorical outcomes (proportions)</vt:lpstr>
      <vt:lpstr>Binary or categorical outcomes (proportions)</vt:lpstr>
      <vt:lpstr>Continuous outcome (means) </vt:lpstr>
      <vt:lpstr>PowerPoint Presentation</vt:lpstr>
      <vt:lpstr>Wilcoxon signed-rank test </vt:lpstr>
      <vt:lpstr>Example #1 - Anova</vt:lpstr>
      <vt:lpstr>How to Report an F-statistic</vt:lpstr>
      <vt:lpstr>Example #2 - Details</vt:lpstr>
      <vt:lpstr>Example #2 – Anova</vt:lpstr>
      <vt:lpstr>More Than Two Test Conditions</vt:lpstr>
      <vt:lpstr>Two Factors</vt:lpstr>
      <vt:lpstr>Evaluating Evidence Of Validity &amp; Reliability</vt:lpstr>
      <vt:lpstr>The Nature of Good Design</vt:lpstr>
      <vt:lpstr>Is the research described clearly enough that others can reproduce it? </vt:lpstr>
      <vt:lpstr>Is the research methodology valid?</vt:lpstr>
      <vt:lpstr>Is the research correct?</vt:lpstr>
      <vt:lpstr>Is the analysis correct?</vt:lpstr>
      <vt:lpstr>Threats to validity — Examples (1/2)</vt:lpstr>
      <vt:lpstr>Threats to validity — Examples (2/2)</vt:lpstr>
      <vt:lpstr>PowerPoint Presentation</vt:lpstr>
      <vt:lpstr>Research Design  (Ranjit Kumar, Research Methodology: A Step-By-Step Guide for Beginners, 1999)</vt:lpstr>
      <vt:lpstr>Research Design</vt:lpstr>
      <vt:lpstr>Draw Up a Research Framework</vt:lpstr>
      <vt:lpstr>Example 1: Research Design</vt:lpstr>
      <vt:lpstr>Performance Measures</vt:lpstr>
      <vt:lpstr>Example 2: Research Design</vt:lpstr>
      <vt:lpstr>Example 3 of Research Design (A.Zainal,IDS)</vt:lpstr>
      <vt:lpstr>Example 4: Research Framework (Software Watermarking – Master Project)</vt:lpstr>
      <vt:lpstr>THANK YOU</vt:lpstr>
    </vt:vector>
  </TitlesOfParts>
  <Company>MIS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MIS</dc:creator>
  <cp:lastModifiedBy>Murad</cp:lastModifiedBy>
  <cp:revision>644</cp:revision>
  <cp:lastPrinted>2014-03-19T04:48:06Z</cp:lastPrinted>
  <dcterms:created xsi:type="dcterms:W3CDTF">2008-09-19T00:02:21Z</dcterms:created>
  <dcterms:modified xsi:type="dcterms:W3CDTF">2018-01-06T10:31:54Z</dcterms:modified>
</cp:coreProperties>
</file>